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2"/>
  </p:notesMasterIdLst>
  <p:sldIdLst>
    <p:sldId id="1935" r:id="rId3"/>
    <p:sldId id="1941" r:id="rId4"/>
    <p:sldId id="1967" r:id="rId5"/>
    <p:sldId id="946" r:id="rId6"/>
    <p:sldId id="1984" r:id="rId7"/>
    <p:sldId id="1514" r:id="rId8"/>
    <p:sldId id="1515" r:id="rId9"/>
    <p:sldId id="1516" r:id="rId10"/>
    <p:sldId id="1277" r:id="rId11"/>
    <p:sldId id="1517" r:id="rId12"/>
    <p:sldId id="1518" r:id="rId13"/>
    <p:sldId id="1519" r:id="rId14"/>
    <p:sldId id="1520" r:id="rId15"/>
    <p:sldId id="1521" r:id="rId16"/>
    <p:sldId id="1522" r:id="rId17"/>
    <p:sldId id="1523" r:id="rId18"/>
    <p:sldId id="1056" r:id="rId19"/>
    <p:sldId id="1057" r:id="rId20"/>
    <p:sldId id="1058" r:id="rId21"/>
    <p:sldId id="1059" r:id="rId22"/>
    <p:sldId id="1060" r:id="rId23"/>
    <p:sldId id="1061" r:id="rId24"/>
    <p:sldId id="1062" r:id="rId25"/>
    <p:sldId id="1064" r:id="rId26"/>
    <p:sldId id="1065" r:id="rId27"/>
    <p:sldId id="1066" r:id="rId28"/>
    <p:sldId id="1067" r:id="rId29"/>
    <p:sldId id="1088" r:id="rId30"/>
    <p:sldId id="1089" r:id="rId31"/>
    <p:sldId id="1090" r:id="rId32"/>
    <p:sldId id="1091" r:id="rId33"/>
    <p:sldId id="1092" r:id="rId34"/>
    <p:sldId id="1093" r:id="rId35"/>
    <p:sldId id="1094" r:id="rId36"/>
    <p:sldId id="1095" r:id="rId37"/>
    <p:sldId id="1129" r:id="rId38"/>
    <p:sldId id="1096" r:id="rId39"/>
    <p:sldId id="1097" r:id="rId40"/>
    <p:sldId id="1098" r:id="rId41"/>
    <p:sldId id="1099" r:id="rId42"/>
    <p:sldId id="1100" r:id="rId43"/>
    <p:sldId id="1945" r:id="rId44"/>
    <p:sldId id="1946" r:id="rId45"/>
    <p:sldId id="1103" r:id="rId46"/>
    <p:sldId id="1999" r:id="rId47"/>
    <p:sldId id="1998" r:id="rId48"/>
    <p:sldId id="2000" r:id="rId49"/>
    <p:sldId id="2001" r:id="rId50"/>
    <p:sldId id="2002" r:id="rId51"/>
    <p:sldId id="2003" r:id="rId52"/>
    <p:sldId id="2004" r:id="rId53"/>
    <p:sldId id="2005" r:id="rId54"/>
    <p:sldId id="2006" r:id="rId55"/>
    <p:sldId id="2007" r:id="rId56"/>
    <p:sldId id="1104" r:id="rId57"/>
    <p:sldId id="1105" r:id="rId58"/>
    <p:sldId id="1106" r:id="rId59"/>
    <p:sldId id="1107" r:id="rId60"/>
    <p:sldId id="1108" r:id="rId61"/>
    <p:sldId id="1109" r:id="rId62"/>
    <p:sldId id="1110" r:id="rId63"/>
    <p:sldId id="1111" r:id="rId64"/>
    <p:sldId id="1112" r:id="rId65"/>
    <p:sldId id="1113" r:id="rId66"/>
    <p:sldId id="1114" r:id="rId67"/>
    <p:sldId id="1115" r:id="rId68"/>
    <p:sldId id="1116" r:id="rId69"/>
    <p:sldId id="1117" r:id="rId70"/>
    <p:sldId id="1118" r:id="rId71"/>
    <p:sldId id="1119" r:id="rId72"/>
    <p:sldId id="1120" r:id="rId73"/>
    <p:sldId id="1121" r:id="rId74"/>
    <p:sldId id="1122" r:id="rId75"/>
    <p:sldId id="1123" r:id="rId76"/>
    <p:sldId id="1124" r:id="rId77"/>
    <p:sldId id="1125" r:id="rId78"/>
    <p:sldId id="1126" r:id="rId79"/>
    <p:sldId id="1131" r:id="rId80"/>
    <p:sldId id="1440" r:id="rId81"/>
    <p:sldId id="1441" r:id="rId82"/>
    <p:sldId id="1442" r:id="rId83"/>
    <p:sldId id="1443" r:id="rId84"/>
    <p:sldId id="1132" r:id="rId85"/>
    <p:sldId id="1444" r:id="rId86"/>
    <p:sldId id="1445" r:id="rId87"/>
    <p:sldId id="1446" r:id="rId88"/>
    <p:sldId id="1133" r:id="rId89"/>
    <p:sldId id="1757" r:id="rId90"/>
    <p:sldId id="1447" r:id="rId91"/>
    <p:sldId id="1448" r:id="rId92"/>
    <p:sldId id="1449" r:id="rId93"/>
    <p:sldId id="1758" r:id="rId94"/>
    <p:sldId id="1450" r:id="rId95"/>
    <p:sldId id="1134" r:id="rId96"/>
    <p:sldId id="1135" r:id="rId97"/>
    <p:sldId id="1136" r:id="rId98"/>
    <p:sldId id="1137" r:id="rId99"/>
    <p:sldId id="1987" r:id="rId100"/>
    <p:sldId id="1947" r:id="rId10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2893" autoAdjust="0"/>
  </p:normalViewPr>
  <p:slideViewPr>
    <p:cSldViewPr snapToGrid="0">
      <p:cViewPr>
        <p:scale>
          <a:sx n="64" d="100"/>
          <a:sy n="64" d="100"/>
        </p:scale>
        <p:origin x="1334" y="4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5-05T09:41:04.6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13758 1740 0,'894'494'15,"-518"-283"1,-258-187 0,23-1-1,165-23 1,-212 0-1,0 0-15,-47 0 16,47 0 0,-70 0-1,-24 24 235,-24-24-234,-23 0 78,0 0-94,-71-71 15,48 48 1,-48-71 0,71 47-1,-47-24 1,24 48-1,70-1 1,-24 24-16,-23-1035 16,0 2047 15,-47-1059-15,70 47-1,-23-47 1,24 47-16,-24 0 15,0-47 1,0 23-16,0-23 16,-24 23-1,48 1 1,-1 23 0,24-24 30,0 1-30,0-1-16,0-23 16,24 24-1,-1-48-15,1 48 16,70-142 0,-24 118-1,-46 0-15,-1-24 16,24-70-1,-47 94 1,0-117 0,0 93-1,0 1 1,-47-48 0,47 94-1,-47-23 1,0 47-1,24 0 1,-48-23 0,24-1-16,-141 24 31,70-23-15,48-1-1,-48 1 1,71 23-1,-23-24 1,23 1 0,23 23-1,-23 0 1,0 23 15,-94 71-15,94-47-16,0 0 15,-71 71 1,48 0 0,-24 164 15,47-94-15,47-94-16,0-23 15,0 23 1,0-47-16,23 0 15,1 23 1,70 24 0,0-47 15,-24-23-15,1 23-16,23-23 15,-24-24-15,72 0 16,-72 0-1,24 0 1,-70 0-16,-1 0 16,-23-47 15,24-71-15,-24 94-1,0-23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5-05T09:41:11.436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13288 1552 0,'0'0'0,"47"0"16,0 47-1,259 0 1,-142-24 0,189-23-1,-188 0 1,-118 0 0,47 0-1,-71 0 1,48-23-1,-24 23 1,24 0 0,23-24-1,-24 24-15,-23 0 16,24 0 0,-24 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5-05T09:41:12.611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15499 1622 0,'0'24'15,"23"-1"17,71 24-17,-47-23-15,24-1 16,164 48-1,-117-71 1,211 23 0,-211-23-16,93 0 15,-140 0-15,-1 0 32,-23 0-17,0 0 32,-47-23 156,0-1-187,24 1-1,-1-48-15,48-23 32,-48 24-17,1 70-15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5-05T09:41:13.738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17804 1481 0,'23'0'15,"1"0"1,23 24-16,0-1 16,117 24-1,330 118 1,-306-118 0,47 47-16,542 47 31,-613-117-16,118-24 1,-93 0 0,-119 0-16,24 0 31,0 0-15,-47 0-16,71-71 31,141 47-16,-189 24 1,24-23-16,24-1 16,-95 1-1,24 23 1,0-47 0,0 23-1,1-46 1,22 23-1,-46 23 1,23 1 0,-24 23 15,-46 0 141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5-05T09:41:14.836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22272 1528 0,'24'0'31,"23"24"-15,-24 23 0,189 47-1,-95-47-15,213 47 31,211-24-15,-353-46 0,235 23-1,-305-47 1,93 0 0,-23 0-1,-141-24 1,118-23-1,-47-23 1,-1 23 0,1 23-1,-71 1-15,47-24 32,-70 23-17,-1 24-15,-23-23 31,24-24-15,-1 47 0,-23-24 140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5-05T12:27:44.989"/>
    </inkml:context>
    <inkml:brush xml:id="br0">
      <inkml:brushProperty name="width" value="0.08819" units="cm"/>
      <inkml:brushProperty name="height" value="0.35278" units="cm"/>
      <inkml:brushProperty name="color" value="#0070C0"/>
      <inkml:brushProperty name="tip" value="rectangle"/>
      <inkml:brushProperty name="rasterOp" value="maskPen"/>
    </inkml:brush>
  </inkml:definitions>
  <inkml:trace contextRef="#ctx0" brushRef="#br0">14323 13005 0,'23'24'32,"-23"23"-17,0-24-15,0 1 16,24-1-16,-24 24 15,0 0 17,0 0-17,0 0 17,0-23 77,-24-142 0,24 71-93,-23-70 0,-1-71-1,24 141 1,0 0-1,0 23 1,0 0 0,0 1 15,47-1-15,-23 24-1,-1 0 1,1-23-16,70-24 47,0 47-32,-70-24 1,-1 24-16,1 0 31,-1 0-15,24 0-1,-23 0 1,23 24 0,0-1-1,-24-23 1,48 0 0,-24 0-16,94 0 31,-71 0-16,1 0-15,-24 0 16,118 0 0,-95 24 15,-23-24-15,71 0-1,-1 0 1,-46 0-1,117 0 1,-117 0 0,-24 0-1,-24 0-15,1 0 16,-1 0 46,24 0-46,71 0 15,-95 0-15,25 0 0,-25 0 15,1 0 0,46 0-15,-46 0-16,46 0 15,-23 0 1,-23 0 0,-1 0-16,1 0 31,-1 0-16,1 0 1,-1 0 0,1 0-16,23 0 31,0 0-15,0 0-1,24 0 1,-48 0-1,24 0 1,-23 0 15,-1 0-15,24-24 15,-23 24 94,-24 24-109,0 23 15,0-24-15,23 1-1,1 0 17,-24-1-17,0 1 1,0-1-1,23 1 1,1-24 0,-24 23-1,0 1 1,23-1 0,1 1 15,-1 23-16,-23-24 17,0 1-17,0-1 63,0 1-62,0-1 0,0 1-1,0-1 17,0 1-17,0-1 32,24 1-16,-24 23-15,0-24 0,23 1-1,-23-1 16,24 1-15,-24 0 15,0-1-15,0 1 0,0 23 15,0-24-31,0 1 15,0-1 17,0 1-17,0-1 17,0 1-17,0-1 1,0 1-1,-24-24-15,24 23 32,-23-23-17,-1 0 1,1 0 0,-1 24-1,1-24 16,-1 0-15,-23 0 15,24 0-15,-1 0-16,1 0 16,-48 0-1,1 0 1,46 0-1,0 0-15,-23 0 16,0 0 0,24 0-16,-1 0 0,1 0 31,-1 23 16,1-23-32,-1 24 1,1-24 0,-1 0-16,-23 0 31,24 0-15,-1 23-1,1-23-15,-1 0 16,-23 0-1,24 0 1,-1 0 0,1 0-16,-1 0 31,-23 24-15,-24-1 15,-46-23-16,93 0 1,-23 0 0,24 0-1,-48 0 1,48 0 0,-24 0 15,-24 0-16,1 0 17,-1 0-17,47 0 1,1 0 15,-1 0-15,-23 0-1,-47 0 1,47 0 0,24 0-16,-24 0 15,-47 0 1,-24-23 0,24-1-1,-47 24 1,23 0-1,95 0 1,-24 0-16,23-23 16,1 23-1,-1 0 1,1 0 0,-24 0-1,0 0 1,-24 0-1,0 0 1,48 0 0,-24 0-1,-24 0 1,24 0 0,24 0-1,-1 0 1,24-24 249,0 1-249,0-1 15,0 1-15,0-1-16,0 1 94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5-05T12:27:49.248"/>
    </inkml:context>
    <inkml:brush xml:id="br0">
      <inkml:brushProperty name="width" value="0.08819" units="cm"/>
      <inkml:brushProperty name="height" value="0.35278" units="cm"/>
      <inkml:brushProperty name="color" value="#0070C0"/>
      <inkml:brushProperty name="tip" value="rectangle"/>
      <inkml:brushProperty name="rasterOp" value="maskPen"/>
    </inkml:brush>
  </inkml:definitions>
  <inkml:trace contextRef="#ctx0" brushRef="#br0">18909 12676 0,'23'0'16,"1"0"-1,-24-24-15,23 1 16,1 23 0,-1-24-16,1-23 15,70-70 1,-70 93-16,-1-70 31,1-23-15,-24 93-1,0-47 1,0 24 0,0 24-1,0-24 1,0 0 0,0 23-1,0 71 79,0 24-63,0-24-15,0 0-16,0 0 15,0 71 1,0-71-16,0-24 16,0 95-1,0-24 1,0-24 0,0-46-16,0 46 15,0-46 1,0 23-1,-24-23 329,-23-24-313,24 0-15,-24 23-16,23-23 16,0 24-1,48-24 157,0 0-47,-1 0-78,1 0-31,-1 0 62,1 0-16,23 0 141,-24 0-156,1 0 0,-1 0 156,1 0-187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05-05T12:27:54.351"/>
    </inkml:context>
    <inkml:brush xml:id="br0">
      <inkml:brushProperty name="width" value="0.08819" units="cm"/>
      <inkml:brushProperty name="height" value="0.35278" units="cm"/>
      <inkml:brushProperty name="color" value="#0070C0"/>
      <inkml:brushProperty name="tip" value="rectangle"/>
      <inkml:brushProperty name="rasterOp" value="maskPen"/>
    </inkml:brush>
  </inkml:definitions>
  <inkml:trace contextRef="#ctx0" brushRef="#br0">24647 12182 0,'24'0'31,"23"-23"0,0-48 1,-23 0-17,-1 71 1,71-70 0,-47 23-1,-47 23 1,47 1-1,-23 23 1,-1 0 0,1 0-1,-1 0 1,24 0 0,0 0-1,0 0 1,-23 0-1,-1 0 17,1 0-17,-1 23 1,1 48 0,-1-48-1,-23 24 1,24 24-1,-24-24 1,0 0-16,0-23 31,0 46-15,0-46 0,0-1-16,-24 1 15,1 23 1,-1-24-1,1-23 1,-1 24 0,1-1-16,-71 24 31,70-47-15,24 24-1,-47-24 1,24 23 15,-1-23 0,1 24-15,23-1 0,-24-23-1,-23 47 1,24 0-1,23-23 1,-47 23 0,47-23-16,0-1 31,0 1-15,-24-24-1,24 23 1,-23-23-1,23 24 1,-24-1 0,24 1-1,24-24 188,23-24-171,-24 24-17,1-23 1,-1 23 15,24 0 47,-23 0-62,-1 0 31,1 0 0,-1 23-16,1-23-15,23 0-1,-24 0 1,48 0-1,-48 0 1,24 0 0,-23 0 15,-1 0-15,25-23-1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2203D-C459-4E33-8616-D27937927FE2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5474C-A969-42B8-844C-B4874BD8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9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5474C-A969-42B8-844C-B4874BD8C382}" type="slidenum">
              <a:rPr lang="ru-RU" smtClean="0"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70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E652E-78FC-E726-769E-418447E13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FCA6AA-55E6-6CEC-D47F-CA4794FB3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78BED-66D7-3F95-313A-451E7CDC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3E02B-5703-6C82-1BD5-4DF9BE90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D684D-C2D0-79DF-0C75-1467A637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944A1-EDBA-F12F-2DF5-22BDE8B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D1AB8-983C-EBE5-5418-02DED0885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7991E-E07B-D65D-E1B5-41680BD4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BEE14-63E7-163E-4103-56A0E1A5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0465F-2196-0F9F-84F6-3DBE30AF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61E06-4AF8-73B1-135F-66FEC502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1CA659-AA9B-53AE-F163-F12868A0D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61347-03DE-AE0F-2D03-8614260A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58C7B-A247-C540-F099-18DA80A7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F11574-6B06-99AE-0C83-3F287669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7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029E-DC36-EA52-0687-92E00CF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283BEC-BDB6-B84E-0827-380C388EF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8E762E-5BED-8863-0FC5-E082A415C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AF7954-AD28-A266-A882-1F465250E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8B828A-C2FF-822F-F8F6-B34CECF0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9D216-7166-1967-3354-BEA8A9522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5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4F7F1-A614-59AB-6DD9-92AE450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ADE93-7703-0A1B-D17F-14BB1315C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601FA7-8747-6EF8-868B-94AF3E65A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3DCB19-B748-FF6B-328C-C75E97F33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20277-9D5A-7C08-4FD4-567BD34F9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C8153D-4BB1-8AC3-D203-016CF793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745162-AA2C-DFC0-8C0B-77B9668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3B3929-09A5-202B-5DA8-96D44535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0A543-9B02-99D4-67A7-E30C499B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3899CF-1262-4F9E-7F51-57E56093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93848A-982D-29F5-1E5A-0362C35E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4DAFB0-4D01-747C-7594-5867ADF3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9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91EAF1-1F1F-B45A-B15A-DDF71ABB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7F3E1D-9E30-5CC4-1F93-FEACB59B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6C6488-F1A2-C938-1FD9-E4C5CD0E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8441A-F624-6DA0-A075-E5BA331A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052DCB-5B46-0514-9AFE-9F180F647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4C1AF0-25D7-CD27-E00F-B91803A12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FFA07-3D9C-59EB-807F-1185D7E9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D2AA7-0923-FD96-000E-D7BB8DE3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82B1B-4DEC-33B5-ADFB-8C2A6D58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7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070D-9376-39C3-B1CC-6C104187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C56E30-711C-C8F8-1125-06F5A2BE6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6B3D28-D22C-58A9-450D-FC8EDBEC7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E1DA0A-9695-F98B-DC50-9F421410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4F09E3-F2BE-83B3-B835-5AD7C57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36B20-AD1D-CAE8-0164-04A1832C9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3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331C0-69C0-97E3-B1A3-B51AA21E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2AF7A1-04DC-077E-750D-C6422193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BFF57-1B76-E3E3-5F50-41BB2931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D9FCB-D77A-3A49-85D6-271800FAB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49B95-1120-B843-64F3-9DCFA2AE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75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6571A7-19D0-4701-7167-9FFF22E46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F5F31D-A29A-4C17-0102-5D0C75809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286EA-FDCC-0D91-A1ED-E084DAA3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EF86E-D3AB-0346-EDF3-6FA61A30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0D810-4A99-2A5E-8547-446F12B4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90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5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37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91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36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53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6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26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26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9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71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3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90B6-C285-D2A4-A0BB-14F5E363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0BFE16-3C1A-B89F-9F19-A1D22373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72F5-DDDA-C578-1FC0-F0270F6BC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D141-441D-4D3D-BB12-A1C9A55ED10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130683-1872-F249-22B9-0E38BB3AC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0BD13-4206-877B-BAB8-978751972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customXml" Target="../ink/ink6.xml"/><Relationship Id="rId17" Type="http://schemas.openxmlformats.org/officeDocument/2006/relationships/image" Target="../media/image19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15.png"/><Relationship Id="rId14" Type="http://schemas.openxmlformats.org/officeDocument/2006/relationships/customXml" Target="../ink/ink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мая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481718"/>
              </p:ext>
            </p:extLst>
          </p:nvPr>
        </p:nvGraphicFramePr>
        <p:xfrm>
          <a:off x="0" y="1652535"/>
          <a:ext cx="5429227" cy="5099852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4484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75798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85320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185352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308918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484515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492493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0987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 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+++\-\\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 -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0" u="non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0" u="non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i="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 - -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 -\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915539"/>
              </p:ext>
            </p:extLst>
          </p:nvPr>
        </p:nvGraphicFramePr>
        <p:xfrm>
          <a:off x="5708745" y="45333"/>
          <a:ext cx="6084313" cy="6812667"/>
        </p:xfrm>
        <a:graphic>
          <a:graphicData uri="http://schemas.openxmlformats.org/drawingml/2006/table">
            <a:tbl>
              <a:tblPr firstRow="1" firstCol="1" bandRow="1"/>
              <a:tblGrid>
                <a:gridCol w="337185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9448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74751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89202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870367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00789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168442">
                  <a:extLst>
                    <a:ext uri="{9D8B030D-6E8A-4147-A177-3AD203B41FA5}">
                      <a16:colId xmlns:a16="http://schemas.microsoft.com/office/drawing/2014/main" val="1010998529"/>
                    </a:ext>
                  </a:extLst>
                </a:gridCol>
                <a:gridCol w="271525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711493">
                  <a:extLst>
                    <a:ext uri="{9D8B030D-6E8A-4147-A177-3AD203B41FA5}">
                      <a16:colId xmlns:a16="http://schemas.microsoft.com/office/drawing/2014/main" val="2096220678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66560713"/>
                    </a:ext>
                  </a:extLst>
                </a:gridCol>
                <a:gridCol w="540954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ЭССЕ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+++\-\+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и-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и-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\-++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+++\\ -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\+\+\+++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\\++\-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29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FEC6-7544-9E2A-1392-BFDAEFA2B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421" y="1646237"/>
            <a:ext cx="10515600" cy="13255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ВКЛЮЧИТЕ ВИДЕОКАМЕРЫ!!!!!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0A236-CC10-3727-AA1D-549540154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7337" y="3886200"/>
            <a:ext cx="6212305" cy="67377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должна вас всех видеть</a:t>
            </a:r>
          </a:p>
        </p:txBody>
      </p:sp>
    </p:spTree>
    <p:extLst>
      <p:ext uri="{BB962C8B-B14F-4D97-AF65-F5344CB8AC3E}">
        <p14:creationId xmlns:p14="http://schemas.microsoft.com/office/powerpoint/2010/main" val="412910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75521-F630-878E-4C97-D3D3D80F4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DA748BF-42B7-549F-7C3D-11C48B9C039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019C0-D204-2CBD-C3EC-FBDF50A9EB53}"/>
              </a:ext>
            </a:extLst>
          </p:cNvPr>
          <p:cNvSpPr txBox="1"/>
          <p:nvPr/>
        </p:nvSpPr>
        <p:spPr>
          <a:xfrm>
            <a:off x="260350" y="1343024"/>
            <a:ext cx="11726863" cy="5828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Группа А: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Упражнения 18, 19 и 22 на странице 16 учебника «Практический синтаксис» (см. на странице «Грамматика»).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ru-RU" sz="3600" dirty="0">
              <a:solidFill>
                <a:srgbClr val="000000"/>
              </a:solidFill>
              <a:latin typeface="Calibri" panose="020F05020202040302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/>
              <a:t>Группа Б: </a:t>
            </a:r>
            <a:r>
              <a:rPr lang="ru-RU" sz="3600" dirty="0"/>
              <a:t>Эссе (сочинение) «</a:t>
            </a:r>
            <a:r>
              <a:rPr lang="ru-RU" sz="3600" b="1" dirty="0"/>
              <a:t>МГУ: прошлое и современность. Роль МГУ в моей жизни</a:t>
            </a:r>
            <a:r>
              <a:rPr lang="ru-RU" sz="3600" dirty="0"/>
              <a:t>». К 270-летию МГУ.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11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</p:txBody>
      </p:sp>
    </p:spTree>
    <p:extLst>
      <p:ext uri="{BB962C8B-B14F-4D97-AF65-F5344CB8AC3E}">
        <p14:creationId xmlns:p14="http://schemas.microsoft.com/office/powerpoint/2010/main" val="1552777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818F48-6CE3-E80C-7677-8B030258F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47D03FF-F6E1-1B36-D06F-A75E92BFD3B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5 мая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71F0ED-5D09-05C8-69AC-35AECE3D04EB}"/>
              </a:ext>
            </a:extLst>
          </p:cNvPr>
          <p:cNvSpPr txBox="1"/>
          <p:nvPr/>
        </p:nvSpPr>
        <p:spPr>
          <a:xfrm>
            <a:off x="260350" y="1343024"/>
            <a:ext cx="11726863" cy="308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Самостоятельно — теория в презентации. Разобраться, выполнить задание на слайде 100.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Упражнения 46, 49, 51 (см. следующий слайд).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(см. ссылку на сайте).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3891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5" y="230832"/>
            <a:ext cx="8833533" cy="4763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20228-0861-9423-7E14-8602F9260CC3}"/>
              </a:ext>
            </a:extLst>
          </p:cNvPr>
          <p:cNvSpPr txBox="1"/>
          <p:nvPr/>
        </p:nvSpPr>
        <p:spPr>
          <a:xfrm>
            <a:off x="5738148" y="2102853"/>
            <a:ext cx="6293857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— определения лица или предмета по назначению, по предназначенности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+ Р. п.: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подарок для подруги, кирпичи для дачи, книги для детей, зал для гимнастики, концерт для виолончели;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по, к + Д.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комитет по культуре, приказ по университету, комиссия по проверке работы, служба по охране границы, подарки к свадьбе, соус к мясу;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за + В.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костюм на карнавал, деньги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подарок, ткань на шторы, шерсть на свитер, плата за работу, благодарность за помощь.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B889E5-79F1-53EE-C5D6-AC161E78C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28" y="1943171"/>
            <a:ext cx="343564" cy="3181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EFFAF6-1881-9796-E73E-0F8576C14318}"/>
              </a:ext>
            </a:extLst>
          </p:cNvPr>
          <p:cNvSpPr txBox="1"/>
          <p:nvPr/>
        </p:nvSpPr>
        <p:spPr>
          <a:xfrm>
            <a:off x="409403" y="5224844"/>
            <a:ext cx="5328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Характеристика по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цели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4991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5" y="230832"/>
            <a:ext cx="8833533" cy="4763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20228-0861-9423-7E14-8602F9260CC3}"/>
              </a:ext>
            </a:extLst>
          </p:cNvPr>
          <p:cNvSpPr txBox="1"/>
          <p:nvPr/>
        </p:nvSpPr>
        <p:spPr>
          <a:xfrm>
            <a:off x="5738148" y="2102853"/>
            <a:ext cx="6293857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— определения лица или предмета по назначению, по предназначенности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+ Р. п.: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подарок для подруги, кирпичи для дачи, книги для детей, зал для гимнастики, концерт для виолончели;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по, к + Д.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комитет по культуре, приказ по университету, комиссия по проверке работы, служба по охране границы, подарки к свадьбе, соус к мясу,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за + В.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костюм на карнавал, деньги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подарок, ткань на шторы, шерсть на свитер, плата за работу, благодарность за помощь.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10B333-F6CB-AE41-4F30-08047F17D193}"/>
              </a:ext>
            </a:extLst>
          </p:cNvPr>
          <p:cNvSpPr txBox="1"/>
          <p:nvPr/>
        </p:nvSpPr>
        <p:spPr>
          <a:xfrm>
            <a:off x="5046562" y="104172"/>
            <a:ext cx="6293857" cy="206210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целевая аудитория, кто получит предмет, кому/для чего предназначен предмет, кто выиграет от …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C31EAB-2B8D-A7F6-B439-1C547A165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28" y="1943171"/>
            <a:ext cx="343564" cy="3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5" y="230832"/>
            <a:ext cx="8833533" cy="4763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20228-0861-9423-7E14-8602F9260CC3}"/>
              </a:ext>
            </a:extLst>
          </p:cNvPr>
          <p:cNvSpPr txBox="1"/>
          <p:nvPr/>
        </p:nvSpPr>
        <p:spPr>
          <a:xfrm>
            <a:off x="5738148" y="2102853"/>
            <a:ext cx="6293857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— определения лица или предмета по назначению, по предназначенности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+ Р. п.: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подарок для подруги, кирпичи для дачи, книги для детей, зал для гимнастики, концерт для виолончели;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по, к + Д.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комитет по культуре, приказ по университету, комиссия по проверке работы, служба по охране границы, подарки к свадьбе, соус к мясу,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за + В.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костюм на карнавал, деньги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подарок, ткань на шторы, шерсть на свитер, плата за работу, благодарность за помощь.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88AB0-88A1-112E-77D7-4A1311066A19}"/>
              </a:ext>
            </a:extLst>
          </p:cNvPr>
          <p:cNvSpPr txBox="1"/>
          <p:nvPr/>
        </p:nvSpPr>
        <p:spPr>
          <a:xfrm>
            <a:off x="5046561" y="2340015"/>
            <a:ext cx="6293857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что будет создано, что будет получено за…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причина награды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FB6969-9067-C703-874B-E039ACCB1159}"/>
              </a:ext>
            </a:extLst>
          </p:cNvPr>
          <p:cNvSpPr txBox="1"/>
          <p:nvPr/>
        </p:nvSpPr>
        <p:spPr>
          <a:xfrm>
            <a:off x="5046562" y="104172"/>
            <a:ext cx="6293857" cy="206210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целевая аудитория, кто получит предмет, кому/для чего предназначен предмет, кто выиграет от …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11D8DA-4817-185E-A498-775EE13F5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28" y="1943171"/>
            <a:ext cx="343564" cy="3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4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5" y="230832"/>
            <a:ext cx="8833533" cy="4763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20228-0861-9423-7E14-8602F9260CC3}"/>
              </a:ext>
            </a:extLst>
          </p:cNvPr>
          <p:cNvSpPr txBox="1"/>
          <p:nvPr/>
        </p:nvSpPr>
        <p:spPr>
          <a:xfrm>
            <a:off x="5738148" y="2102853"/>
            <a:ext cx="6293857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— определения лица или предмета по назначению, по предназначенности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+ Р. п.: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подарок для подруги, кирпичи для дачи, книги для детей, зал для гимнастики, концерт для виолончели;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по, к + Д.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комитет по культуре, приказ по университету, комиссия по проверке работы, служба по охране границы, подарки к свадьбе, соус к мясу,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за + В.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костюм на карнавал, деньги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подарок, ткань на шторы, шерсть на свитер, плата за работу, благодарность за помощь.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88AB0-88A1-112E-77D7-4A1311066A19}"/>
              </a:ext>
            </a:extLst>
          </p:cNvPr>
          <p:cNvSpPr txBox="1"/>
          <p:nvPr/>
        </p:nvSpPr>
        <p:spPr>
          <a:xfrm>
            <a:off x="5046561" y="2340015"/>
            <a:ext cx="6293857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что будет создано, что будет получено за…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причина награды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FB6969-9067-C703-874B-E039ACCB1159}"/>
              </a:ext>
            </a:extLst>
          </p:cNvPr>
          <p:cNvSpPr txBox="1"/>
          <p:nvPr/>
        </p:nvSpPr>
        <p:spPr>
          <a:xfrm>
            <a:off x="5046562" y="104172"/>
            <a:ext cx="6293857" cy="206210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целевая аудитория, кто получит предмет, кому/для чего предназначен предмет, кто выиграет от 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FD9317-B75A-0D07-DF3F-31821D8F50B0}"/>
              </a:ext>
            </a:extLst>
          </p:cNvPr>
          <p:cNvSpPr txBox="1"/>
          <p:nvPr/>
        </p:nvSpPr>
        <p:spPr>
          <a:xfrm>
            <a:off x="7568697" y="5679729"/>
            <a:ext cx="176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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0341BC-819B-D51D-0474-5124329A05F1}"/>
              </a:ext>
            </a:extLst>
          </p:cNvPr>
          <p:cNvSpPr txBox="1"/>
          <p:nvPr/>
        </p:nvSpPr>
        <p:spPr>
          <a:xfrm>
            <a:off x="8872151" y="6049061"/>
            <a:ext cx="2468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089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5" y="230832"/>
            <a:ext cx="8833533" cy="4763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20228-0861-9423-7E14-8602F9260CC3}"/>
              </a:ext>
            </a:extLst>
          </p:cNvPr>
          <p:cNvSpPr txBox="1"/>
          <p:nvPr/>
        </p:nvSpPr>
        <p:spPr>
          <a:xfrm>
            <a:off x="5738148" y="2102853"/>
            <a:ext cx="6293857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— определения лица или предмета по назначению, по предназначенности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+ Р. п.: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подарок для подруги, кирпичи для дачи, книги для детей, зал для гимнастики, концерт для виолончели;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по, к + Д.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комитет по культуре, приказ по университету, комиссия по проверке работы, служба по охране границы, подарки к свадьбе, соус к мясу,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за + В. 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костюм для карнавала, деньги на подарок, ткань на шторы, шерсть на свитер, плата за работу, благодарность за помощь.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45109-7877-E0FC-C3EC-0835DA6D94B9}"/>
              </a:ext>
            </a:extLst>
          </p:cNvPr>
          <p:cNvSpPr txBox="1"/>
          <p:nvPr/>
        </p:nvSpPr>
        <p:spPr>
          <a:xfrm>
            <a:off x="5442030" y="4083416"/>
            <a:ext cx="6293857" cy="25545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добавка, от которой предмет / лицо / … выиграет…,  что хорошо подходит к предмету;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конечный срок, итоговый предел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направление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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D02069-315C-3C04-3FB6-DB4DFCADD7AE}"/>
              </a:ext>
            </a:extLst>
          </p:cNvPr>
          <p:cNvSpPr txBox="1"/>
          <p:nvPr/>
        </p:nvSpPr>
        <p:spPr>
          <a:xfrm>
            <a:off x="5046561" y="96796"/>
            <a:ext cx="6293857" cy="206210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целевая аудитория, кто получит предмет, кому/для чего предназначен предмет, кто выиграет от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9247A-EAD8-5F8C-1FC6-4F0E7EC45418}"/>
              </a:ext>
            </a:extLst>
          </p:cNvPr>
          <p:cNvSpPr txBox="1"/>
          <p:nvPr/>
        </p:nvSpPr>
        <p:spPr>
          <a:xfrm>
            <a:off x="5046561" y="2340015"/>
            <a:ext cx="6293857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что будет создано, что будет получено за…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причина награды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FB6AE6-3231-1752-7CCF-284A61B25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28" y="1943171"/>
            <a:ext cx="343564" cy="3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6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5" y="230832"/>
            <a:ext cx="8833533" cy="4763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20228-0861-9423-7E14-8602F9260CC3}"/>
              </a:ext>
            </a:extLst>
          </p:cNvPr>
          <p:cNvSpPr txBox="1"/>
          <p:nvPr/>
        </p:nvSpPr>
        <p:spPr>
          <a:xfrm>
            <a:off x="5738148" y="2102853"/>
            <a:ext cx="6293857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— определения лица или предмета по назначению, по предназначенности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+ Р. п.: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подарок для подруги, кирпичи для дачи, книги для детей, зал для гимнастики, концерт для виолончели;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по, к + Д.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комитет по культуре, приказ по университету, комиссия по проверке работы, служба по охране границы, подарки к свадьбе, соус к мясу,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за + В. 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костюм для карнавала, деньги на подарок, ткань на шторы, шерсть на свитер, плата за работу, благодарность за помощь.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45109-7877-E0FC-C3EC-0835DA6D94B9}"/>
              </a:ext>
            </a:extLst>
          </p:cNvPr>
          <p:cNvSpPr txBox="1"/>
          <p:nvPr/>
        </p:nvSpPr>
        <p:spPr>
          <a:xfrm>
            <a:off x="5442030" y="4083416"/>
            <a:ext cx="6293857" cy="25545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добавка, от которой предмет / лицо / … выиграет…,  что хорошо подходит к предмету;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конечный срок, итоговый предел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направление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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D02069-315C-3C04-3FB6-DB4DFCADD7AE}"/>
              </a:ext>
            </a:extLst>
          </p:cNvPr>
          <p:cNvSpPr txBox="1"/>
          <p:nvPr/>
        </p:nvSpPr>
        <p:spPr>
          <a:xfrm>
            <a:off x="5046561" y="96796"/>
            <a:ext cx="6293857" cy="206210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целевая аудитория, кто получит предмет, кому/для чего предназначен предмет, кто выиграет от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9247A-EAD8-5F8C-1FC6-4F0E7EC45418}"/>
              </a:ext>
            </a:extLst>
          </p:cNvPr>
          <p:cNvSpPr txBox="1"/>
          <p:nvPr/>
        </p:nvSpPr>
        <p:spPr>
          <a:xfrm>
            <a:off x="5046561" y="2340015"/>
            <a:ext cx="6293857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что будет создано, что будет получено за…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причина награды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C98B5E-35FB-F27C-6ACC-E520DE0DA3FE}"/>
              </a:ext>
            </a:extLst>
          </p:cNvPr>
          <p:cNvSpPr txBox="1"/>
          <p:nvPr/>
        </p:nvSpPr>
        <p:spPr>
          <a:xfrm>
            <a:off x="304285" y="4994012"/>
            <a:ext cx="4996764" cy="1446550"/>
          </a:xfrm>
          <a:prstGeom prst="rect">
            <a:avLst/>
          </a:prstGeom>
          <a:solidFill>
            <a:srgbClr val="FD9B9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ограничение по объему работы, распространению деятельности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DAF784-3E79-ECDA-7A2B-FA24C2C00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28" y="1943171"/>
            <a:ext cx="343564" cy="3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37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5" y="230832"/>
            <a:ext cx="8833533" cy="4763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20228-0861-9423-7E14-8602F9260CC3}"/>
              </a:ext>
            </a:extLst>
          </p:cNvPr>
          <p:cNvSpPr txBox="1"/>
          <p:nvPr/>
        </p:nvSpPr>
        <p:spPr>
          <a:xfrm>
            <a:off x="5738148" y="2102853"/>
            <a:ext cx="6293857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— определения лица или предмета по назначению, по предназначенности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+ Р. п.: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подарок для подруги, кирпичи для дачи, книги для детей, зал для гимнастики, концерт для виолончели;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по, к + Д. 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комитет по культуре, приказ по университету, комиссия по проверке работы, служба по охране границы, подарки к свадьбе, соус к мясу,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за + В. 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костюм для карнавала, деньги на подарок, ткань на шторы, шерсть на свитер, плата за работу, благодарность за помощь.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45109-7877-E0FC-C3EC-0835DA6D94B9}"/>
              </a:ext>
            </a:extLst>
          </p:cNvPr>
          <p:cNvSpPr txBox="1"/>
          <p:nvPr/>
        </p:nvSpPr>
        <p:spPr>
          <a:xfrm>
            <a:off x="5442030" y="4083416"/>
            <a:ext cx="6293857" cy="25545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добавка, от которой предмет / лицо / … выиграет…,  что хорошо подходит к предмету;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конечный срок, итоговый предел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направление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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D02069-315C-3C04-3FB6-DB4DFCADD7AE}"/>
              </a:ext>
            </a:extLst>
          </p:cNvPr>
          <p:cNvSpPr txBox="1"/>
          <p:nvPr/>
        </p:nvSpPr>
        <p:spPr>
          <a:xfrm>
            <a:off x="5046561" y="96796"/>
            <a:ext cx="6293857" cy="206210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целевая аудитория, кто получит предмет, кому/для чего предназначен предмет, кто выиграет от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9247A-EAD8-5F8C-1FC6-4F0E7EC45418}"/>
              </a:ext>
            </a:extLst>
          </p:cNvPr>
          <p:cNvSpPr txBox="1"/>
          <p:nvPr/>
        </p:nvSpPr>
        <p:spPr>
          <a:xfrm>
            <a:off x="5046561" y="2340015"/>
            <a:ext cx="6293857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цель, что будет создано, что будет получено за…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причина награды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C98B5E-35FB-F27C-6ACC-E520DE0DA3FE}"/>
              </a:ext>
            </a:extLst>
          </p:cNvPr>
          <p:cNvSpPr txBox="1"/>
          <p:nvPr/>
        </p:nvSpPr>
        <p:spPr>
          <a:xfrm>
            <a:off x="304285" y="4994012"/>
            <a:ext cx="4996764" cy="1446550"/>
          </a:xfrm>
          <a:prstGeom prst="rect">
            <a:avLst/>
          </a:prstGeom>
          <a:solidFill>
            <a:srgbClr val="FD9B9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ограничение по объему работы, распространению деятельности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EAA601-3232-3795-5860-0AE6E0A3893B}"/>
              </a:ext>
            </a:extLst>
          </p:cNvPr>
          <p:cNvSpPr txBox="1"/>
          <p:nvPr/>
        </p:nvSpPr>
        <p:spPr>
          <a:xfrm>
            <a:off x="159995" y="488800"/>
            <a:ext cx="4816282" cy="1015663"/>
          </a:xfrm>
          <a:prstGeom prst="rect">
            <a:avLst/>
          </a:prstGeom>
          <a:solidFill>
            <a:srgbClr val="8664D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конечная точка пути — граница объекта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9E113A-6BC0-7493-4435-196EB420680C}"/>
              </a:ext>
            </a:extLst>
          </p:cNvPr>
          <p:cNvSpPr txBox="1"/>
          <p:nvPr/>
        </p:nvSpPr>
        <p:spPr>
          <a:xfrm>
            <a:off x="137401" y="2302624"/>
            <a:ext cx="4371973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конечная точка пути — внутри объекта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D74F3AF-7BFF-E451-C123-BF08E31ED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28" y="1943171"/>
            <a:ext cx="343564" cy="3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61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E0C1CB-AB42-0A4D-B784-968FAE75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20" y="7198"/>
            <a:ext cx="8833533" cy="47631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10B333-F6CB-AE41-4F30-08047F17D193}"/>
              </a:ext>
            </a:extLst>
          </p:cNvPr>
          <p:cNvSpPr txBox="1"/>
          <p:nvPr/>
        </p:nvSpPr>
        <p:spPr>
          <a:xfrm>
            <a:off x="6000748" y="1171071"/>
            <a:ext cx="6191250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цель, целевая аудитория, кто получит предмет, кто выиграет от 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88AB0-88A1-112E-77D7-4A1311066A19}"/>
              </a:ext>
            </a:extLst>
          </p:cNvPr>
          <p:cNvSpPr txBox="1"/>
          <p:nvPr/>
        </p:nvSpPr>
        <p:spPr>
          <a:xfrm>
            <a:off x="6000748" y="2186734"/>
            <a:ext cx="619125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цель, что будет создано, что будет получено за…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45109-7877-E0FC-C3EC-0835DA6D94B9}"/>
              </a:ext>
            </a:extLst>
          </p:cNvPr>
          <p:cNvSpPr txBox="1"/>
          <p:nvPr/>
        </p:nvSpPr>
        <p:spPr>
          <a:xfrm>
            <a:off x="6000748" y="3202397"/>
            <a:ext cx="6191250" cy="144655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добавка, что хорошо подходит к предмету;                    — конечный срок;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направление пути, движения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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C1AFC3-FBEE-9A84-F0AD-9682F846BAF7}"/>
              </a:ext>
            </a:extLst>
          </p:cNvPr>
          <p:cNvSpPr txBox="1"/>
          <p:nvPr/>
        </p:nvSpPr>
        <p:spPr>
          <a:xfrm>
            <a:off x="3003741" y="4648946"/>
            <a:ext cx="4816282" cy="1015663"/>
          </a:xfrm>
          <a:prstGeom prst="rect">
            <a:avLst/>
          </a:prstGeom>
          <a:solidFill>
            <a:srgbClr val="522FA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конечная точка пути — граница объекта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D4127E-5FAE-A364-B896-67E5FCEBD1DF}"/>
              </a:ext>
            </a:extLst>
          </p:cNvPr>
          <p:cNvSpPr txBox="1"/>
          <p:nvPr/>
        </p:nvSpPr>
        <p:spPr>
          <a:xfrm>
            <a:off x="6000750" y="100620"/>
            <a:ext cx="6191250" cy="1015663"/>
          </a:xfrm>
          <a:prstGeom prst="rect">
            <a:avLst/>
          </a:prstGeom>
          <a:solidFill>
            <a:srgbClr val="FD9B9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ограничение по объему работы, распространению деятельности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6CE552-B73A-89FD-67B3-0F250A832D3C}"/>
              </a:ext>
            </a:extLst>
          </p:cNvPr>
          <p:cNvSpPr txBox="1"/>
          <p:nvPr/>
        </p:nvSpPr>
        <p:spPr>
          <a:xfrm>
            <a:off x="7820024" y="4648947"/>
            <a:ext cx="4371973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конечная точка пути — внутри объекта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A85FBE-E50E-7A11-8290-2CC2F7781587}"/>
              </a:ext>
            </a:extLst>
          </p:cNvPr>
          <p:cNvSpPr txBox="1"/>
          <p:nvPr/>
        </p:nvSpPr>
        <p:spPr>
          <a:xfrm>
            <a:off x="474320" y="6037659"/>
            <a:ext cx="5859805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награда, оценка деятельности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3D19E2-C916-30DF-C3EE-7BD7A78A8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47" y="1741302"/>
            <a:ext cx="343564" cy="3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10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239210" y="597021"/>
            <a:ext cx="1155153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купили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билеты на концерт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пианиста Петрова.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Она сама сшила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к выпускному вечеру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сделала браслет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из бисера.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Рамы для своих картин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покупал в салоне художников.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до Тулы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уходит в 5 часов.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Деньги на экскурсию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уже сдал.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В парке была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площадка для детских игр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 Александру Сергеевичу Пушкину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открыт в Москве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в 1880 году.</a:t>
            </a:r>
          </a:p>
        </p:txBody>
      </p:sp>
    </p:spTree>
    <p:extLst>
      <p:ext uri="{BB962C8B-B14F-4D97-AF65-F5344CB8AC3E}">
        <p14:creationId xmlns:p14="http://schemas.microsoft.com/office/powerpoint/2010/main" val="2750626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1118114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468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4639520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</p:txBody>
      </p:sp>
    </p:spTree>
    <p:extLst>
      <p:ext uri="{BB962C8B-B14F-4D97-AF65-F5344CB8AC3E}">
        <p14:creationId xmlns:p14="http://schemas.microsoft.com/office/powerpoint/2010/main" val="2526793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4639520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</p:txBody>
      </p:sp>
    </p:spTree>
    <p:extLst>
      <p:ext uri="{BB962C8B-B14F-4D97-AF65-F5344CB8AC3E}">
        <p14:creationId xmlns:p14="http://schemas.microsoft.com/office/powerpoint/2010/main" val="2334187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46395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</p:txBody>
      </p:sp>
    </p:spTree>
    <p:extLst>
      <p:ext uri="{BB962C8B-B14F-4D97-AF65-F5344CB8AC3E}">
        <p14:creationId xmlns:p14="http://schemas.microsoft.com/office/powerpoint/2010/main" val="1140524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6863788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к Рождеству</a:t>
            </a:r>
          </a:p>
        </p:txBody>
      </p:sp>
    </p:spTree>
    <p:extLst>
      <p:ext uri="{BB962C8B-B14F-4D97-AF65-F5344CB8AC3E}">
        <p14:creationId xmlns:p14="http://schemas.microsoft.com/office/powerpoint/2010/main" val="1290782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718595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 к Рождеству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для портьеры / на портьеру</a:t>
            </a:r>
          </a:p>
        </p:txBody>
      </p:sp>
    </p:spTree>
    <p:extLst>
      <p:ext uri="{BB962C8B-B14F-4D97-AF65-F5344CB8AC3E}">
        <p14:creationId xmlns:p14="http://schemas.microsoft.com/office/powerpoint/2010/main" val="1943964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71859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 к Рождеству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для портьеры / на портьеру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реставрации</a:t>
            </a:r>
          </a:p>
        </p:txBody>
      </p:sp>
    </p:spTree>
    <p:extLst>
      <p:ext uri="{BB962C8B-B14F-4D97-AF65-F5344CB8AC3E}">
        <p14:creationId xmlns:p14="http://schemas.microsoft.com/office/powerpoint/2010/main" val="3968354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7185950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 к Рождеству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для портьеры / на портьеру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</p:txBody>
      </p:sp>
    </p:spTree>
    <p:extLst>
      <p:ext uri="{BB962C8B-B14F-4D97-AF65-F5344CB8AC3E}">
        <p14:creationId xmlns:p14="http://schemas.microsoft.com/office/powerpoint/2010/main" val="553380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7185950" cy="3375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 к Рождеству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для портьеры / на портьеру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покупки для свадьбы / на свадьбу / к свадьбе</a:t>
            </a:r>
          </a:p>
        </p:txBody>
      </p:sp>
    </p:spTree>
    <p:extLst>
      <p:ext uri="{BB962C8B-B14F-4D97-AF65-F5344CB8AC3E}">
        <p14:creationId xmlns:p14="http://schemas.microsoft.com/office/powerpoint/2010/main" val="2501356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7185950" cy="378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 к Рождеству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для портьеры / на портьеру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покупки для свадьбы / на свадьбу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соус к мясу</a:t>
            </a:r>
          </a:p>
        </p:txBody>
      </p:sp>
    </p:spTree>
    <p:extLst>
      <p:ext uri="{BB962C8B-B14F-4D97-AF65-F5344CB8AC3E}">
        <p14:creationId xmlns:p14="http://schemas.microsoft.com/office/powerpoint/2010/main" val="2722062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7185950" cy="4190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 к Рождеству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для портьеры / на портьеру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покупки для свадьбы / на свадьбу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соус к мясу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игр (для игры)</a:t>
            </a:r>
          </a:p>
        </p:txBody>
      </p:sp>
    </p:spTree>
    <p:extLst>
      <p:ext uri="{BB962C8B-B14F-4D97-AF65-F5344CB8AC3E}">
        <p14:creationId xmlns:p14="http://schemas.microsoft.com/office/powerpoint/2010/main" val="2912340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7185950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 к Рождеству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для портьеры / на портьеру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покупки для свадьбы / на свадьбу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соус к мясу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игр (для игры)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на костюм / для костюма</a:t>
            </a:r>
          </a:p>
        </p:txBody>
      </p:sp>
    </p:spTree>
    <p:extLst>
      <p:ext uri="{BB962C8B-B14F-4D97-AF65-F5344CB8AC3E}">
        <p14:creationId xmlns:p14="http://schemas.microsoft.com/office/powerpoint/2010/main" val="1946428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BFE34-D680-EB30-3D11-2FB3927919A2}"/>
              </a:ext>
            </a:extLst>
          </p:cNvPr>
          <p:cNvSpPr txBox="1"/>
          <p:nvPr/>
        </p:nvSpPr>
        <p:spPr>
          <a:xfrm>
            <a:off x="520860" y="1192193"/>
            <a:ext cx="4004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Рабочий кабинет,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книжный шкаф,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детская литература,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рождественские подарки,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портьерная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реставрационные работы,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свадебные покупки,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мясной соус,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игровой зал,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костюмная ткань,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театральный билет.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53984-0E1B-F2BF-8302-1FFE9B8A33DB}"/>
              </a:ext>
            </a:extLst>
          </p:cNvPr>
          <p:cNvSpPr txBox="1"/>
          <p:nvPr/>
        </p:nvSpPr>
        <p:spPr>
          <a:xfrm>
            <a:off x="599954" y="152400"/>
            <a:ext cx="11150279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фортепианный концерт	—► концерт для фортепиано</a:t>
            </a:r>
            <a:endParaRPr kumimoji="0" lang="ru-RU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791F4-E2BB-55B8-FE4D-F7B4AB996C67}"/>
              </a:ext>
            </a:extLst>
          </p:cNvPr>
          <p:cNvSpPr txBox="1"/>
          <p:nvPr/>
        </p:nvSpPr>
        <p:spPr>
          <a:xfrm>
            <a:off x="4886445" y="1192193"/>
            <a:ext cx="7185950" cy="5011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кабинет для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 для книг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литература для детей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подарки для Рождества / на Рождество / к Рождеству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для портьеры / на портьеру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покупки для свадьбы / на свадьбу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соус к мясу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игр (для игры)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на костюм / для костюма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в театр</a:t>
            </a:r>
          </a:p>
        </p:txBody>
      </p:sp>
    </p:spTree>
    <p:extLst>
      <p:ext uri="{BB962C8B-B14F-4D97-AF65-F5344CB8AC3E}">
        <p14:creationId xmlns:p14="http://schemas.microsoft.com/office/powerpoint/2010/main" val="2197293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A957B-807D-2A3F-6362-F6AB3EFC7DD2}"/>
              </a:ext>
            </a:extLst>
          </p:cNvPr>
          <p:cNvSpPr txBox="1"/>
          <p:nvPr/>
        </p:nvSpPr>
        <p:spPr>
          <a:xfrm>
            <a:off x="209549" y="230832"/>
            <a:ext cx="1177290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ответах используйте предложную конструкцию для + Р.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Эта книга нужна молодым родителям?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Да, это книга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молод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родител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ей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эту вазу можно поставить цветы?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Этим ножом чистят рыбу?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этих чашек пьют кофе?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этом альбоме можно рисовать? (рисование)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Здесь будет стоять платяной шкаф? (место)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Эту программу нужно послушать старшеклассникам?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Председатель конгресса объявил, что президиум хочет сделать перерыв, чтобы обсудить проект общего решения. Какой перерыв хочет сделать президиум конгресса? (обсуждение)</a:t>
            </a:r>
          </a:p>
        </p:txBody>
      </p:sp>
    </p:spTree>
    <p:extLst>
      <p:ext uri="{BB962C8B-B14F-4D97-AF65-F5344CB8AC3E}">
        <p14:creationId xmlns:p14="http://schemas.microsoft.com/office/powerpoint/2010/main" val="1705112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A957B-807D-2A3F-6362-F6AB3EFC7DD2}"/>
              </a:ext>
            </a:extLst>
          </p:cNvPr>
          <p:cNvSpPr txBox="1"/>
          <p:nvPr/>
        </p:nvSpPr>
        <p:spPr>
          <a:xfrm>
            <a:off x="209549" y="230832"/>
            <a:ext cx="1177290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ответах используйте предложную конструкцию для + Р.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Эта книга нужна молодым родителям?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Да, это книга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молод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родител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ей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эту вазу можно поставить цветы?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Этим ножом чистят рыбу?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этих чашек пьют кофе?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этом альбоме можно рисовать? (рисование)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Здесь будет стоять платяной шкаф? (место)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Эту программу нужно послушать старшеклассникам?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Председатель конгресса объявил, что президиум хочет сделать перерыв, чтобы обсудить проект общего решения. Какой перерыв хочет сделать президиум конгресса? (обсуждение)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7142C-8901-0455-2B28-0FC1B66B1FFD}"/>
              </a:ext>
            </a:extLst>
          </p:cNvPr>
          <p:cNvSpPr txBox="1"/>
          <p:nvPr/>
        </p:nvSpPr>
        <p:spPr>
          <a:xfrm>
            <a:off x="5667375" y="203835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цвет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</p:spTree>
    <p:extLst>
      <p:ext uri="{BB962C8B-B14F-4D97-AF65-F5344CB8AC3E}">
        <p14:creationId xmlns:p14="http://schemas.microsoft.com/office/powerpoint/2010/main" val="2585021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A957B-807D-2A3F-6362-F6AB3EFC7DD2}"/>
              </a:ext>
            </a:extLst>
          </p:cNvPr>
          <p:cNvSpPr txBox="1"/>
          <p:nvPr/>
        </p:nvSpPr>
        <p:spPr>
          <a:xfrm>
            <a:off x="209549" y="230832"/>
            <a:ext cx="1177290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ответах используйте предложную конструкцию для + Р.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Эта книга нужна молодым родителям?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Да, это книга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молод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родител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ей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эту вазу можно поставить цветы?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Этим ножом чистят рыбу?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этих чашек пьют кофе?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этом альбоме можно рисовать? (рисование)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Здесь будет стоять платяной шкаф? (место)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Эту программу нужно послушать старшеклассникам?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Председатель конгресса объявил, что президиум хочет сделать перерыв, чтобы обсудить проект общего решения. Какой перерыв хочет сделать президиум конгресса? (обсуждение)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7142C-8901-0455-2B28-0FC1B66B1FFD}"/>
              </a:ext>
            </a:extLst>
          </p:cNvPr>
          <p:cNvSpPr txBox="1"/>
          <p:nvPr/>
        </p:nvSpPr>
        <p:spPr>
          <a:xfrm>
            <a:off x="5667375" y="203835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цвет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829F2-EA57-9389-593C-CABFADFC1790}"/>
              </a:ext>
            </a:extLst>
          </p:cNvPr>
          <p:cNvSpPr txBox="1"/>
          <p:nvPr/>
        </p:nvSpPr>
        <p:spPr>
          <a:xfrm>
            <a:off x="4448175" y="25527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нож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рыб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</a:t>
            </a:r>
          </a:p>
        </p:txBody>
      </p:sp>
    </p:spTree>
    <p:extLst>
      <p:ext uri="{BB962C8B-B14F-4D97-AF65-F5344CB8AC3E}">
        <p14:creationId xmlns:p14="http://schemas.microsoft.com/office/powerpoint/2010/main" val="3493383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A957B-807D-2A3F-6362-F6AB3EFC7DD2}"/>
              </a:ext>
            </a:extLst>
          </p:cNvPr>
          <p:cNvSpPr txBox="1"/>
          <p:nvPr/>
        </p:nvSpPr>
        <p:spPr>
          <a:xfrm>
            <a:off x="209549" y="230832"/>
            <a:ext cx="1177290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ответах используйте предложную конструкцию для + Р.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Эта книга нужна молодым родителям?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Да, это книга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молод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родител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ей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эту вазу можно поставить цветы?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Этим ножом чистят рыбу?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этих чашек пьют кофе?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этом альбоме можно рисовать? (рисование)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Здесь будет стоять платяной шкаф? (место)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Эту программу нужно послушать старшеклассникам?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Председатель конгресса объявил, что президиум хочет сделать перерыв, чтобы обсудить проект общего решения. Какой перерыв хочет сделать президиум конгресса? (обсуждение)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7142C-8901-0455-2B28-0FC1B66B1FFD}"/>
              </a:ext>
            </a:extLst>
          </p:cNvPr>
          <p:cNvSpPr txBox="1"/>
          <p:nvPr/>
        </p:nvSpPr>
        <p:spPr>
          <a:xfrm>
            <a:off x="5667375" y="203835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цвет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829F2-EA57-9389-593C-CABFADFC1790}"/>
              </a:ext>
            </a:extLst>
          </p:cNvPr>
          <p:cNvSpPr txBox="1"/>
          <p:nvPr/>
        </p:nvSpPr>
        <p:spPr>
          <a:xfrm>
            <a:off x="4448175" y="25527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нож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рыб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5EAE5-FEC6-008A-5E92-F65C7F1B05B6}"/>
              </a:ext>
            </a:extLst>
          </p:cNvPr>
          <p:cNvSpPr txBox="1"/>
          <p:nvPr/>
        </p:nvSpPr>
        <p:spPr>
          <a:xfrm>
            <a:off x="4448175" y="3077764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чашки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кофе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5232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A957B-807D-2A3F-6362-F6AB3EFC7DD2}"/>
              </a:ext>
            </a:extLst>
          </p:cNvPr>
          <p:cNvSpPr txBox="1"/>
          <p:nvPr/>
        </p:nvSpPr>
        <p:spPr>
          <a:xfrm>
            <a:off x="209549" y="230832"/>
            <a:ext cx="1177290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ответах используйте предложную конструкцию для + Р.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Эта книга нужна молодым родителям?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Да, это книга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молод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родител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ей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эту вазу можно поставить цветы?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Этим ножом чистят рыбу?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этих чашек пьют кофе?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этом альбоме можно рисовать? (рисование)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Здесь будет стоять платяной шкаф? (место)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Эту программу нужно послушать старшеклассникам?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Председатель конгресса объявил, что президиум хочет сделать перерыв, чтобы обсудить проект общего решения. Какой перерыв хочет сделать президиум конгресса? (обсуждение)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7142C-8901-0455-2B28-0FC1B66B1FFD}"/>
              </a:ext>
            </a:extLst>
          </p:cNvPr>
          <p:cNvSpPr txBox="1"/>
          <p:nvPr/>
        </p:nvSpPr>
        <p:spPr>
          <a:xfrm>
            <a:off x="5667375" y="203835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цвет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829F2-EA57-9389-593C-CABFADFC1790}"/>
              </a:ext>
            </a:extLst>
          </p:cNvPr>
          <p:cNvSpPr txBox="1"/>
          <p:nvPr/>
        </p:nvSpPr>
        <p:spPr>
          <a:xfrm>
            <a:off x="4448175" y="25527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нож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рыб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5EAE5-FEC6-008A-5E92-F65C7F1B05B6}"/>
              </a:ext>
            </a:extLst>
          </p:cNvPr>
          <p:cNvSpPr txBox="1"/>
          <p:nvPr/>
        </p:nvSpPr>
        <p:spPr>
          <a:xfrm>
            <a:off x="4448175" y="3077764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чашки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кофе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96C6F4-E15D-4C30-6A68-DE537BE92078}"/>
              </a:ext>
            </a:extLst>
          </p:cNvPr>
          <p:cNvSpPr txBox="1"/>
          <p:nvPr/>
        </p:nvSpPr>
        <p:spPr>
          <a:xfrm>
            <a:off x="6886575" y="358377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альбом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рисован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ия</a:t>
            </a:r>
          </a:p>
        </p:txBody>
      </p:sp>
    </p:spTree>
    <p:extLst>
      <p:ext uri="{BB962C8B-B14F-4D97-AF65-F5344CB8AC3E}">
        <p14:creationId xmlns:p14="http://schemas.microsoft.com/office/powerpoint/2010/main" val="7327463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A957B-807D-2A3F-6362-F6AB3EFC7DD2}"/>
              </a:ext>
            </a:extLst>
          </p:cNvPr>
          <p:cNvSpPr txBox="1"/>
          <p:nvPr/>
        </p:nvSpPr>
        <p:spPr>
          <a:xfrm>
            <a:off x="209549" y="230832"/>
            <a:ext cx="1177290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ответах используйте предложную конструкцию для + Р.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Эта книга нужна молодым родителям?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Да, это книга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молод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родител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ей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эту вазу можно поставить цветы?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Этим ножом чистят рыбу?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этих чашек пьют кофе?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этом альбоме можно рисовать? (рисование)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Здесь будет стоять платяной шкаф? (место)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Эту программу нужно послушать старшеклассникам?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Председатель конгресса объявил, что президиум хочет сделать перерыв, чтобы обсудить проект общего решения. Какой перерыв хочет сделать президиум конгресса? (обсуждение)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7142C-8901-0455-2B28-0FC1B66B1FFD}"/>
              </a:ext>
            </a:extLst>
          </p:cNvPr>
          <p:cNvSpPr txBox="1"/>
          <p:nvPr/>
        </p:nvSpPr>
        <p:spPr>
          <a:xfrm>
            <a:off x="5667375" y="203835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цвет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829F2-EA57-9389-593C-CABFADFC1790}"/>
              </a:ext>
            </a:extLst>
          </p:cNvPr>
          <p:cNvSpPr txBox="1"/>
          <p:nvPr/>
        </p:nvSpPr>
        <p:spPr>
          <a:xfrm>
            <a:off x="4448175" y="25527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нож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рыб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5EAE5-FEC6-008A-5E92-F65C7F1B05B6}"/>
              </a:ext>
            </a:extLst>
          </p:cNvPr>
          <p:cNvSpPr txBox="1"/>
          <p:nvPr/>
        </p:nvSpPr>
        <p:spPr>
          <a:xfrm>
            <a:off x="4448175" y="3077764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чашки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кофе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96C6F4-E15D-4C30-6A68-DE537BE92078}"/>
              </a:ext>
            </a:extLst>
          </p:cNvPr>
          <p:cNvSpPr txBox="1"/>
          <p:nvPr/>
        </p:nvSpPr>
        <p:spPr>
          <a:xfrm>
            <a:off x="6886575" y="358377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альбом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рисован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C50FCF-3DBE-F843-692C-57AD31FEE037}"/>
              </a:ext>
            </a:extLst>
          </p:cNvPr>
          <p:cNvSpPr txBox="1"/>
          <p:nvPr/>
        </p:nvSpPr>
        <p:spPr>
          <a:xfrm>
            <a:off x="6724649" y="4108842"/>
            <a:ext cx="498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платян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34747478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A957B-807D-2A3F-6362-F6AB3EFC7DD2}"/>
              </a:ext>
            </a:extLst>
          </p:cNvPr>
          <p:cNvSpPr txBox="1"/>
          <p:nvPr/>
        </p:nvSpPr>
        <p:spPr>
          <a:xfrm>
            <a:off x="209549" y="230832"/>
            <a:ext cx="1177290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ответах используйте предложную конструкцию для + Р.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Эта книга нужна молодым родителям?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Да, это книга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молод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родител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ей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эту вазу можно поставить цветы?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Этим ножом чистят рыбу?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этих чашек пьют кофе?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этом альбоме можно рисовать? (рисование)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Здесь будет стоять платяной шкаф? (место)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Эту программу нужно послушать старшеклассникам?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Председатель конгресса объявил, что президиум хочет сделать перерыв, чтобы обсудить проект общего решения. Какой перерыв хочет сделать президиум конгресса? (обсуждение)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7142C-8901-0455-2B28-0FC1B66B1FFD}"/>
              </a:ext>
            </a:extLst>
          </p:cNvPr>
          <p:cNvSpPr txBox="1"/>
          <p:nvPr/>
        </p:nvSpPr>
        <p:spPr>
          <a:xfrm>
            <a:off x="5667375" y="203835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цвет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829F2-EA57-9389-593C-CABFADFC1790}"/>
              </a:ext>
            </a:extLst>
          </p:cNvPr>
          <p:cNvSpPr txBox="1"/>
          <p:nvPr/>
        </p:nvSpPr>
        <p:spPr>
          <a:xfrm>
            <a:off x="4448175" y="25527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нож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рыб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5EAE5-FEC6-008A-5E92-F65C7F1B05B6}"/>
              </a:ext>
            </a:extLst>
          </p:cNvPr>
          <p:cNvSpPr txBox="1"/>
          <p:nvPr/>
        </p:nvSpPr>
        <p:spPr>
          <a:xfrm>
            <a:off x="4448175" y="3077764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чашки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кофе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96C6F4-E15D-4C30-6A68-DE537BE92078}"/>
              </a:ext>
            </a:extLst>
          </p:cNvPr>
          <p:cNvSpPr txBox="1"/>
          <p:nvPr/>
        </p:nvSpPr>
        <p:spPr>
          <a:xfrm>
            <a:off x="6886575" y="358377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альбом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рисован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C50FCF-3DBE-F843-692C-57AD31FEE037}"/>
              </a:ext>
            </a:extLst>
          </p:cNvPr>
          <p:cNvSpPr txBox="1"/>
          <p:nvPr/>
        </p:nvSpPr>
        <p:spPr>
          <a:xfrm>
            <a:off x="6724649" y="4108842"/>
            <a:ext cx="498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платян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E99C07-A998-DC8D-198B-6CD2C6D9EC6B}"/>
              </a:ext>
            </a:extLst>
          </p:cNvPr>
          <p:cNvSpPr txBox="1"/>
          <p:nvPr/>
        </p:nvSpPr>
        <p:spPr>
          <a:xfrm>
            <a:off x="7410449" y="4623192"/>
            <a:ext cx="498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старшеклассник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</p:spTree>
    <p:extLst>
      <p:ext uri="{BB962C8B-B14F-4D97-AF65-F5344CB8AC3E}">
        <p14:creationId xmlns:p14="http://schemas.microsoft.com/office/powerpoint/2010/main" val="1944387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A957B-807D-2A3F-6362-F6AB3EFC7DD2}"/>
              </a:ext>
            </a:extLst>
          </p:cNvPr>
          <p:cNvSpPr txBox="1"/>
          <p:nvPr/>
        </p:nvSpPr>
        <p:spPr>
          <a:xfrm>
            <a:off x="209549" y="230832"/>
            <a:ext cx="1177290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ответах используйте предложную конструкцию для + Р.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Эта книга нужна молодым родителям?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Да, это книга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молод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ых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родител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ей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эту вазу можно поставить цветы?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Этим ножом чистят рыбу?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 этих чашек пьют кофе?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этом альбоме можно рисовать? (рисование)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Здесь будет стоять платяной шкаф? (место)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Эту программу нужно послушать старшеклассникам?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Председатель конгресса объявил, что президиум хочет сделать перерыв, чтобы обсудить проект общего решения. Какой перерыв хочет сделать президиум конгресса? (обсуждение)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7142C-8901-0455-2B28-0FC1B66B1FFD}"/>
              </a:ext>
            </a:extLst>
          </p:cNvPr>
          <p:cNvSpPr txBox="1"/>
          <p:nvPr/>
        </p:nvSpPr>
        <p:spPr>
          <a:xfrm>
            <a:off x="5667375" y="203835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цвет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829F2-EA57-9389-593C-CABFADFC1790}"/>
              </a:ext>
            </a:extLst>
          </p:cNvPr>
          <p:cNvSpPr txBox="1"/>
          <p:nvPr/>
        </p:nvSpPr>
        <p:spPr>
          <a:xfrm>
            <a:off x="4448175" y="25527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нож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рыб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5EAE5-FEC6-008A-5E92-F65C7F1B05B6}"/>
              </a:ext>
            </a:extLst>
          </p:cNvPr>
          <p:cNvSpPr txBox="1"/>
          <p:nvPr/>
        </p:nvSpPr>
        <p:spPr>
          <a:xfrm>
            <a:off x="4448175" y="3077764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чашки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кофе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96C6F4-E15D-4C30-6A68-DE537BE92078}"/>
              </a:ext>
            </a:extLst>
          </p:cNvPr>
          <p:cNvSpPr txBox="1"/>
          <p:nvPr/>
        </p:nvSpPr>
        <p:spPr>
          <a:xfrm>
            <a:off x="6886575" y="358377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альбом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рисован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C50FCF-3DBE-F843-692C-57AD31FEE037}"/>
              </a:ext>
            </a:extLst>
          </p:cNvPr>
          <p:cNvSpPr txBox="1"/>
          <p:nvPr/>
        </p:nvSpPr>
        <p:spPr>
          <a:xfrm>
            <a:off x="6724649" y="4108842"/>
            <a:ext cx="498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платян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E99C07-A998-DC8D-198B-6CD2C6D9EC6B}"/>
              </a:ext>
            </a:extLst>
          </p:cNvPr>
          <p:cNvSpPr txBox="1"/>
          <p:nvPr/>
        </p:nvSpPr>
        <p:spPr>
          <a:xfrm>
            <a:off x="7410449" y="4623192"/>
            <a:ext cx="498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старшеклассник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955484-5BBC-D0A6-B97F-D74F99E93240}"/>
              </a:ext>
            </a:extLst>
          </p:cNvPr>
          <p:cNvSpPr txBox="1"/>
          <p:nvPr/>
        </p:nvSpPr>
        <p:spPr>
          <a:xfrm>
            <a:off x="2705099" y="5905645"/>
            <a:ext cx="8420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обсужден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ия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проект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общего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2348607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151179"/>
            <a:ext cx="1179416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инфинитивом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Конкретизация содержания, характеристика связи с другими лицами</a:t>
            </a:r>
          </a:p>
        </p:txBody>
      </p:sp>
    </p:spTree>
    <p:extLst>
      <p:ext uri="{BB962C8B-B14F-4D97-AF65-F5344CB8AC3E}">
        <p14:creationId xmlns:p14="http://schemas.microsoft.com/office/powerpoint/2010/main" val="36161857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65C88E1-9E24-A73F-A0CC-6B8FD5216C70}"/>
              </a:ext>
            </a:extLst>
          </p:cNvPr>
          <p:cNvGrpSpPr/>
          <p:nvPr/>
        </p:nvGrpSpPr>
        <p:grpSpPr>
          <a:xfrm>
            <a:off x="1795463" y="90274"/>
            <a:ext cx="8601075" cy="6667713"/>
            <a:chOff x="1266825" y="90274"/>
            <a:chExt cx="8601075" cy="6667713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DDC90A29-CF4C-2AAD-5EBA-8E866D2B9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6825" y="90274"/>
              <a:ext cx="8601075" cy="3962504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B040629-8A77-0166-315C-12AD449D6B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331"/>
            <a:stretch/>
          </p:blipFill>
          <p:spPr>
            <a:xfrm>
              <a:off x="1266825" y="3976578"/>
              <a:ext cx="8534400" cy="278140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51EE92A-9FD7-A599-ED26-376D51361499}"/>
              </a:ext>
            </a:extLst>
          </p:cNvPr>
          <p:cNvSpPr txBox="1"/>
          <p:nvPr/>
        </p:nvSpPr>
        <p:spPr>
          <a:xfrm>
            <a:off x="6424859" y="5269829"/>
            <a:ext cx="33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ю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E13D3-BD6B-E11F-F439-86C5075999C8}"/>
              </a:ext>
            </a:extLst>
          </p:cNvPr>
          <p:cNvSpPr txBox="1"/>
          <p:nvPr/>
        </p:nvSpPr>
        <p:spPr>
          <a:xfrm>
            <a:off x="4716374" y="516154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</a:t>
            </a:r>
          </a:p>
        </p:txBody>
      </p:sp>
    </p:spTree>
    <p:extLst>
      <p:ext uri="{BB962C8B-B14F-4D97-AF65-F5344CB8AC3E}">
        <p14:creationId xmlns:p14="http://schemas.microsoft.com/office/powerpoint/2010/main" val="10056607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603F09D-60D6-B254-2975-FB6081E5AF29}"/>
              </a:ext>
            </a:extLst>
          </p:cNvPr>
          <p:cNvSpPr txBox="1"/>
          <p:nvPr/>
        </p:nvSpPr>
        <p:spPr>
          <a:xfrm>
            <a:off x="0" y="0"/>
            <a:ext cx="1218723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Определение поясняет, раскрывает,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конкретизирует содержание существительного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+ В.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 предметными или отвлечёнными именами, обозначающими содержание и повод эмоционального состояния):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страх за детей, тревога за судьбу, гордость за сына; медаль «За отвагу», ответственность за жизнь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+ В.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тему, сообщение на тему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в)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+ Д.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по грамматике, зачёт по биологии, лекция по литературе, семинар по русской литературе XIX века; тетрадь по русскому языку, учебник по географии, урок по математике, преподаватель по фонетике; инспектор по пожарной безопасности; конференция по проблеме борьбы с терроризмом, дискуссия по проблемам экономики, совещание по вопросам безопасности, переговоры по урегулированию конфликта, соглашение /договор по экономическому сотрудничеству, чемпионат мира по гимнастике, матч по хоккею на траве, чемпион мира по шахматам, соревнования по гребле; тоска по дому; работа по реконструкции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г)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+ П.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 о войне, стихи о природе, рассказ о моряках, разговор о поездке на Байкал, передача о спорте, фильм об Африке, программа о спорте = спортивная программа, программа о музыке = музыкальная программа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д)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 + В.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(синонимично предложному падежу с предлогом о, имеет разговорный оттенок):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сказка про Ивана-царевича, фильм про пиратов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0C3F4-C954-59CE-7F11-A565C46F3F4F}"/>
              </a:ext>
            </a:extLst>
          </p:cNvPr>
          <p:cNvSpPr txBox="1"/>
          <p:nvPr/>
        </p:nvSpPr>
        <p:spPr>
          <a:xfrm>
            <a:off x="0" y="5417841"/>
            <a:ext cx="120831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Определение характеризует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по отношению, связям с другими лицами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(о профессии, о национальности):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+ Д.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товарищ по школе, сестра по отцу, врач по профессии; грек по национальности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со значением сферы деятельности: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опыт в работе, специалист в области менеджмента, новичок в журналистике, специалист в области живописи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51320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FFAAAB-B911-F079-2A59-1B477FE38F66}"/>
              </a:ext>
            </a:extLst>
          </p:cNvPr>
          <p:cNvSpPr txBox="1"/>
          <p:nvPr/>
        </p:nvSpPr>
        <p:spPr>
          <a:xfrm>
            <a:off x="266699" y="0"/>
            <a:ext cx="3876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Учебник (книга)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математике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2E7258-9843-5C20-F409-BFF5C9E0E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4" y="1194763"/>
            <a:ext cx="4116103" cy="54251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FDC37D-5F5B-DA03-1D73-D8B05D763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475" y="3506606"/>
            <a:ext cx="4468524" cy="33513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EA6E9F-BBCD-DA17-B3F0-8F1C2A468CBF}"/>
              </a:ext>
            </a:extLst>
          </p:cNvPr>
          <p:cNvSpPr txBox="1"/>
          <p:nvPr/>
        </p:nvSpPr>
        <p:spPr>
          <a:xfrm>
            <a:off x="7723475" y="538609"/>
            <a:ext cx="387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математике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143C80-1C07-2817-0F64-18040D28E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0446" y="1486187"/>
            <a:ext cx="3366056" cy="25245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900069-BB81-9A77-7452-FF219E35C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6375" y="2183715"/>
            <a:ext cx="3095625" cy="174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36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FFAAAB-B911-F079-2A59-1B477FE38F66}"/>
              </a:ext>
            </a:extLst>
          </p:cNvPr>
          <p:cNvSpPr txBox="1"/>
          <p:nvPr/>
        </p:nvSpPr>
        <p:spPr>
          <a:xfrm>
            <a:off x="238124" y="956354"/>
            <a:ext cx="7153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истории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A6E9F-BBCD-DA17-B3F0-8F1C2A468CBF}"/>
              </a:ext>
            </a:extLst>
          </p:cNvPr>
          <p:cNvSpPr txBox="1"/>
          <p:nvPr/>
        </p:nvSpPr>
        <p:spPr>
          <a:xfrm>
            <a:off x="3438525" y="1972017"/>
            <a:ext cx="87357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причинах Троянской войны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190D60-8914-A022-718F-ED394CD03FA9}"/>
              </a:ext>
            </a:extLst>
          </p:cNvPr>
          <p:cNvSpPr txBox="1"/>
          <p:nvPr/>
        </p:nvSpPr>
        <p:spPr>
          <a:xfrm>
            <a:off x="560674" y="3851702"/>
            <a:ext cx="10812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тему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«Миф о начале Троянской войны».</a:t>
            </a:r>
          </a:p>
        </p:txBody>
      </p:sp>
    </p:spTree>
    <p:extLst>
      <p:ext uri="{BB962C8B-B14F-4D97-AF65-F5344CB8AC3E}">
        <p14:creationId xmlns:p14="http://schemas.microsoft.com/office/powerpoint/2010/main" val="2686414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91692E-4416-7E24-92BA-318C99F12E6C}"/>
              </a:ext>
            </a:extLst>
          </p:cNvPr>
          <p:cNvSpPr txBox="1"/>
          <p:nvPr/>
        </p:nvSpPr>
        <p:spPr>
          <a:xfrm>
            <a:off x="285750" y="0"/>
            <a:ext cx="11620500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предложения. Задайте вопросы к несогласованным определениям.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зимнюю сессию студенты сдавали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экзамен по иностранному языку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зачёт по фонетике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Мальчик любил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 про путешествия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прошлой неделе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страны северо-западного региона Европы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подписали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договор об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условиях ловли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водах Балтики.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Последний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чемпионат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мира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футболу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проходил в Японии и Южной Корее.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Невозможно делать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России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не приехать в эту страну на съёмки.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Скажите, пожалуйста, кто сейчас </a:t>
            </a:r>
            <a:r>
              <a:rPr lang="ru-RU" sz="2000" b="1" dirty="0">
                <a:solidFill>
                  <a:srgbClr val="7030A0"/>
                </a:solidFill>
                <a:latin typeface="Calibri" panose="020F0502020204030204"/>
              </a:rPr>
              <a:t>чемпион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libri" panose="020F0502020204030204"/>
              </a:rPr>
              <a:t>мира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теннису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среди женщин?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отцу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эта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девочка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немка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матери — полька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За городом, у себя на даче, он испытывал удивительное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покоя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будто не было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её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Для диссертации Наталье нужен был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совет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древнегреческому языку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Совете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безопасности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Организации Объединённых Наций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консультации по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положения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Ближнем Востоке.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Работы по реконструкции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Константиновского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дворца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закончили в невероятно короткие сроки.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кинофестивале «Ника» есть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награда «За честь и достоинство»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Двадцать пятое января — это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 святой Татьяны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 основания Московского университета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Мечта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Гриши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была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дельтапланеристом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69588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AD0027-8DC2-0905-C6D2-10DA0A4A5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E68E5C-BFFA-A549-07FE-AEA9902372AF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5 мая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97A14-A9BE-C7E8-0E28-B32C3A9C0070}"/>
              </a:ext>
            </a:extLst>
          </p:cNvPr>
          <p:cNvSpPr txBox="1"/>
          <p:nvPr/>
        </p:nvSpPr>
        <p:spPr>
          <a:xfrm>
            <a:off x="260350" y="1343024"/>
            <a:ext cx="11726863" cy="308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Еще раз просмотреть теорию в презентации. Разобраться.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Упражнения 46, 49, 51 (см. следующий слайд).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(см. ссылку на сайте).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01072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3BD48-B9C2-C980-97B3-0E8E0298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9C9106B-36A0-48DE-E333-AB2218CC0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096" y="2661192"/>
            <a:ext cx="5024369" cy="400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94D022-2EB3-A11E-F3A1-FD7FA3DF3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093" y="188118"/>
            <a:ext cx="4585553" cy="24144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059898-2423-ABED-BD11-F77ADFC00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3696"/>
            <a:ext cx="5276850" cy="45434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F60759-65FC-FF6E-98D2-C51AEB8542D4}"/>
              </a:ext>
            </a:extLst>
          </p:cNvPr>
          <p:cNvSpPr txBox="1"/>
          <p:nvPr/>
        </p:nvSpPr>
        <p:spPr>
          <a:xfrm>
            <a:off x="4714657" y="2286624"/>
            <a:ext cx="1287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 п.</a:t>
            </a:r>
          </a:p>
        </p:txBody>
      </p:sp>
    </p:spTree>
    <p:extLst>
      <p:ext uri="{BB962C8B-B14F-4D97-AF65-F5344CB8AC3E}">
        <p14:creationId xmlns:p14="http://schemas.microsoft.com/office/powerpoint/2010/main" val="33664935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46F4AE-E6F0-E54B-ADE9-A9BB97357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0B9D54-E649-8B25-3AAF-5F0F34C8B294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29231956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A0CF8-F2CE-7B72-197A-653A4FFC8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B3E8FB-F649-F85D-C5EF-CA2357252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A028E0-E2C0-7615-3C41-FE88DBCF73F5}"/>
              </a:ext>
            </a:extLst>
          </p:cNvPr>
          <p:cNvSpPr txBox="1"/>
          <p:nvPr/>
        </p:nvSpPr>
        <p:spPr>
          <a:xfrm>
            <a:off x="6615113" y="2543175"/>
            <a:ext cx="5576887" cy="83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97125-DFF2-5811-2E1D-031B8259F1E3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33644060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BC8498-06A2-5A06-BFB2-9D105E3B7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E0D402-3C95-4466-C256-ED34E43E8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1C5782-6635-513F-37D9-F3B53DEECD32}"/>
              </a:ext>
            </a:extLst>
          </p:cNvPr>
          <p:cNvSpPr txBox="1"/>
          <p:nvPr/>
        </p:nvSpPr>
        <p:spPr>
          <a:xfrm>
            <a:off x="6615113" y="2543175"/>
            <a:ext cx="5576887" cy="83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платья, брюк / на платье, брюки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37AB4F-2DFF-679D-8FD5-09EC06AB1450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15494045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69C24A-138E-45DC-4C96-FCFB618BC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06FB1D-9D1E-82FB-6FE2-E5F569C80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50AFE8-8FEF-0117-1C5A-3ED53817674E}"/>
              </a:ext>
            </a:extLst>
          </p:cNvPr>
          <p:cNvSpPr txBox="1"/>
          <p:nvPr/>
        </p:nvSpPr>
        <p:spPr>
          <a:xfrm>
            <a:off x="6615113" y="2543175"/>
            <a:ext cx="5576887" cy="1219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 / на платье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к празднику / на праздник…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51C720-8B80-FE49-0D84-B3F9211D216A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41839445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F82D7D-0062-05F7-0590-44E7FC446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15C006-B80A-F459-12A8-9FE49B253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1939FC-A782-0434-1AF4-81D2B649D202}"/>
              </a:ext>
            </a:extLst>
          </p:cNvPr>
          <p:cNvSpPr txBox="1"/>
          <p:nvPr/>
        </p:nvSpPr>
        <p:spPr>
          <a:xfrm>
            <a:off x="6615113" y="2543175"/>
            <a:ext cx="5576887" cy="1607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 / на платье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к празднику / на праздник…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билеты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31D63D-93AC-94B0-17A3-6F60193E7DA7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25909899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2F00FE-5CA8-0FEA-6715-F6FB40F28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01A610-9D2C-5DBB-AD43-14CFB346C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487AEC-7A37-3645-7A70-B812A39AF617}"/>
              </a:ext>
            </a:extLst>
          </p:cNvPr>
          <p:cNvSpPr txBox="1"/>
          <p:nvPr/>
        </p:nvSpPr>
        <p:spPr>
          <a:xfrm>
            <a:off x="6615113" y="2543175"/>
            <a:ext cx="5576887" cy="199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 / на платье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к празднику / на праздник…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билеты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на/в Москву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A4C25-0A45-C890-CB56-3638040DF5C1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33708077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447E5-FFBE-BBC4-E267-2880A5D7C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D481210-9AE7-7A65-DB56-D0208EC53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0A51B0-26B2-B660-2FEE-9CBFA9BBA934}"/>
              </a:ext>
            </a:extLst>
          </p:cNvPr>
          <p:cNvSpPr txBox="1"/>
          <p:nvPr/>
        </p:nvSpPr>
        <p:spPr>
          <a:xfrm>
            <a:off x="6615113" y="2543175"/>
            <a:ext cx="5576887" cy="238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 / на платье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к празднику / на праздник…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билеты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на, в Москву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работы по реставрации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88E586-1616-5F3D-BED8-54CAAB2D75A3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28355740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C85B5F-C3E9-4706-8C8F-E7A9D55E3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6778AB-214E-1EF3-7A12-B9520AA87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93BC8C-64E2-3C59-A5EB-37F34CE559DC}"/>
              </a:ext>
            </a:extLst>
          </p:cNvPr>
          <p:cNvSpPr txBox="1"/>
          <p:nvPr/>
        </p:nvSpPr>
        <p:spPr>
          <a:xfrm>
            <a:off x="6615113" y="2543175"/>
            <a:ext cx="5576887" cy="277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 / на платье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к празднику / на праздник…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билеты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на, в Москву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для чая</a:t>
            </a:r>
            <a:r>
              <a:rPr lang="ru-RU" i="1" dirty="0">
                <a:solidFill>
                  <a:prstClr val="black"/>
                </a:solidFill>
                <a:latin typeface="Calibri" panose="020F0502020204030204"/>
              </a:rPr>
              <a:t>, салатов…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A5CDC5-62C5-ECD4-7A42-D55FF0D55AEE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19299683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959E54-0D87-F6F6-580A-F95F6BCC6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1E281E-6E81-7FC8-C19E-C14CDA0CD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43FCAE-81E7-C85A-E6F0-13F00691C809}"/>
              </a:ext>
            </a:extLst>
          </p:cNvPr>
          <p:cNvSpPr txBox="1"/>
          <p:nvPr/>
        </p:nvSpPr>
        <p:spPr>
          <a:xfrm>
            <a:off x="6615113" y="2543175"/>
            <a:ext cx="5576887" cy="315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 / на платье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к празднику / на праздник…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билеты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на, в Москву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для чая</a:t>
            </a:r>
            <a:r>
              <a:rPr lang="ru-RU" i="1" dirty="0">
                <a:solidFill>
                  <a:prstClr val="black"/>
                </a:solidFill>
                <a:latin typeface="Calibri" panose="020F0502020204030204"/>
              </a:rPr>
              <a:t>, салатов…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по образованию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3C4206-D563-1109-CCEC-102403B87FE7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42698142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CD7B3E-0455-FEA0-C8E4-04B23E6C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010814-0E74-A11E-E1D7-60900C414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5FAAAF-5B85-4E9B-FF63-E4518DE26CAF}"/>
              </a:ext>
            </a:extLst>
          </p:cNvPr>
          <p:cNvSpPr txBox="1"/>
          <p:nvPr/>
        </p:nvSpPr>
        <p:spPr>
          <a:xfrm>
            <a:off x="6615113" y="2543175"/>
            <a:ext cx="5576887" cy="354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 / на платье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к празднику / на праздник…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билеты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на, в Москву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для чая</a:t>
            </a:r>
            <a:r>
              <a:rPr lang="ru-RU" i="1" dirty="0">
                <a:solidFill>
                  <a:prstClr val="black"/>
                </a:solidFill>
                <a:latin typeface="Calibri" panose="020F0502020204030204"/>
              </a:rPr>
              <a:t>, салатов…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по образованию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герою / героям войны; к юбилею города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DAB708-A25E-3DAA-5E12-0C174D02AB8B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2893008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BC0826-117F-EA5B-3635-F82274775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6ED5B0-3335-FC0F-CC46-A4C9552A0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18"/>
            <a:ext cx="7534591" cy="6487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7EA68A-A886-6EB1-3E96-3FFCF257B605}"/>
              </a:ext>
            </a:extLst>
          </p:cNvPr>
          <p:cNvSpPr txBox="1"/>
          <p:nvPr/>
        </p:nvSpPr>
        <p:spPr>
          <a:xfrm>
            <a:off x="6615113" y="2543175"/>
            <a:ext cx="5576887" cy="3934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театр/ на концерт, на спектакль…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для платья / на платье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к празднику / на праздник…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билеты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на, в Москву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на работы по реставрации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для чая</a:t>
            </a:r>
            <a:r>
              <a:rPr lang="ru-RU" i="1" dirty="0">
                <a:solidFill>
                  <a:prstClr val="black"/>
                </a:solidFill>
                <a:latin typeface="Calibri" panose="020F0502020204030204"/>
              </a:rPr>
              <a:t>, салатов…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по образованию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герою / героям войны; к юбилею города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по математике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FC1744-617C-9574-6568-DD9809C7EB60}"/>
              </a:ext>
            </a:extLst>
          </p:cNvPr>
          <p:cNvSpPr txBox="1"/>
          <p:nvPr/>
        </p:nvSpPr>
        <p:spPr>
          <a:xfrm>
            <a:off x="6785810" y="649704"/>
            <a:ext cx="12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Д. п.</a:t>
            </a:r>
          </a:p>
        </p:txBody>
      </p:sp>
    </p:spTree>
    <p:extLst>
      <p:ext uri="{BB962C8B-B14F-4D97-AF65-F5344CB8AC3E}">
        <p14:creationId xmlns:p14="http://schemas.microsoft.com/office/powerpoint/2010/main" val="2136344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524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5148262"/>
            <a:ext cx="10515600" cy="536437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289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5148262"/>
            <a:ext cx="10515600" cy="536437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730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5148262"/>
            <a:ext cx="10515600" cy="536437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536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720489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385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731641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817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709339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381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798548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6944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976968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157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976968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математике, специалист по генетике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766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976968"/>
            <a:ext cx="11910576" cy="111283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математике, специалист по генетике, специалист по ядерной физике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789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5036750"/>
            <a:ext cx="11910576" cy="1358377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математике, специалист по генетике, специалист по ядерной физике,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органической химии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018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7FEAD5-1444-F9FC-22F9-F5DE5CFD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12" y="4921211"/>
            <a:ext cx="11910576" cy="1457285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+mn-lt"/>
              </a:rPr>
              <a:t>Семинар по философии, соревнования по шахматам, передача о спорте / про спорт,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диктант по фонетике, рассказы о войне, матч по волейболу, роман о любви / про любовь, 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математике, специалист по генетике, специалист по ядерной физике,</a:t>
            </a:r>
            <a:br>
              <a:rPr lang="ru-RU" sz="2000" i="1" dirty="0">
                <a:latin typeface="+mn-lt"/>
              </a:rPr>
            </a:br>
            <a:r>
              <a:rPr lang="ru-RU" sz="2000" i="1" dirty="0">
                <a:latin typeface="+mn-lt"/>
              </a:rPr>
              <a:t>специалист по органической химии, друг по школе.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39B99-C6AF-C5EC-16E7-FE9E8B5C5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" y="188118"/>
            <a:ext cx="9420273" cy="49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676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7964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</p:txBody>
      </p:sp>
    </p:spTree>
    <p:extLst>
      <p:ext uri="{BB962C8B-B14F-4D97-AF65-F5344CB8AC3E}">
        <p14:creationId xmlns:p14="http://schemas.microsoft.com/office/powerpoint/2010/main" val="9795051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</p:txBody>
      </p:sp>
    </p:spTree>
    <p:extLst>
      <p:ext uri="{BB962C8B-B14F-4D97-AF65-F5344CB8AC3E}">
        <p14:creationId xmlns:p14="http://schemas.microsoft.com/office/powerpoint/2010/main" val="20086769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</p:txBody>
      </p:sp>
    </p:spTree>
    <p:extLst>
      <p:ext uri="{BB962C8B-B14F-4D97-AF65-F5344CB8AC3E}">
        <p14:creationId xmlns:p14="http://schemas.microsoft.com/office/powerpoint/2010/main" val="494955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</p:txBody>
      </p:sp>
    </p:spTree>
    <p:extLst>
      <p:ext uri="{BB962C8B-B14F-4D97-AF65-F5344CB8AC3E}">
        <p14:creationId xmlns:p14="http://schemas.microsoft.com/office/powerpoint/2010/main" val="1382428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</p:txBody>
      </p:sp>
    </p:spTree>
    <p:extLst>
      <p:ext uri="{BB962C8B-B14F-4D97-AF65-F5344CB8AC3E}">
        <p14:creationId xmlns:p14="http://schemas.microsoft.com/office/powerpoint/2010/main" val="26859502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археологии</a:t>
            </a:r>
          </a:p>
        </p:txBody>
      </p:sp>
    </p:spTree>
    <p:extLst>
      <p:ext uri="{BB962C8B-B14F-4D97-AF65-F5344CB8AC3E}">
        <p14:creationId xmlns:p14="http://schemas.microsoft.com/office/powerpoint/2010/main" val="32826699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археологии, этнографии и палеонтологии</a:t>
            </a:r>
          </a:p>
        </p:txBody>
      </p:sp>
    </p:spTree>
    <p:extLst>
      <p:ext uri="{BB962C8B-B14F-4D97-AF65-F5344CB8AC3E}">
        <p14:creationId xmlns:p14="http://schemas.microsoft.com/office/powerpoint/2010/main" val="10271402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археологии, этнографии и палеонтологии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бухгалтерского учёта</a:t>
            </a:r>
          </a:p>
        </p:txBody>
      </p:sp>
    </p:spTree>
    <p:extLst>
      <p:ext uri="{BB962C8B-B14F-4D97-AF65-F5344CB8AC3E}">
        <p14:creationId xmlns:p14="http://schemas.microsoft.com/office/powerpoint/2010/main" val="28166955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408506-C63E-A08C-8A16-9BA3458A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219305"/>
            <a:ext cx="8045865" cy="641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20DEC-2BFC-8F28-FD09-E0A4C2604F81}"/>
              </a:ext>
            </a:extLst>
          </p:cNvPr>
          <p:cNvSpPr txBox="1"/>
          <p:nvPr/>
        </p:nvSpPr>
        <p:spPr>
          <a:xfrm>
            <a:off x="8304282" y="1382285"/>
            <a:ext cx="375018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средневековой живописи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гребле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конному спорту и ручному мячу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экономической географии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театра и кино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археологии, этнографии и палеонтологии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бухгалтерского учёта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проблемам трансплантации органов</a:t>
            </a:r>
          </a:p>
        </p:txBody>
      </p:sp>
    </p:spTree>
    <p:extLst>
      <p:ext uri="{BB962C8B-B14F-4D97-AF65-F5344CB8AC3E}">
        <p14:creationId xmlns:p14="http://schemas.microsoft.com/office/powerpoint/2010/main" val="34856132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4168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3960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8811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Андрея Дмитриевича Сахарова.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052F7260-5AE1-9B0C-0FC6-0CACB8E42B9E}"/>
              </a:ext>
            </a:extLst>
          </p:cNvPr>
          <p:cNvCxnSpPr/>
          <p:nvPr/>
        </p:nvCxnSpPr>
        <p:spPr>
          <a:xfrm flipH="1" flipV="1">
            <a:off x="9553074" y="5257800"/>
            <a:ext cx="782052" cy="240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7065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-385762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— Ты знаешь, он смотрит все передачи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Нет, я совершенно равнодушен к спорту.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Вчера по радио была прекрасная передача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тоже слушала её. Ведь у нас есть и кошка, и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По телевидению недавно выступал известный журналист в программе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природа и животные — его любимые темы.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Дня два назад по радио выступал один физик с воспоминаниями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АНДРЕЕ ДМИТРИЕВИЧЕ САХАРОВЕ / ПРО АНДРЕЯ ДМИТРИЕВИЧА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Да? Вероятно, он выступал потому, что недавно был день рождения Андрея Дмитриевича Сахарова.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3429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 ;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 + 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 ? А я не люблю военных фильмов.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Игорь Михайлович недавно опубликовал свою последнюю статью 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слышала об этом. Моя подруга слушала его лекции. Тема этих лекций тоже была — результаты исследования 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— Ты смотрел вчера соревнования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обожаю спортивные танцы на льду.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— Мама, расскажи мне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когда я был маленьким.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С удовольствием, мой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36539180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 ;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 + 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 ? А я не люблю военных фильмов.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Игорь Михайлович недавно опубликовал свою последнюю статью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РЕЗУЛЬТАТАХ / ПРО РЕЗУЛЬТАТЫ ИССЛЕДОВАНИЯ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слышала об этом. Моя подруга слушала его лекции. Тема этих лекций тоже была — результаты исследования 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— Ты смотрел вчера соревнования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обожаю спортивные танцы на льду.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— Мама, расскажи мне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когда я был маленьким.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С удовольствием, мой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19238436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 ;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 + 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 ? А я не люблю военных фильмов.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Игорь Михайлович недавно опубликовал свою последнюю статью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РЕЗУЛЬТАТАХ / ПРО РЕЗУЛЬТАТЫ ИССЛЕДОВАНИЯ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слышала об этом. Моя подруга слушала его лекции. Тема этих лекций тоже была — результаты исследования 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— Ты смотрел вчера соревнования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СПОРТИВНЫМ ТАНЦАМ НА ЛЬДУ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обожаю спортивные танцы на льду.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— Мама, расскажи мне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когда я был маленьким.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С удовольствием, мой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274565769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диалоги, используя конструкции о + П. п.; про + В. п. ;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 + 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— Мы вчера смотрели новый фильм ....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Да? А я не люблю военных фильмов.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вчера смотрели новый фильм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войне / про войну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Да ? А я не люблю военных фильмов.</a:t>
            </a: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Игорь Михайлович недавно опубликовал свою последнюю статью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РЕЗУЛЬТАТАХ / ПРО РЕЗУЛЬТАТЫ ИССЛЕДОВАНИЯ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слышала об этом. Моя подруга слушала его лекции. Тема этих лекций тоже была — результаты исследования Антарктики за последние пять лет.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— Ты смотрел вчера соревнования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СПОРТИВНЫМ ТАНЦАМ НА ЛЬДУ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Да, я обожаю спортивные танцы на льду.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— Мама, расскажи мне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МЕНЯ/ВРЕМЯ/ИНТЕРЕСНЫЕ СЛУЧАИ/ПОЕЗДКИ… / ОБО МНЕ/ О ВРЕМЕНИ/ОБ ИНТЕРЕСНЫХ СЛУЧАЯХ/О ПОЕЗДКАХ…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когда я был маленьким.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С удовольствием, мой дорогой.</a:t>
            </a:r>
          </a:p>
        </p:txBody>
      </p:sp>
    </p:spTree>
    <p:extLst>
      <p:ext uri="{BB962C8B-B14F-4D97-AF65-F5344CB8AC3E}">
        <p14:creationId xmlns:p14="http://schemas.microsoft.com/office/powerpoint/2010/main" val="23352346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…,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42869235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…,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26866515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ДАШИ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/ДАШЕ/ПО СЛУЧАЮ ДАШИНОГО ДНЯ РОЖДЕНИЯ?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…,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27394314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ДАШИ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/ДАШЕ?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ПО ОТЦУ?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…,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CE0F0B5E-94C3-04BA-9612-1D5D82259FC7}"/>
                  </a:ext>
                </a:extLst>
              </p14:cNvPr>
              <p14:cNvContentPartPr/>
              <p14:nvPr/>
            </p14:nvContentPartPr>
            <p14:xfrm>
              <a:off x="4826160" y="169200"/>
              <a:ext cx="914760" cy="73692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CE0F0B5E-94C3-04BA-9612-1D5D82259F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10320" y="105840"/>
                <a:ext cx="946080" cy="86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4895F0FE-637A-408A-9994-DE30E72F2157}"/>
                  </a:ext>
                </a:extLst>
              </p14:cNvPr>
              <p14:cNvContentPartPr/>
              <p14:nvPr/>
            </p14:nvContentPartPr>
            <p14:xfrm>
              <a:off x="4783680" y="558720"/>
              <a:ext cx="635400" cy="4248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4895F0FE-637A-408A-9994-DE30E72F215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67840" y="495360"/>
                <a:ext cx="6667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8B52B2E2-196D-6CDB-B55B-84CC7BEB1502}"/>
                  </a:ext>
                </a:extLst>
              </p14:cNvPr>
              <p14:cNvContentPartPr/>
              <p14:nvPr/>
            </p14:nvContentPartPr>
            <p14:xfrm>
              <a:off x="5579640" y="558720"/>
              <a:ext cx="592920" cy="11016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8B52B2E2-196D-6CDB-B55B-84CC7BEB15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63800" y="495360"/>
                <a:ext cx="62424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5F61FFFA-9E6D-97F7-15C0-3920A9536EF6}"/>
                  </a:ext>
                </a:extLst>
              </p14:cNvPr>
              <p14:cNvContentPartPr/>
              <p14:nvPr/>
            </p14:nvContentPartPr>
            <p14:xfrm>
              <a:off x="6409440" y="533160"/>
              <a:ext cx="1431000" cy="20376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5F61FFFA-9E6D-97F7-15C0-3920A9536EF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93600" y="469800"/>
                <a:ext cx="146232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3C78D59E-505A-33A2-882E-BFB50B465D44}"/>
                  </a:ext>
                </a:extLst>
              </p14:cNvPr>
              <p14:cNvContentPartPr/>
              <p14:nvPr/>
            </p14:nvContentPartPr>
            <p14:xfrm>
              <a:off x="8017920" y="550080"/>
              <a:ext cx="1160280" cy="16128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3C78D59E-505A-33A2-882E-BFB50B465D4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02080" y="486720"/>
                <a:ext cx="11916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70407655-E391-035E-ADAD-BB3C4F1051F1}"/>
                  </a:ext>
                </a:extLst>
              </p14:cNvPr>
              <p14:cNvContentPartPr/>
              <p14:nvPr/>
            </p14:nvContentPartPr>
            <p14:xfrm>
              <a:off x="5147640" y="4537800"/>
              <a:ext cx="1185840" cy="45756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70407655-E391-035E-ADAD-BB3C4F1051F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31800" y="4474440"/>
                <a:ext cx="121716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B4A16253-8BC8-37F4-FB64-F92D480E1C3D}"/>
                  </a:ext>
                </a:extLst>
              </p14:cNvPr>
              <p14:cNvContentPartPr/>
              <p14:nvPr/>
            </p14:nvContentPartPr>
            <p14:xfrm>
              <a:off x="6807240" y="4292280"/>
              <a:ext cx="144360" cy="34776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B4A16253-8BC8-37F4-FB64-F92D480E1C3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91400" y="4228920"/>
                <a:ext cx="175680" cy="47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07582DCC-38D9-4D30-C736-ABE836FF7AC1}"/>
                  </a:ext>
                </a:extLst>
              </p14:cNvPr>
              <p14:cNvContentPartPr/>
              <p14:nvPr/>
            </p14:nvContentPartPr>
            <p14:xfrm>
              <a:off x="8872920" y="4267080"/>
              <a:ext cx="280080" cy="38988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07582DCC-38D9-4D30-C736-ABE836FF7AC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57080" y="4203720"/>
                <a:ext cx="311400" cy="51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99307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ДАШИ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/ДАШЕ?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ПО ОТЦУ?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ВОЛНЕНИЯ и БЕСПОКОЙСТВА,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…!</a:t>
            </a:r>
          </a:p>
        </p:txBody>
      </p:sp>
    </p:spTree>
    <p:extLst>
      <p:ext uri="{BB962C8B-B14F-4D97-AF65-F5344CB8AC3E}">
        <p14:creationId xmlns:p14="http://schemas.microsoft.com/office/powerpoint/2010/main" val="40731848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AD59D-7857-A23E-EAB6-5A2876A74390}"/>
              </a:ext>
            </a:extLst>
          </p:cNvPr>
          <p:cNvSpPr txBox="1"/>
          <p:nvPr/>
        </p:nvSpPr>
        <p:spPr>
          <a:xfrm>
            <a:off x="399118" y="123274"/>
            <a:ext cx="11393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Закончите диалоги. Используйте Р. п., Д. п., инфинитив, по +Д. п.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 Владимир Андреевич — брат твоей мамы?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он — мой дядя по матери.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0D0658-945F-B25E-182C-760EB6066774}"/>
              </a:ext>
            </a:extLst>
          </p:cNvPr>
          <p:cNvSpPr txBox="1"/>
          <p:nvPr/>
        </p:nvSpPr>
        <p:spPr>
          <a:xfrm>
            <a:off x="178418" y="1138937"/>
            <a:ext cx="1161445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— Откуда ты знаешь Лизу?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А мы учились с ней в одной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— Да? Так она — твой товарищ ещё ПО ШКОЛЕ?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— Что за цветы? Мне?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Но день рождения сегодня не у тебя, а у Даши.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это цветы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ДАШИ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/ДАШЕ?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Конечно.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— Слушай, а кто такой Лёня?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Он племянник моего отца.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А, так он — твой двоюродный брат ПО ОТЦУ?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— Ничего не понимаю: почему я сегодня с утра испытываю беспокойство какое-то, волнуюсь из-за чего-то?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Вполне понятное чувство ВОЛНЕНИЯ и БЕСПОКОЙСТВА, потому что завтра тебе идти на собеседование на твою новую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— Хочешь, я познакомлю тебя с Людмилой Григорьевной Соколовой?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что в ней интересного?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А она была испытателем реактивных самолётов.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— Ничего себе у женщины судьба — ИСПЫТЫВАТЬ РЕАКТИВНЫЕ САМОЛЕТЫ!</a:t>
            </a:r>
          </a:p>
        </p:txBody>
      </p:sp>
    </p:spTree>
    <p:extLst>
      <p:ext uri="{BB962C8B-B14F-4D97-AF65-F5344CB8AC3E}">
        <p14:creationId xmlns:p14="http://schemas.microsoft.com/office/powerpoint/2010/main" val="36924692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151179"/>
            <a:ext cx="1179416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 пространственной и временной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отнесённости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9807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0D0E49-EBD3-3074-26D1-1312746DA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137" y="82551"/>
            <a:ext cx="8785619" cy="669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6960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0D0E49-EBD3-3074-26D1-1312746DA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55" r="37872"/>
          <a:stretch/>
        </p:blipFill>
        <p:spPr>
          <a:xfrm>
            <a:off x="78060" y="78059"/>
            <a:ext cx="4884234" cy="594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C9FD1B-D311-C8BC-B4A1-C203495731DB}"/>
              </a:ext>
            </a:extLst>
          </p:cNvPr>
          <p:cNvSpPr txBox="1"/>
          <p:nvPr/>
        </p:nvSpPr>
        <p:spPr>
          <a:xfrm>
            <a:off x="5076592" y="78059"/>
            <a:ext cx="703734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 по месту, пространственной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отнесённости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происхождению, отношению к источнику, местонахождению: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транспорт из Дании, дорога до пляжа, автостоянка у дороги, фрукты из Крыма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 к соседу, путь к деревне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4544F3-0CEF-967D-11DE-9CE788B2C8D8}"/>
              </a:ext>
            </a:extLst>
          </p:cNvPr>
          <p:cNvSpPr txBox="1"/>
          <p:nvPr/>
        </p:nvSpPr>
        <p:spPr>
          <a:xfrm>
            <a:off x="5076592" y="2079494"/>
            <a:ext cx="658758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 в сад, дверь в гостиную, билет в Москву, направление на рентген;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подо Псковом, тучи над лесом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сочетании с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реку/на озеро, дом с окнами в сад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 по временной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отнесённости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+ Р. п.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до двух часов, лекарство до еды, разговоры до 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В. п.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предлогами: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среду, результаты за год, доход за месяц, газета за субботу, человек 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253108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0" y="3902924"/>
              <a:ext cx="2991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73215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5069FCAF-4B4D-BE4C-2C90-9529AB76F933}"/>
              </a:ext>
            </a:extLst>
          </p:cNvPr>
          <p:cNvSpPr txBox="1"/>
          <p:nvPr/>
        </p:nvSpPr>
        <p:spPr>
          <a:xfrm>
            <a:off x="0" y="0"/>
            <a:ext cx="12192000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 Задайте к ним вопросы.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Тропинка в горы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начиналась недалеко от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станции железной дороги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Обычно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ветер с моря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 дожди и потепление.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Они пообедали в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станции метро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Молодой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в двадцать лет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уже может жить вполне самостоятельно, без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помощи родителей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 жил в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доме под горой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 из окна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очень красивый.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на портрете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похож на Чарли Чаплина.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Самолёта на остров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нет из-за сильного ветра.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Мебель в доме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была удобная и недорогая. 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Мебель КАКАЯ? Главное слово МЕБЕЛЬ. В доме — определение</a:t>
            </a:r>
            <a:endParaRPr kumimoji="0" lang="ru-RU" sz="2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Из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окна издательства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открывается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 на Кремль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lang="ru-RU" sz="1400" b="1" i="1" dirty="0">
                <a:solidFill>
                  <a:srgbClr val="FF0000"/>
                </a:solidFill>
                <a:latin typeface="Calibri" panose="020F0502020204030204"/>
              </a:rPr>
              <a:t>Какой вид? Вид — главное слово. На Кремль — определение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Когда гость неудачно пошутил, ему сказали: «Это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шутка не к месту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Вернувшись из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России двадцатых годов 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Англию, Г. Уэллс написал книгу «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Россия во мгле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Этот режиссёр ищет свой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подход к проблеме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гуманизма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XX веке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Его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письма в Канаду </a:t>
            </a:r>
            <a:r>
              <a:rPr kumimoji="0" lang="ru-RU" sz="2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родным</a:t>
            </a:r>
            <a:r>
              <a:rPr kumimoji="0" lang="ru-RU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остались без ответа.</a:t>
            </a:r>
          </a:p>
        </p:txBody>
      </p:sp>
    </p:spTree>
    <p:extLst>
      <p:ext uri="{BB962C8B-B14F-4D97-AF65-F5344CB8AC3E}">
        <p14:creationId xmlns:p14="http://schemas.microsoft.com/office/powerpoint/2010/main" val="13639690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879723-E6BF-4E17-8739-19BEE0F49C43}"/>
              </a:ext>
            </a:extLst>
          </p:cNvPr>
          <p:cNvSpPr txBox="1"/>
          <p:nvPr/>
        </p:nvSpPr>
        <p:spPr>
          <a:xfrm>
            <a:off x="854242" y="2928863"/>
            <a:ext cx="8286749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Тропинка в горы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начиналась недалеко от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станции железной дороги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Обычно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ветер с моря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приносит дожди и потепление. </a:t>
            </a:r>
            <a:endParaRPr lang="ru-RU" dirty="0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CDC231B5-58B7-FC5A-81C3-C7CDA35D310E}"/>
              </a:ext>
            </a:extLst>
          </p:cNvPr>
          <p:cNvCxnSpPr/>
          <p:nvPr/>
        </p:nvCxnSpPr>
        <p:spPr>
          <a:xfrm flipV="1">
            <a:off x="1239253" y="2081463"/>
            <a:ext cx="1058779" cy="890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8A95807-1E74-4770-B9E6-C55FCA3911B9}"/>
              </a:ext>
            </a:extLst>
          </p:cNvPr>
          <p:cNvSpPr txBox="1"/>
          <p:nvPr/>
        </p:nvSpPr>
        <p:spPr>
          <a:xfrm>
            <a:off x="2069431" y="1712131"/>
            <a:ext cx="5045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КАКАЯ? Тропинка — главное слово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AF05EE2B-0650-947D-DAE8-82FD537B3A4E}"/>
              </a:ext>
            </a:extLst>
          </p:cNvPr>
          <p:cNvCxnSpPr/>
          <p:nvPr/>
        </p:nvCxnSpPr>
        <p:spPr>
          <a:xfrm flipH="1">
            <a:off x="2298032" y="2081463"/>
            <a:ext cx="324852" cy="847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FF01482-EC67-1897-CE64-9FE7AE71D7BC}"/>
              </a:ext>
            </a:extLst>
          </p:cNvPr>
          <p:cNvSpPr txBox="1"/>
          <p:nvPr/>
        </p:nvSpPr>
        <p:spPr>
          <a:xfrm>
            <a:off x="2574758" y="2526631"/>
            <a:ext cx="352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горы — определение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41F89E91-1515-A681-8BF5-432CD2D0938E}"/>
              </a:ext>
            </a:extLst>
          </p:cNvPr>
          <p:cNvCxnSpPr/>
          <p:nvPr/>
        </p:nvCxnSpPr>
        <p:spPr>
          <a:xfrm flipV="1">
            <a:off x="5474368" y="2081463"/>
            <a:ext cx="1239253" cy="890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D6ECFB1-D10C-AAEF-F8DF-77FBA03227F4}"/>
              </a:ext>
            </a:extLst>
          </p:cNvPr>
          <p:cNvSpPr txBox="1"/>
          <p:nvPr/>
        </p:nvSpPr>
        <p:spPr>
          <a:xfrm>
            <a:off x="6557211" y="1712131"/>
            <a:ext cx="536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 КАКОЙ станции? Станция — главное слово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BAEE786-00BE-C9BE-DF59-76BCEDFBA190}"/>
              </a:ext>
            </a:extLst>
          </p:cNvPr>
          <p:cNvCxnSpPr/>
          <p:nvPr/>
        </p:nvCxnSpPr>
        <p:spPr>
          <a:xfrm flipH="1">
            <a:off x="6845968" y="2081463"/>
            <a:ext cx="433137" cy="814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F27B176-D1A5-5AF4-AFAB-67B63DB6190C}"/>
              </a:ext>
            </a:extLst>
          </p:cNvPr>
          <p:cNvSpPr txBox="1"/>
          <p:nvPr/>
        </p:nvSpPr>
        <p:spPr>
          <a:xfrm>
            <a:off x="7114675" y="2646947"/>
            <a:ext cx="362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железной дороги — определение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D329DACF-C47F-7212-1086-D3D73B6A2404}"/>
              </a:ext>
            </a:extLst>
          </p:cNvPr>
          <p:cNvCxnSpPr/>
          <p:nvPr/>
        </p:nvCxnSpPr>
        <p:spPr>
          <a:xfrm>
            <a:off x="1973179" y="3652138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6B5E54D-0CE5-21E0-89F1-BA009521FB33}"/>
              </a:ext>
            </a:extLst>
          </p:cNvPr>
          <p:cNvSpPr txBox="1"/>
          <p:nvPr/>
        </p:nvSpPr>
        <p:spPr>
          <a:xfrm>
            <a:off x="2442411" y="4566538"/>
            <a:ext cx="346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КАКОЙ? Ветер — главное слово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ADBB33C0-E443-931E-6300-2F3954E87A40}"/>
              </a:ext>
            </a:extLst>
          </p:cNvPr>
          <p:cNvCxnSpPr>
            <a:cxnSpLocks/>
          </p:cNvCxnSpPr>
          <p:nvPr/>
        </p:nvCxnSpPr>
        <p:spPr>
          <a:xfrm flipH="1" flipV="1">
            <a:off x="2719137" y="3652138"/>
            <a:ext cx="409074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D9ECFE6-9EA4-FE3F-7157-40F23589144E}"/>
              </a:ext>
            </a:extLst>
          </p:cNvPr>
          <p:cNvSpPr txBox="1"/>
          <p:nvPr/>
        </p:nvSpPr>
        <p:spPr>
          <a:xfrm>
            <a:off x="3128211" y="3652138"/>
            <a:ext cx="2779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 моря — определение</a:t>
            </a:r>
          </a:p>
        </p:txBody>
      </p:sp>
    </p:spTree>
    <p:extLst>
      <p:ext uri="{BB962C8B-B14F-4D97-AF65-F5344CB8AC3E}">
        <p14:creationId xmlns:p14="http://schemas.microsoft.com/office/powerpoint/2010/main" val="101130151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7EB9-2A2E-C1AE-AEC4-1F0A9832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DA9E-BF8C-46F2-E45B-231FB769A2E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2C3D3-46C1-3EF1-C482-29F2DEF18370}"/>
              </a:ext>
            </a:extLst>
          </p:cNvPr>
          <p:cNvSpPr txBox="1"/>
          <p:nvPr/>
        </p:nvSpPr>
        <p:spPr>
          <a:xfrm>
            <a:off x="271293" y="1013964"/>
            <a:ext cx="11804423" cy="5844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Рассказ о празднике 9 мая. Где были, как встретили. Значение праздника для всего мира и для России.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Внимательно еще раз изучить слайды презентации 94—98, проанализировать предложения на слайде 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97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схеме на слайде 96 составить пять предложений с несогласованными определениями, выраженными указанными конструкциями.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prstClr val="black"/>
                </a:solidFill>
                <a:latin typeface="Calibri" panose="020F0502020204030204"/>
              </a:rPr>
              <a:t>3. Группа Б! 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Прошлое задание — эссе (сочинение) — нужно прислать в письменном виде для размещения текста на сайте.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3644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8656</Words>
  <Application>Microsoft Office PowerPoint</Application>
  <PresentationFormat>Широкоэкранный</PresentationFormat>
  <Paragraphs>1141</Paragraphs>
  <Slides>99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99</vt:i4>
      </vt:variant>
    </vt:vector>
  </HeadingPairs>
  <TitlesOfParts>
    <vt:vector size="106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ВКЛЮЧИТЕ ВИДЕОКАМЕРЫ!!!!!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Семинар по философии</vt:lpstr>
      <vt:lpstr>Семинар по философии, соревнования по шахматам</vt:lpstr>
      <vt:lpstr>Семинар по философии, соревнования по шахматам, передача о спорте / про спорт</vt:lpstr>
      <vt:lpstr>Семинар по философии, соревнования по шахматам, передача о спорте / про спорт, диктант по фонетике</vt:lpstr>
      <vt:lpstr>Семинар по философии, соревнования по шахматам, передача о спорте / про спорт, диктант по фонетике, рассказы о войне</vt:lpstr>
      <vt:lpstr>Семинар по философии, соревнования по шахматам, передача о спорте / про спорт, диктант по фонетике, рассказы о войне, матч по волейболу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математике, специалист по генетике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математике, специалист по генетике, специалист по ядерной физике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математике, специалист по генетике, специалист по ядерной физике, специалист по органической химии</vt:lpstr>
      <vt:lpstr>Семинар по философии, соревнования по шахматам, передача о спорте / про спорт, диктант по фонетике, рассказы о войне, матч по волейболу, роман о любви / про любовь,  специалист по математике, специалист по генетике, специалист по ядерной физике, специалист по органической химии, друг по школе.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30</cp:revision>
  <dcterms:created xsi:type="dcterms:W3CDTF">2025-04-21T13:03:18Z</dcterms:created>
  <dcterms:modified xsi:type="dcterms:W3CDTF">2025-05-05T13:02:55Z</dcterms:modified>
</cp:coreProperties>
</file>