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4"/>
  </p:notesMasterIdLst>
  <p:sldIdLst>
    <p:sldId id="1935" r:id="rId3"/>
    <p:sldId id="1941" r:id="rId4"/>
    <p:sldId id="1952" r:id="rId5"/>
    <p:sldId id="1970" r:id="rId6"/>
    <p:sldId id="1339" r:id="rId7"/>
    <p:sldId id="994" r:id="rId8"/>
    <p:sldId id="1943" r:id="rId9"/>
    <p:sldId id="1356" r:id="rId10"/>
    <p:sldId id="912" r:id="rId11"/>
    <p:sldId id="913" r:id="rId12"/>
    <p:sldId id="914" r:id="rId13"/>
    <p:sldId id="915" r:id="rId14"/>
    <p:sldId id="916" r:id="rId15"/>
    <p:sldId id="917" r:id="rId16"/>
    <p:sldId id="918" r:id="rId17"/>
    <p:sldId id="919" r:id="rId18"/>
    <p:sldId id="920" r:id="rId19"/>
    <p:sldId id="921" r:id="rId20"/>
    <p:sldId id="928" r:id="rId21"/>
    <p:sldId id="911" r:id="rId22"/>
    <p:sldId id="923" r:id="rId23"/>
    <p:sldId id="924" r:id="rId24"/>
    <p:sldId id="925" r:id="rId25"/>
    <p:sldId id="926" r:id="rId26"/>
    <p:sldId id="927" r:id="rId27"/>
    <p:sldId id="929" r:id="rId28"/>
    <p:sldId id="930" r:id="rId29"/>
    <p:sldId id="931" r:id="rId30"/>
    <p:sldId id="932" r:id="rId31"/>
    <p:sldId id="462" r:id="rId32"/>
    <p:sldId id="1357" r:id="rId33"/>
    <p:sldId id="1358" r:id="rId34"/>
    <p:sldId id="1359" r:id="rId35"/>
    <p:sldId id="1360" r:id="rId36"/>
    <p:sldId id="1361" r:id="rId37"/>
    <p:sldId id="1362" r:id="rId38"/>
    <p:sldId id="1363" r:id="rId39"/>
    <p:sldId id="946" r:id="rId40"/>
    <p:sldId id="947" r:id="rId41"/>
    <p:sldId id="948" r:id="rId42"/>
    <p:sldId id="949" r:id="rId43"/>
    <p:sldId id="950" r:id="rId44"/>
    <p:sldId id="951" r:id="rId45"/>
    <p:sldId id="952" r:id="rId46"/>
    <p:sldId id="1009" r:id="rId47"/>
    <p:sldId id="1393" r:id="rId48"/>
    <p:sldId id="1394" r:id="rId49"/>
    <p:sldId id="1395" r:id="rId50"/>
    <p:sldId id="1396" r:id="rId51"/>
    <p:sldId id="1397" r:id="rId52"/>
    <p:sldId id="1398" r:id="rId53"/>
    <p:sldId id="1399" r:id="rId54"/>
    <p:sldId id="1400" r:id="rId55"/>
    <p:sldId id="1401" r:id="rId56"/>
    <p:sldId id="1402" r:id="rId57"/>
    <p:sldId id="1403" r:id="rId58"/>
    <p:sldId id="1404" r:id="rId59"/>
    <p:sldId id="1405" r:id="rId60"/>
    <p:sldId id="1406" r:id="rId61"/>
    <p:sldId id="1010" r:id="rId62"/>
    <p:sldId id="1407" r:id="rId63"/>
    <p:sldId id="1408" r:id="rId64"/>
    <p:sldId id="1409" r:id="rId65"/>
    <p:sldId id="1410" r:id="rId66"/>
    <p:sldId id="1411" r:id="rId67"/>
    <p:sldId id="1412" r:id="rId68"/>
    <p:sldId id="1413" r:id="rId69"/>
    <p:sldId id="1414" r:id="rId70"/>
    <p:sldId id="1415" r:id="rId71"/>
    <p:sldId id="1416" r:id="rId72"/>
    <p:sldId id="1967" r:id="rId7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>
        <p:scale>
          <a:sx n="70" d="100"/>
          <a:sy n="70" d="100"/>
        </p:scale>
        <p:origin x="7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24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743666"/>
              </p:ext>
            </p:extLst>
          </p:nvPr>
        </p:nvGraphicFramePr>
        <p:xfrm>
          <a:off x="0" y="1652535"/>
          <a:ext cx="5429227" cy="5099852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34622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35396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14874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72139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82878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92493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экскурсии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 \+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99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\\\--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 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 + - 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+++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89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++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+-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83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83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 \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+ -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++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87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  \\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87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++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 ++ 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249085"/>
              </p:ext>
            </p:extLst>
          </p:nvPr>
        </p:nvGraphicFramePr>
        <p:xfrm>
          <a:off x="5708745" y="45333"/>
          <a:ext cx="6084313" cy="6812667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7846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02072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36448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683155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412381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711493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540954">
                  <a:extLst>
                    <a:ext uri="{9D8B030D-6E8A-4147-A177-3AD203B41FA5}">
                      <a16:colId xmlns:a16="http://schemas.microsoft.com/office/drawing/2014/main" val="156656071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ЭКСКУРСИЯ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экскурсии\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дискуссия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Д_6   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\\-\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Д_5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запись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Д_4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*\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Д_8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 </a:t>
                      </a: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Д_7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\\\</a:t>
                      </a: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Д_7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*\\\\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Д_5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Д_3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\\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Д_3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\\#\\-</a:t>
                      </a: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66/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90#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 \-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Д_2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\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Д_2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Д_8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*\\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Д_4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9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412910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4D01A2-3F46-9E66-CACF-09519A5D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A6EC1-71C7-383D-2200-0BA66141A8DF}"/>
              </a:ext>
            </a:extLst>
          </p:cNvPr>
          <p:cNvSpPr txBox="1">
            <a:spLocks/>
          </p:cNvSpPr>
          <p:nvPr/>
        </p:nvSpPr>
        <p:spPr>
          <a:xfrm>
            <a:off x="232568" y="204186"/>
            <a:ext cx="11726863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21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A1B7E-F2A7-A2CF-D3DE-F3927BE621E7}"/>
              </a:ext>
            </a:extLst>
          </p:cNvPr>
          <p:cNvSpPr txBox="1"/>
          <p:nvPr/>
        </p:nvSpPr>
        <p:spPr>
          <a:xfrm>
            <a:off x="232568" y="504676"/>
            <a:ext cx="11630569" cy="6458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Рассказ–отчёт 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экскурсии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!!!!!!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Экскурсия была посвящена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истории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МГУ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!!!!!!!!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C8F8F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ВСТУПЛЕНИЕ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месте бывшего здания Аптеки, которое было первым зданием МГУ, сейчас стоит Исторический музей.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апреля у нас была экскурсия, посвященная истории МГУ. Мы посетили места, связанные с историей МГУ в центре Москвы на улице Моховой.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сожалению, я понял не всё, что услышал на экскурсии, поэтому я посмотрел ещё  интернете и узнал….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В здании церкви в советские времена был клуб.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посетить ЧТО = сходить, побывать; поступить НА ЧТО = стать студентом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шли к зданию ИСАА… к факультету журналистики…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F35503-6994-5F5E-C248-24A4DD96F558}"/>
              </a:ext>
            </a:extLst>
          </p:cNvPr>
          <p:cNvSpPr/>
          <p:nvPr/>
        </p:nvSpPr>
        <p:spPr>
          <a:xfrm>
            <a:off x="6478859" y="1427356"/>
            <a:ext cx="2798956" cy="1706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= внутри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D7816A6-096D-DA11-9D07-CCDBF27E9F44}"/>
              </a:ext>
            </a:extLst>
          </p:cNvPr>
          <p:cNvCxnSpPr/>
          <p:nvPr/>
        </p:nvCxnSpPr>
        <p:spPr>
          <a:xfrm>
            <a:off x="9445083" y="3077737"/>
            <a:ext cx="1951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80287A2-487C-6D73-4440-292D375AD4E9}"/>
              </a:ext>
            </a:extLst>
          </p:cNvPr>
          <p:cNvSpPr txBox="1"/>
          <p:nvPr/>
        </p:nvSpPr>
        <p:spPr>
          <a:xfrm>
            <a:off x="9445083" y="2154407"/>
            <a:ext cx="2241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перед зданием, рядом со зданием </a:t>
            </a:r>
            <a:br>
              <a:rPr lang="ru-RU" dirty="0"/>
            </a:br>
            <a:r>
              <a:rPr lang="ru-RU" dirty="0"/>
              <a:t>= на улице Моховой</a:t>
            </a:r>
          </a:p>
        </p:txBody>
      </p:sp>
    </p:spTree>
    <p:extLst>
      <p:ext uri="{BB962C8B-B14F-4D97-AF65-F5344CB8AC3E}">
        <p14:creationId xmlns:p14="http://schemas.microsoft.com/office/powerpoint/2010/main" val="278115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9D6AD-6FF0-366A-FB98-44410229B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B430FCA-86B6-2FA4-E90A-2FED92D2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7" y="-239486"/>
            <a:ext cx="11930745" cy="255814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5725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Дискуссия</a:t>
            </a:r>
            <a:r>
              <a:rPr lang="ru-RU" b="1" dirty="0">
                <a:solidFill>
                  <a:srgbClr val="7030A0"/>
                </a:solidFill>
              </a:rPr>
              <a:t>: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…. —</a:t>
            </a:r>
            <a:r>
              <a:rPr lang="en-US" b="1" dirty="0">
                <a:solidFill>
                  <a:srgbClr val="7030A0"/>
                </a:solidFill>
              </a:rPr>
              <a:t>&gt; 1) </a:t>
            </a:r>
            <a:r>
              <a:rPr lang="ru-RU" b="1" dirty="0">
                <a:solidFill>
                  <a:srgbClr val="7030A0"/>
                </a:solidFill>
              </a:rPr>
              <a:t>ответ на вопрос предыдущего студента;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введение новой темы, фраза о чем-то другом</a:t>
            </a:r>
            <a:r>
              <a:rPr lang="ru-RU" b="1" dirty="0">
                <a:solidFill>
                  <a:srgbClr val="7030A0"/>
                </a:solidFill>
              </a:rPr>
              <a:t>;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3)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вопрос по новой теме следующему студенту </a:t>
            </a:r>
            <a:r>
              <a:rPr lang="ru-RU" b="1" dirty="0">
                <a:solidFill>
                  <a:srgbClr val="7030A0"/>
                </a:solidFill>
              </a:rPr>
              <a:t>—</a:t>
            </a:r>
            <a:r>
              <a:rPr lang="en-US" b="1" dirty="0">
                <a:solidFill>
                  <a:srgbClr val="7030A0"/>
                </a:solidFill>
              </a:rPr>
              <a:t>&gt; </a:t>
            </a:r>
            <a:r>
              <a:rPr lang="ru-RU" b="1" dirty="0">
                <a:solidFill>
                  <a:srgbClr val="7030A0"/>
                </a:solidFill>
              </a:rPr>
              <a:t>….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0200652-0613-2713-58EA-3F33DDFC9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1" y="4267200"/>
            <a:ext cx="11179629" cy="22751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МГУ: прошлое и современность. Роль МГУ в моей жизни.</a:t>
            </a:r>
          </a:p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Символом ЧЕГО является МГУ? </a:t>
            </a:r>
            <a:r>
              <a:rPr lang="ru-RU" sz="2000" i="1" dirty="0"/>
              <a:t>/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ЧТО является символом МГУ?</a:t>
            </a:r>
          </a:p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МГУ символизирует высшее образование.</a:t>
            </a:r>
            <a:r>
              <a:rPr lang="ru-RU" sz="2000" i="1" dirty="0"/>
              <a:t> /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Символом МГУ является главное здание.</a:t>
            </a:r>
            <a:r>
              <a:rPr lang="ru-RU" sz="2000" i="1" dirty="0"/>
              <a:t> </a:t>
            </a:r>
            <a:endParaRPr lang="en-US" sz="2000" i="1" dirty="0"/>
          </a:p>
          <a:p>
            <a:endParaRPr lang="en-US" sz="2000" dirty="0"/>
          </a:p>
          <a:p>
            <a:r>
              <a:rPr lang="ru-RU" sz="2000" dirty="0"/>
              <a:t>ДЗ: Эссе (сочинение) «</a:t>
            </a:r>
            <a:r>
              <a:rPr lang="ru-RU" sz="2000" b="1" dirty="0"/>
              <a:t>МГУ: прошлое и современность. Роль МГУ в моей жизни</a:t>
            </a:r>
            <a:r>
              <a:rPr lang="ru-RU" sz="2000" dirty="0"/>
              <a:t>». К 270-летию МГУ.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CFAF28-7CD7-54AA-D955-A7EAFA78FA76}"/>
              </a:ext>
            </a:extLst>
          </p:cNvPr>
          <p:cNvSpPr txBox="1"/>
          <p:nvPr/>
        </p:nvSpPr>
        <p:spPr>
          <a:xfrm>
            <a:off x="446314" y="2318657"/>
            <a:ext cx="10602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...................................................</a:t>
            </a:r>
            <a:r>
              <a:rPr lang="en-US" dirty="0"/>
              <a:t>2)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Я люблю мороженое</a:t>
            </a:r>
            <a:r>
              <a:rPr lang="ru-RU" dirty="0"/>
              <a:t>. 3)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А ты любишь </a:t>
            </a:r>
            <a:r>
              <a:rPr lang="ru-RU" u="sng" dirty="0">
                <a:solidFill>
                  <a:schemeClr val="accent4">
                    <a:lumMod val="50000"/>
                  </a:schemeClr>
                </a:solidFill>
              </a:rPr>
              <a:t>мороженое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ru-RU" dirty="0"/>
              <a:t>—</a:t>
            </a:r>
            <a:r>
              <a:rPr lang="en-US" dirty="0"/>
              <a:t>&gt;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1) </a:t>
            </a:r>
            <a:r>
              <a:rPr lang="ru-RU" dirty="0">
                <a:solidFill>
                  <a:srgbClr val="7030A0"/>
                </a:solidFill>
              </a:rPr>
              <a:t>я тоже люблю </a:t>
            </a:r>
            <a:r>
              <a:rPr lang="ru-RU" u="sng" dirty="0">
                <a:solidFill>
                  <a:srgbClr val="7030A0"/>
                </a:solidFill>
              </a:rPr>
              <a:t>мороженое</a:t>
            </a:r>
            <a:r>
              <a:rPr lang="ru-RU" dirty="0"/>
              <a:t>; 2) </a:t>
            </a:r>
            <a:r>
              <a:rPr lang="ru-RU" dirty="0">
                <a:solidFill>
                  <a:srgbClr val="FF0000"/>
                </a:solidFill>
              </a:rPr>
              <a:t>обычно я покупаю мороженое в магазине, когда покупаю все остальные </a:t>
            </a:r>
            <a:r>
              <a:rPr lang="ru-RU" i="1" dirty="0">
                <a:solidFill>
                  <a:srgbClr val="FF0000"/>
                </a:solidFill>
              </a:rPr>
              <a:t>продукты</a:t>
            </a:r>
            <a:r>
              <a:rPr lang="ru-RU" dirty="0"/>
              <a:t>; 3)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а ты где покупаешь 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продукты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: в магазине или на рынке?</a:t>
            </a:r>
            <a:r>
              <a:rPr lang="ru-RU" dirty="0"/>
              <a:t> —</a:t>
            </a:r>
            <a:r>
              <a:rPr lang="en-US" dirty="0"/>
              <a:t>&gt; </a:t>
            </a:r>
            <a:br>
              <a:rPr lang="en-US" dirty="0"/>
            </a:br>
            <a:r>
              <a:rPr lang="en-US" dirty="0"/>
              <a:t>1) </a:t>
            </a:r>
            <a:r>
              <a:rPr lang="ru-RU" dirty="0">
                <a:solidFill>
                  <a:srgbClr val="7030A0"/>
                </a:solidFill>
              </a:rPr>
              <a:t>я покупаю </a:t>
            </a:r>
            <a:r>
              <a:rPr lang="ru-RU" i="1" dirty="0">
                <a:solidFill>
                  <a:srgbClr val="7030A0"/>
                </a:solidFill>
              </a:rPr>
              <a:t>продукты</a:t>
            </a:r>
            <a:r>
              <a:rPr lang="ru-RU" dirty="0">
                <a:solidFill>
                  <a:srgbClr val="7030A0"/>
                </a:solidFill>
              </a:rPr>
              <a:t> на рынке</a:t>
            </a:r>
            <a:r>
              <a:rPr lang="ru-RU" dirty="0"/>
              <a:t>; 2) </a:t>
            </a:r>
            <a:r>
              <a:rPr lang="ru-RU" dirty="0">
                <a:solidFill>
                  <a:srgbClr val="FF0000"/>
                </a:solidFill>
              </a:rPr>
              <a:t>вчера у меня был </a:t>
            </a:r>
            <a:r>
              <a:rPr lang="ru-RU" u="dbl" dirty="0">
                <a:solidFill>
                  <a:srgbClr val="FF0000"/>
                </a:solidFill>
              </a:rPr>
              <a:t>день рождения</a:t>
            </a:r>
            <a:r>
              <a:rPr lang="ru-RU" dirty="0">
                <a:solidFill>
                  <a:srgbClr val="FF0000"/>
                </a:solidFill>
              </a:rPr>
              <a:t>, поэтому я купила очень много продуктов, чтобы приготовить </a:t>
            </a:r>
            <a:r>
              <a:rPr lang="ru-RU" u="dbl" dirty="0">
                <a:solidFill>
                  <a:srgbClr val="FF0000"/>
                </a:solidFill>
              </a:rPr>
              <a:t>праздничный ужин</a:t>
            </a:r>
            <a:r>
              <a:rPr lang="ru-RU" dirty="0"/>
              <a:t>; 3)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а ты готовишь </a:t>
            </a:r>
            <a:r>
              <a:rPr lang="ru-RU" u="dbl" dirty="0">
                <a:solidFill>
                  <a:schemeClr val="accent4">
                    <a:lumMod val="50000"/>
                  </a:schemeClr>
                </a:solidFill>
              </a:rPr>
              <a:t>праздничный стол на  день</a:t>
            </a:r>
            <a:r>
              <a:rPr lang="en-US" u="dbl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u="dbl" dirty="0">
                <a:solidFill>
                  <a:schemeClr val="accent4">
                    <a:lumMod val="50000"/>
                  </a:schemeClr>
                </a:solidFill>
              </a:rPr>
              <a:t>рождения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? Или справляешь его в кафе?</a:t>
            </a:r>
            <a:r>
              <a:rPr lang="ru-RU" dirty="0"/>
              <a:t> — </a:t>
            </a:r>
            <a:r>
              <a:rPr lang="en-US" dirty="0"/>
              <a:t>&gt; ///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92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0" y="12682"/>
            <a:ext cx="12192000" cy="6832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BF60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Именительный, родительный и дательный определительные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(беспредложные конструкции)</a:t>
            </a:r>
          </a:p>
        </p:txBody>
      </p:sp>
    </p:spTree>
    <p:extLst>
      <p:ext uri="{BB962C8B-B14F-4D97-AF65-F5344CB8AC3E}">
        <p14:creationId xmlns:p14="http://schemas.microsoft.com/office/powerpoint/2010/main" val="3067318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32568" y="1230543"/>
            <a:ext cx="11726863" cy="1900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презентации и материалам учебников (на сайте) еще раз прочитать объяснения и разобраться в теме.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DE699BA9-EA15-4CCB-0A41-F8D88148A170}"/>
              </a:ext>
            </a:extLst>
          </p:cNvPr>
          <p:cNvSpPr txBox="1">
            <a:spLocks/>
          </p:cNvSpPr>
          <p:nvPr/>
        </p:nvSpPr>
        <p:spPr>
          <a:xfrm>
            <a:off x="661003" y="2497588"/>
            <a:ext cx="11084805" cy="41614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словосочетания из данных слов.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: балет, Пётр Ильич Чайковский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балет Петра Ильича Чайковского.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7F1DD78-F7CE-4EB4-D93A-AEF26FE63D3C}"/>
              </a:ext>
            </a:extLst>
          </p:cNvPr>
          <p:cNvSpPr txBox="1">
            <a:spLocks/>
          </p:cNvSpPr>
          <p:nvPr/>
        </p:nvSpPr>
        <p:spPr>
          <a:xfrm>
            <a:off x="446192" y="3330386"/>
            <a:ext cx="11745808" cy="3527614"/>
          </a:xfrm>
          <a:prstGeom prst="rect">
            <a:avLst/>
          </a:prstGeom>
          <a:noFill/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             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666631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445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817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47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40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720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90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762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052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19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 рояля и скрипки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146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 рояля и скрипки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 высшего образования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90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192000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 известного итальянского режиссёра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 истории города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 письменного стола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 беспокойства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 летних каникул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 великих географических открытий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 городского суда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 Российской академии наук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 рояля и скрипки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 высшего образования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 Достоевского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914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018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313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413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769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48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993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203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5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203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411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598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847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598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392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99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решение сложных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политических и экономических проблем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633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99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решение сложных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политических и экономических проблем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 летних тайфунов и ураганов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0093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ДЗ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сочетания с несогласованными определениями.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99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 университетского центра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русского языка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 культуры народов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Юго-Восточной Азии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Петербургский университет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 первого курса факультета восточных языков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 волн пятнадцать 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 экономического развития 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региона Дальнего Востока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 памяти академика Сахарова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проблемы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решение сложных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политических и экономических проблем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регион летних тайфунов и ураганов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радость выполненной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982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0" y="12682"/>
            <a:ext cx="12192000" cy="6832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BF60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Именительный, родительный и дательный определительные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(беспредложные конструкции)</a:t>
            </a:r>
          </a:p>
        </p:txBody>
      </p:sp>
    </p:spTree>
    <p:extLst>
      <p:ext uri="{BB962C8B-B14F-4D97-AF65-F5344CB8AC3E}">
        <p14:creationId xmlns:p14="http://schemas.microsoft.com/office/powerpoint/2010/main" val="2185476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или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три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цена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рублей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десять градусов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срок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дня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программа-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программа-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Дательный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подруге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костюм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сыну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молоко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дедушке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фрукты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890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Улыбающееся лицо 1">
            <a:extLst>
              <a:ext uri="{FF2B5EF4-FFF2-40B4-BE49-F238E27FC236}">
                <a16:creationId xmlns:a16="http://schemas.microsoft.com/office/drawing/2014/main" id="{EBE296DA-A35E-4C03-BDBE-E34A99877E29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F494B9C-8E68-4DB3-B068-58A9875CFF8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02A0891-8A01-4742-9425-425EEFBFA7CE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6B0E2-F207-4C1A-AC47-4DD6EF10B522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2343-4F24-46A5-8EE1-F2F68B485BAA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12E9C-5755-4B9A-8CEC-D2319F5DBD8F}"/>
              </a:ext>
            </a:extLst>
          </p:cNvPr>
          <p:cNvSpPr txBox="1"/>
          <p:nvPr/>
        </p:nvSpPr>
        <p:spPr>
          <a:xfrm>
            <a:off x="6978502" y="5725471"/>
            <a:ext cx="496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 собакой (хозяин собаки)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охотника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D3E1856-3A0D-497A-B7EE-8DF624B669E0}"/>
              </a:ext>
            </a:extLst>
          </p:cNvPr>
          <p:cNvCxnSpPr/>
          <p:nvPr/>
        </p:nvCxnSpPr>
        <p:spPr>
          <a:xfrm>
            <a:off x="9668540" y="620409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FCC412-092F-45E9-9750-AEA65F97B897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1DFADB0-C2DB-421F-88D6-402976751BF3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8D0D51-FFFF-4924-B108-80C19B386D0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F7A032-116B-4700-BF24-C59770BE25A4}"/>
              </a:ext>
            </a:extLst>
          </p:cNvPr>
          <p:cNvCxnSpPr>
            <a:stCxn id="9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175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62979" y="2418415"/>
            <a:ext cx="904325" cy="541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6805749" y="3239589"/>
            <a:ext cx="4689565" cy="110799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</p:spTree>
    <p:extLst>
      <p:ext uri="{BB962C8B-B14F-4D97-AF65-F5344CB8AC3E}">
        <p14:creationId xmlns:p14="http://schemas.microsoft.com/office/powerpoint/2010/main" val="2833173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7781383" y="1152376"/>
            <a:ext cx="3857348" cy="830997"/>
          </a:xfrm>
          <a:prstGeom prst="rect">
            <a:avLst/>
          </a:prstGeom>
          <a:gradFill flip="none" rotWithShape="1">
            <a:gsLst>
              <a:gs pos="72000">
                <a:srgbClr val="FF8282">
                  <a:lumMod val="99000"/>
                  <a:lumOff val="1000"/>
                  <a:alpha val="15000"/>
                </a:srgbClr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предмета,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по отношению к другим предметам: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0" y="1829485"/>
            <a:ext cx="2820463" cy="1897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98297" y="1865807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1865807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596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1040401" y="1526503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Группа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105891" y="1829485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4B701D-51A4-48EA-9EA9-3E274F1219AE}"/>
              </a:ext>
            </a:extLst>
          </p:cNvPr>
          <p:cNvSpPr txBox="1"/>
          <p:nvPr/>
        </p:nvSpPr>
        <p:spPr>
          <a:xfrm>
            <a:off x="6298751" y="2404141"/>
            <a:ext cx="148263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163B69-449B-45D8-A929-9DA1E0F3126C}"/>
              </a:ext>
            </a:extLst>
          </p:cNvPr>
          <p:cNvSpPr txBox="1"/>
          <p:nvPr/>
        </p:nvSpPr>
        <p:spPr>
          <a:xfrm>
            <a:off x="98297" y="5434005"/>
            <a:ext cx="1219200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содержимое, заполнитель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объёма):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целая стена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фотографий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B4242B-722E-431E-B271-D3B33EEAAB30}"/>
              </a:ext>
            </a:extLst>
          </p:cNvPr>
          <p:cNvSpPr txBox="1"/>
          <p:nvPr/>
        </p:nvSpPr>
        <p:spPr>
          <a:xfrm flipH="1">
            <a:off x="6372492" y="3534010"/>
            <a:ext cx="5833654" cy="175432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единица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наполнение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целого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9B9619-32D6-4E68-A3BE-4899B644B5DC}"/>
              </a:ext>
            </a:extLst>
          </p:cNvPr>
          <p:cNvSpPr/>
          <p:nvPr/>
        </p:nvSpPr>
        <p:spPr>
          <a:xfrm>
            <a:off x="981102" y="1865806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D96817-CBF2-43D7-98CF-B2099067B8A8}"/>
              </a:ext>
            </a:extLst>
          </p:cNvPr>
          <p:cNvSpPr txBox="1"/>
          <p:nvPr/>
        </p:nvSpPr>
        <p:spPr>
          <a:xfrm>
            <a:off x="950349" y="1833126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C39EBA4-210B-4927-9FAC-B86D8B6297C0}"/>
              </a:ext>
            </a:extLst>
          </p:cNvPr>
          <p:cNvSpPr/>
          <p:nvPr/>
        </p:nvSpPr>
        <p:spPr>
          <a:xfrm>
            <a:off x="105891" y="2758084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72C94C-545E-40E6-A91B-05B41CD2D2A7}"/>
              </a:ext>
            </a:extLst>
          </p:cNvPr>
          <p:cNvSpPr txBox="1"/>
          <p:nvPr/>
        </p:nvSpPr>
        <p:spPr>
          <a:xfrm>
            <a:off x="105891" y="280994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A98D1E2-1F6B-4560-969F-661AD0C110ED}"/>
              </a:ext>
            </a:extLst>
          </p:cNvPr>
          <p:cNvSpPr/>
          <p:nvPr/>
        </p:nvSpPr>
        <p:spPr>
          <a:xfrm>
            <a:off x="997709" y="2767143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74EB4F-1C3A-442C-9DC3-AC602FF3EBB1}"/>
              </a:ext>
            </a:extLst>
          </p:cNvPr>
          <p:cNvSpPr/>
          <p:nvPr/>
        </p:nvSpPr>
        <p:spPr>
          <a:xfrm>
            <a:off x="1872920" y="1881966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519B223-A220-4E0C-93B2-5D6F29A2955D}"/>
              </a:ext>
            </a:extLst>
          </p:cNvPr>
          <p:cNvSpPr/>
          <p:nvPr/>
        </p:nvSpPr>
        <p:spPr>
          <a:xfrm>
            <a:off x="1880348" y="2767143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F57FC0-9D53-495A-A9BE-4B269AC0B609}"/>
              </a:ext>
            </a:extLst>
          </p:cNvPr>
          <p:cNvSpPr txBox="1"/>
          <p:nvPr/>
        </p:nvSpPr>
        <p:spPr>
          <a:xfrm>
            <a:off x="967397" y="2823320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CAC413-AFD6-4270-B1AE-77CD51B8FFC9}"/>
              </a:ext>
            </a:extLst>
          </p:cNvPr>
          <p:cNvSpPr txBox="1"/>
          <p:nvPr/>
        </p:nvSpPr>
        <p:spPr>
          <a:xfrm>
            <a:off x="1884786" y="280994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453570-86DB-4DFE-B373-CB5739CDF95A}"/>
              </a:ext>
            </a:extLst>
          </p:cNvPr>
          <p:cNvSpPr txBox="1"/>
          <p:nvPr/>
        </p:nvSpPr>
        <p:spPr>
          <a:xfrm>
            <a:off x="1888569" y="1833126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8" name="Блок-схема: ручное управление 7">
            <a:extLst>
              <a:ext uri="{FF2B5EF4-FFF2-40B4-BE49-F238E27FC236}">
                <a16:creationId xmlns:a16="http://schemas.microsoft.com/office/drawing/2014/main" id="{10285930-D161-4AE5-B257-9A824D74A25B}"/>
              </a:ext>
            </a:extLst>
          </p:cNvPr>
          <p:cNvSpPr/>
          <p:nvPr/>
        </p:nvSpPr>
        <p:spPr>
          <a:xfrm>
            <a:off x="3384603" y="1801062"/>
            <a:ext cx="1933303" cy="1897169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761A53-9154-4E5F-9DC7-91C325EDC9F2}"/>
              </a:ext>
            </a:extLst>
          </p:cNvPr>
          <p:cNvSpPr txBox="1"/>
          <p:nvPr/>
        </p:nvSpPr>
        <p:spPr>
          <a:xfrm>
            <a:off x="3192075" y="1514007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Стакан</a:t>
            </a:r>
          </a:p>
        </p:txBody>
      </p:sp>
      <p:sp>
        <p:nvSpPr>
          <p:cNvPr id="31" name="Блок-схема: ручное управление 30">
            <a:extLst>
              <a:ext uri="{FF2B5EF4-FFF2-40B4-BE49-F238E27FC236}">
                <a16:creationId xmlns:a16="http://schemas.microsoft.com/office/drawing/2014/main" id="{E91AC65D-6D8A-4DA7-A692-17058A99B931}"/>
              </a:ext>
            </a:extLst>
          </p:cNvPr>
          <p:cNvSpPr/>
          <p:nvPr/>
        </p:nvSpPr>
        <p:spPr>
          <a:xfrm>
            <a:off x="3444579" y="1983373"/>
            <a:ext cx="1799106" cy="1664349"/>
          </a:xfrm>
          <a:prstGeom prst="flowChartManualOperatio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2FBCEE-FE62-4153-8D6C-DA9916F1F54D}"/>
              </a:ext>
            </a:extLst>
          </p:cNvPr>
          <p:cNvSpPr txBox="1"/>
          <p:nvPr/>
        </p:nvSpPr>
        <p:spPr>
          <a:xfrm>
            <a:off x="3672515" y="2109965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вода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C68988C-1541-4E3C-A4C9-EDF71E6806DF}"/>
              </a:ext>
            </a:extLst>
          </p:cNvPr>
          <p:cNvSpPr/>
          <p:nvPr/>
        </p:nvSpPr>
        <p:spPr>
          <a:xfrm>
            <a:off x="1247187" y="3782831"/>
            <a:ext cx="2820463" cy="1505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34C8D9-65E5-4DD8-8114-144F47B7310D}"/>
              </a:ext>
            </a:extLst>
          </p:cNvPr>
          <p:cNvSpPr txBox="1"/>
          <p:nvPr/>
        </p:nvSpPr>
        <p:spPr>
          <a:xfrm>
            <a:off x="3937772" y="3928500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65BE88D-9B4F-4716-A464-357C3F1255BA}"/>
              </a:ext>
            </a:extLst>
          </p:cNvPr>
          <p:cNvSpPr/>
          <p:nvPr/>
        </p:nvSpPr>
        <p:spPr>
          <a:xfrm>
            <a:off x="1712324" y="4147533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E92D49A-5755-4B01-8281-EF1FE3C84D36}"/>
              </a:ext>
            </a:extLst>
          </p:cNvPr>
          <p:cNvSpPr/>
          <p:nvPr/>
        </p:nvSpPr>
        <p:spPr>
          <a:xfrm>
            <a:off x="2429667" y="4337031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0D201B4-F1FC-4E51-8F22-A53FCD1A659A}"/>
              </a:ext>
            </a:extLst>
          </p:cNvPr>
          <p:cNvSpPr/>
          <p:nvPr/>
        </p:nvSpPr>
        <p:spPr>
          <a:xfrm>
            <a:off x="3023960" y="3928500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2C0C28-84F7-46AF-913D-4D0EF0D74EF5}"/>
              </a:ext>
            </a:extLst>
          </p:cNvPr>
          <p:cNvSpPr txBox="1"/>
          <p:nvPr/>
        </p:nvSpPr>
        <p:spPr>
          <a:xfrm>
            <a:off x="1602592" y="403318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F77E05-7F3F-4B22-B5C1-B33CBB611A81}"/>
              </a:ext>
            </a:extLst>
          </p:cNvPr>
          <p:cNvSpPr txBox="1"/>
          <p:nvPr/>
        </p:nvSpPr>
        <p:spPr>
          <a:xfrm>
            <a:off x="2251167" y="4877904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08CB66-D886-41A8-888A-431103C8E56A}"/>
              </a:ext>
            </a:extLst>
          </p:cNvPr>
          <p:cNvSpPr txBox="1"/>
          <p:nvPr/>
        </p:nvSpPr>
        <p:spPr>
          <a:xfrm>
            <a:off x="2958255" y="4222183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</p:spTree>
    <p:extLst>
      <p:ext uri="{BB962C8B-B14F-4D97-AF65-F5344CB8AC3E}">
        <p14:creationId xmlns:p14="http://schemas.microsoft.com/office/powerpoint/2010/main" val="2853881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3250476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4045388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3179574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3961696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D8111-73DF-4A63-BF1F-DFB29F862BA0}"/>
              </a:ext>
            </a:extLst>
          </p:cNvPr>
          <p:cNvSpPr txBox="1"/>
          <p:nvPr/>
        </p:nvSpPr>
        <p:spPr>
          <a:xfrm>
            <a:off x="117565" y="4981398"/>
            <a:ext cx="1145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Хроника, снятая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послевоенные годы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войны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Москва, какой она была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годах двадцатого века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5A5432-F499-4279-9BD3-7F9C6C5C11FA}"/>
              </a:ext>
            </a:extLst>
          </p:cNvPr>
          <p:cNvSpPr txBox="1"/>
          <p:nvPr/>
        </p:nvSpPr>
        <p:spPr>
          <a:xfrm>
            <a:off x="3648890" y="5303232"/>
            <a:ext cx="745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КОГДА? В КАКОЕ ВРЕМЯ? КАКОГО ВРЕМЕНИ?</a:t>
            </a:r>
          </a:p>
        </p:txBody>
      </p:sp>
    </p:spTree>
    <p:extLst>
      <p:ext uri="{BB962C8B-B14F-4D97-AF65-F5344CB8AC3E}">
        <p14:creationId xmlns:p14="http://schemas.microsoft.com/office/powerpoint/2010/main" val="427960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273690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208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365130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051621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194031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461610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C94F0B-82DB-4C07-9406-9C2EA7CD49DC}"/>
              </a:ext>
            </a:extLst>
          </p:cNvPr>
          <p:cNvSpPr txBox="1"/>
          <p:nvPr/>
        </p:nvSpPr>
        <p:spPr>
          <a:xfrm>
            <a:off x="1776539" y="3729190"/>
            <a:ext cx="3435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*здания конструкции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B7D1AFC-42E2-438A-8A67-F250C37D3376}"/>
              </a:ext>
            </a:extLst>
          </p:cNvPr>
          <p:cNvCxnSpPr>
            <a:cxnSpLocks/>
          </p:cNvCxnSpPr>
          <p:nvPr/>
        </p:nvCxnSpPr>
        <p:spPr>
          <a:xfrm>
            <a:off x="1998608" y="3717251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A0AA9FC-3612-4CC6-895B-98322F575EF9}"/>
              </a:ext>
            </a:extLst>
          </p:cNvPr>
          <p:cNvCxnSpPr>
            <a:cxnSpLocks/>
          </p:cNvCxnSpPr>
          <p:nvPr/>
        </p:nvCxnSpPr>
        <p:spPr>
          <a:xfrm flipV="1">
            <a:off x="1835322" y="3714769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E2886A7-8F86-4E6A-B361-27194DB63FB8}"/>
              </a:ext>
            </a:extLst>
          </p:cNvPr>
          <p:cNvSpPr txBox="1"/>
          <p:nvPr/>
        </p:nvSpPr>
        <p:spPr>
          <a:xfrm>
            <a:off x="5120631" y="3630685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 конструкция есть у любого здания, здания без конструкции не существует, можно сказать только КАКАЯ она.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C7F0837-367B-4CF9-A23D-22DE582C75F5}"/>
              </a:ext>
            </a:extLst>
          </p:cNvPr>
          <p:cNvSpPr/>
          <p:nvPr/>
        </p:nvSpPr>
        <p:spPr>
          <a:xfrm>
            <a:off x="779416" y="4749772"/>
            <a:ext cx="277368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8D8D17-B6E0-4154-AF35-4C16F5535722}"/>
              </a:ext>
            </a:extLst>
          </p:cNvPr>
          <p:cNvSpPr txBox="1"/>
          <p:nvPr/>
        </p:nvSpPr>
        <p:spPr>
          <a:xfrm>
            <a:off x="910044" y="4841212"/>
            <a:ext cx="2643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ВЫСОКИЙ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9B0204-F6FE-4AAF-8768-EDEBCF5A9353}"/>
              </a:ext>
            </a:extLst>
          </p:cNvPr>
          <p:cNvSpPr txBox="1"/>
          <p:nvPr/>
        </p:nvSpPr>
        <p:spPr>
          <a:xfrm>
            <a:off x="5913117" y="4527703"/>
            <a:ext cx="2394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C7F396-6BA3-47FA-B599-757140281D90}"/>
              </a:ext>
            </a:extLst>
          </p:cNvPr>
          <p:cNvSpPr txBox="1"/>
          <p:nvPr/>
        </p:nvSpPr>
        <p:spPr>
          <a:xfrm>
            <a:off x="400593" y="5670113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E902B6B-424D-4939-BCA7-40C85E3C3529}"/>
              </a:ext>
            </a:extLst>
          </p:cNvPr>
          <p:cNvCxnSpPr/>
          <p:nvPr/>
        </p:nvCxnSpPr>
        <p:spPr>
          <a:xfrm>
            <a:off x="4661506" y="595075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6C3CCA-86E4-4EF0-9ACF-E2FC4F93114C}"/>
              </a:ext>
            </a:extLst>
          </p:cNvPr>
          <p:cNvSpPr txBox="1"/>
          <p:nvPr/>
        </p:nvSpPr>
        <p:spPr>
          <a:xfrm>
            <a:off x="1785246" y="6205272"/>
            <a:ext cx="2577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*человек роста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A0B7D85-3522-4CE7-8364-48D7548492CF}"/>
              </a:ext>
            </a:extLst>
          </p:cNvPr>
          <p:cNvCxnSpPr>
            <a:cxnSpLocks/>
          </p:cNvCxnSpPr>
          <p:nvPr/>
        </p:nvCxnSpPr>
        <p:spPr>
          <a:xfrm>
            <a:off x="1537051" y="6193333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B89BF2A-49EF-4838-9ED6-F68194FDB0DC}"/>
              </a:ext>
            </a:extLst>
          </p:cNvPr>
          <p:cNvCxnSpPr>
            <a:cxnSpLocks/>
          </p:cNvCxnSpPr>
          <p:nvPr/>
        </p:nvCxnSpPr>
        <p:spPr>
          <a:xfrm flipV="1">
            <a:off x="1595832" y="6190851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C3191C7-6673-4EEA-936B-CFFB805606C3}"/>
              </a:ext>
            </a:extLst>
          </p:cNvPr>
          <p:cNvSpPr txBox="1"/>
          <p:nvPr/>
        </p:nvSpPr>
        <p:spPr>
          <a:xfrm>
            <a:off x="5129338" y="6190851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 — неотъемлемый показатель любого человека, человека без роста не существует, можно сказать только КАКОЙ он.</a:t>
            </a:r>
          </a:p>
        </p:txBody>
      </p:sp>
    </p:spTree>
    <p:extLst>
      <p:ext uri="{BB962C8B-B14F-4D97-AF65-F5344CB8AC3E}">
        <p14:creationId xmlns:p14="http://schemas.microsoft.com/office/powerpoint/2010/main" val="2921132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508C23-BA45-47A6-9D38-211D9CEBBD65}"/>
              </a:ext>
            </a:extLst>
          </p:cNvPr>
          <p:cNvSpPr txBox="1"/>
          <p:nvPr/>
        </p:nvSpPr>
        <p:spPr>
          <a:xfrm>
            <a:off x="441961" y="1244325"/>
            <a:ext cx="11750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768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F8416-E493-47B4-96CD-E7B7D41FB1A6}"/>
              </a:ext>
            </a:extLst>
          </p:cNvPr>
          <p:cNvSpPr txBox="1"/>
          <p:nvPr/>
        </p:nvSpPr>
        <p:spPr>
          <a:xfrm>
            <a:off x="198918" y="904896"/>
            <a:ext cx="1179416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определения, выраженные падежными формами существительного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предлогами</a:t>
            </a:r>
          </a:p>
        </p:txBody>
      </p:sp>
    </p:spTree>
    <p:extLst>
      <p:ext uri="{BB962C8B-B14F-4D97-AF65-F5344CB8AC3E}">
        <p14:creationId xmlns:p14="http://schemas.microsoft.com/office/powerpoint/2010/main" val="1552777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B73847-0C1E-472A-8231-BCBB8A484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842"/>
          <a:stretch/>
        </p:blipFill>
        <p:spPr>
          <a:xfrm>
            <a:off x="1" y="-1"/>
            <a:ext cx="6095999" cy="46992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E12342-08C2-40BD-9067-A8086695FE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028"/>
          <a:stretch/>
        </p:blipFill>
        <p:spPr>
          <a:xfrm>
            <a:off x="6089733" y="3955312"/>
            <a:ext cx="6102268" cy="290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467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646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сопровождающего предмета, детали, компонента, причины: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мороженое с шоколадом, пирог с мясом, дом с колоннами, книга с иллюстрациями, человек с добрым сердцем, заявление с просьбой, шкаф с книгами, специалист со знанием иностранных языков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+ Т.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театр/оркестр под руководством, рыба под соусом, кресло под чехлом, поле под пшеницей; роман под названием «Отцы и дети»;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отсутствию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без ошибок, человек без чувства юмора, суп без мяса, кофе без молока, книга без картинок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бутылка из-под молока, коробка из-под обуви, банка из-под пива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материалу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бусы из янтаря, кольцо из серебра, мебель из дуба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характеристике однородных компонентов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салат из помидоров, квартира из пяти комнат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количественной характеристике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размеру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шторы до пола, ёлка до потолка, юбка до колена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в, с + В.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стадион на пять тысяч мест, дом в двадцать этажей, дочь с маму ростом, мужичок с ноготок, мальчик с пальчик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внешнему признаку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наличие на поверхности предмета другого предмета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в очках и в шляпе, лицо в веснушках, книга в кожаном переплёте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внешность человека — глаза, причёска, волосы; внешний вид одежды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девочка с голубыми глазами; молодой человек с высоким лбом, приятной улыбкой; старик с седыми волосами; летняя рубашка с короткими рукавами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 об одежде человека, о внешнем оформлении книги, альбома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молодой человек в куртке и джинсах; детские книги в мягкой обложк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 наличие геометрического рисунка на ткани, на листе бумаги —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В. п.: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в клетку/в полоску/в горошек, тетрадь в клетку/в линейку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Давайте уточним значения некоторых форм. Какая разница между конструкциями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предмета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сопровождающего фактора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чистой водой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количеству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мера или количество молока. Следовательно, если вы говорите: (1)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с молоком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предмет — кувшин, в котором было молоко. А если вы говорите: (2)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молока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молоко, количество которого определялось размером кувшина. Так как, (1) невозможно выполнить, следовательно, вы сказали не то, что хотели сказать. А (2) соответствует действительности.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Если же вы хотите взять на пикник предмет, который называется кувшин и у вас есть один кувшин с напитком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молоко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другой кувшин с напитком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компот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вам нужен второй напиток, то вы скажете: (3)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компотом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багажник, мы возьмём его с собой на пикник, а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холодильник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881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672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сопровождающего предмета, детали, компонента, причины: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+ Т.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мороженое с шоколадом, пирог с мясом, дом с колоннами, книга с иллюстрациями, человек с добрым сердцем, заявление с просьбой, шкаф с книгами, специалист со знанием иностранных языков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 + Т.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театр/оркестр под руководством, рыба под соусом, кресло под чехлом, поле под пшеницей; роман под названием «Отцы и дети»;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отсутствию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без + Р.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без ошибок, человек без чувства юмора, суп без мяса, кофе без молока, книга без картинок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из-под + Р.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бутылка из-под молока, коробка из-под обуви, банка из-под пива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446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5176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материалу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бусы из янтаря, кольцо из серебра, мебель из дуба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характеристике однородных компонентов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+ Р. п.: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салат из помидоров, квартира из пяти комнат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количественной характеристике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размеру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+ Р.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шторы до пола, ёлка до потолка, юбка до колена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на, в, с + В.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стадион на пять тысяч мест, дом в двадцать этажей, дочь с маму ростом, мужичок с ноготок, мальчик с пальчик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70025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106326"/>
            <a:ext cx="12192000" cy="614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Определение: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внешнему признаку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800" dirty="0">
                <a:solidFill>
                  <a:prstClr val="black"/>
                </a:solidFill>
              </a:rPr>
              <a:t>внешность человека — глаза, причёска, волосы; внешний вид одежды — </a:t>
            </a:r>
            <a:r>
              <a:rPr lang="ru-RU" sz="2800" b="1" dirty="0">
                <a:solidFill>
                  <a:prstClr val="black"/>
                </a:solidFill>
              </a:rPr>
              <a:t>с + Т. п.: </a:t>
            </a:r>
            <a:r>
              <a:rPr lang="ru-RU" sz="2800" i="1" dirty="0">
                <a:solidFill>
                  <a:prstClr val="black"/>
                </a:solidFill>
              </a:rPr>
              <a:t>девочка с голубыми глазами; молодой человек с высоким лбом, приятной улыбкой; старик с седыми волосами; летняя рубашка с короткими рукавами</a:t>
            </a:r>
            <a:r>
              <a:rPr lang="ru-RU" sz="2800" dirty="0">
                <a:solidFill>
                  <a:prstClr val="black"/>
                </a:solidFill>
              </a:rPr>
              <a:t>;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800" dirty="0">
                <a:solidFill>
                  <a:prstClr val="black"/>
                </a:solidFill>
              </a:rPr>
              <a:t>наличие на поверхности предмета другого предмета — </a:t>
            </a:r>
            <a:r>
              <a:rPr lang="ru-RU" sz="2800" b="1" dirty="0">
                <a:solidFill>
                  <a:prstClr val="black"/>
                </a:solidFill>
              </a:rPr>
              <a:t>в + П. п.:</a:t>
            </a:r>
            <a:br>
              <a:rPr lang="ru-RU" sz="2800" b="1" dirty="0">
                <a:solidFill>
                  <a:prstClr val="black"/>
                </a:solidFill>
              </a:rPr>
            </a:br>
            <a:r>
              <a:rPr lang="ru-RU" sz="2800" i="1" dirty="0">
                <a:solidFill>
                  <a:prstClr val="black"/>
                </a:solidFill>
              </a:rPr>
              <a:t>человек в очках и в шляпе, лицо в веснушках, книга в кожаном переплёте</a:t>
            </a:r>
            <a:r>
              <a:rPr lang="ru-RU" sz="2800" dirty="0">
                <a:solidFill>
                  <a:prstClr val="black"/>
                </a:solidFill>
              </a:rPr>
              <a:t>;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 одежде человека, о внешнем оформлении книги, альбома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П.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молодой человек в куртке и джинсах; детские книги в мягкой обложк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наличие геометрического рисунка на ткани, на листе бумаги —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+ В. п.: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ткань в клетку/в полоску/в горошек, тетрадь в клетку/в линейку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47484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795AD6-1EAE-4684-AB78-3856829AE86C}"/>
              </a:ext>
            </a:extLst>
          </p:cNvPr>
          <p:cNvSpPr txBox="1"/>
          <p:nvPr/>
        </p:nvSpPr>
        <p:spPr>
          <a:xfrm>
            <a:off x="0" y="0"/>
            <a:ext cx="12192000" cy="7078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 разница между конструкциями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предмета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сопровождающего фактора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чистой водой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молока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характеристика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количеству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это мера или количество молока.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Следовательно, если вы говорите: (1)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с молоком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предмет — кувшин, в котором было молоко.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если вы говорите: (2)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выпил кувшин молока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значит, вы выпили молоко, количество которого определялось размером кувшина.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 как, (1) невозможно выполнить, следовательно, вы сказали не то, что хотели сказать. А (2) соответствует действительности.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Если же вы хотите взять на пикник предмет, который называется кувшин и у вас есть один кувшин с напитком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молоко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а другой кувшин с напитком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компот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вам нужен второй напиток, то вы скажете: (3)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компотом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багажник, мы возьмём его с собой на пикник, а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кувшин с молоком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поставь в холодильник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87214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495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Манежа;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487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423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740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395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907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059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474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89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189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682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193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 совета директоров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582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 совета директоров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категории С.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89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-22867"/>
            <a:ext cx="7756938" cy="104234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9AB92-2CAC-4169-B016-26B910E79A9E}"/>
              </a:ext>
            </a:extLst>
          </p:cNvPr>
          <p:cNvSpPr txBox="1"/>
          <p:nvPr/>
        </p:nvSpPr>
        <p:spPr>
          <a:xfrm>
            <a:off x="288516" y="812492"/>
            <a:ext cx="1180188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Упр. 24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8FFDB-DFB6-4DCF-AB5B-06AD17069693}"/>
              </a:ext>
            </a:extLst>
          </p:cNvPr>
          <p:cNvSpPr txBox="1"/>
          <p:nvPr/>
        </p:nvSpPr>
        <p:spPr>
          <a:xfrm>
            <a:off x="1" y="1282492"/>
            <a:ext cx="1204478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Смольного института, Эрмитажного театра,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Манежа; архитектора Джакомо Кваренги.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старинных часов.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местной городской газеты.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тёплой земли, первых лесных цветов,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молодой зелени.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музыкального фестиваля; многих школ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и университетов нашего города.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этой далёкой сибирской реки.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Восемнадцатых летних Олимпийских игр;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Южной Кореи.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летних отпусков сотрудников фирмы; совета директоров компании.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категории С.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тысяч долларов.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1648D-0EB6-434D-9374-A683D99C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8303"/>
            <a:ext cx="6095999" cy="50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226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7B2780-C719-4F74-A15D-C113F8823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451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478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 </a:t>
            </a:r>
            <a:r>
              <a:rPr kumimoji="0" lang="ru-RU" sz="18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с чаем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27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4789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457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901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151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458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93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022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конфет / с конфетами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77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конфет / с конфетами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скрепками / скрепок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186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68" y="0"/>
            <a:ext cx="10515600" cy="104234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1A46-C524-4C4B-A3D0-4AC61EE2DAE4}"/>
              </a:ext>
            </a:extLst>
          </p:cNvPr>
          <p:cNvSpPr txBox="1"/>
          <p:nvPr/>
        </p:nvSpPr>
        <p:spPr>
          <a:xfrm>
            <a:off x="5918268" y="3244334"/>
            <a:ext cx="578521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чая</a:t>
            </a:r>
            <a:endParaRPr kumimoji="0" lang="ru-RU" sz="1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кефира; сметаны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нужными документами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спортивной обувью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сахара (с сахаром)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детских вещей (с детскими вещами)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её игрушками / (её игрушек)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конфет / с конфетами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 скрепками / скрепок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плотной бумаги / с плотной бумагой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E2EF4-3E0E-4DB2-B9C5-03E11035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643"/>
            <a:ext cx="5785211" cy="593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930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60350" y="1343024"/>
            <a:ext cx="11726863" cy="5828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Группа А: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Упражнения 18, 19 и 22 на странице 16 учебника «Практический синтаксис» (см. на странице «Грамматика»).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ru-RU" sz="3600" dirty="0">
              <a:solidFill>
                <a:srgbClr val="000000"/>
              </a:solidFill>
              <a:latin typeface="Calibri" panose="020F0502020204030204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/>
              <a:t>Группа Б: </a:t>
            </a:r>
            <a:r>
              <a:rPr lang="ru-RU" sz="3600" dirty="0"/>
              <a:t>Эссе (сочинение) «</a:t>
            </a:r>
            <a:r>
              <a:rPr lang="ru-RU" sz="3600" b="1" dirty="0"/>
              <a:t>МГУ: прошлое и современность. Роль МГУ в моей жизни</a:t>
            </a:r>
            <a:r>
              <a:rPr lang="ru-RU" sz="3600" dirty="0"/>
              <a:t>». К 270-летию МГУ.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116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6292</Words>
  <Application>Microsoft Office PowerPoint</Application>
  <PresentationFormat>Широкоэкранный</PresentationFormat>
  <Paragraphs>1084</Paragraphs>
  <Slides>71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71</vt:i4>
      </vt:variant>
    </vt:vector>
  </HeadingPairs>
  <TitlesOfParts>
    <vt:vector size="78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Дискуссия: …. —&gt; 1) ответ на вопрос предыдущего студента;  2) введение новой темы, фраза о чем-то другом;  3) вопрос по новой теме следующему студенту —&gt; ….</vt:lpstr>
      <vt:lpstr>Презентация PowerPoint</vt:lpstr>
      <vt:lpstr>Презентация PowerPoint</vt:lpstr>
      <vt:lpstr>Презентация PowerPoint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ДЗ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11</cp:revision>
  <dcterms:created xsi:type="dcterms:W3CDTF">2025-04-21T13:03:18Z</dcterms:created>
  <dcterms:modified xsi:type="dcterms:W3CDTF">2025-04-24T15:03:50Z</dcterms:modified>
</cp:coreProperties>
</file>