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9"/>
  </p:notesMasterIdLst>
  <p:sldIdLst>
    <p:sldId id="1935" r:id="rId3"/>
    <p:sldId id="1941" r:id="rId4"/>
    <p:sldId id="1952" r:id="rId5"/>
    <p:sldId id="1339" r:id="rId6"/>
    <p:sldId id="994" r:id="rId7"/>
    <p:sldId id="1960" r:id="rId8"/>
    <p:sldId id="1961" r:id="rId9"/>
    <p:sldId id="863" r:id="rId10"/>
    <p:sldId id="1345" r:id="rId11"/>
    <p:sldId id="864" r:id="rId12"/>
    <p:sldId id="877" r:id="rId13"/>
    <p:sldId id="867" r:id="rId14"/>
    <p:sldId id="868" r:id="rId15"/>
    <p:sldId id="869" r:id="rId16"/>
    <p:sldId id="870" r:id="rId17"/>
    <p:sldId id="871" r:id="rId18"/>
    <p:sldId id="872" r:id="rId19"/>
    <p:sldId id="873" r:id="rId20"/>
    <p:sldId id="874" r:id="rId21"/>
    <p:sldId id="875" r:id="rId22"/>
    <p:sldId id="876" r:id="rId23"/>
    <p:sldId id="878" r:id="rId24"/>
    <p:sldId id="865" r:id="rId25"/>
    <p:sldId id="879" r:id="rId26"/>
    <p:sldId id="882" r:id="rId27"/>
    <p:sldId id="883" r:id="rId28"/>
    <p:sldId id="884" r:id="rId29"/>
    <p:sldId id="885" r:id="rId30"/>
    <p:sldId id="886" r:id="rId31"/>
    <p:sldId id="866" r:id="rId32"/>
    <p:sldId id="889" r:id="rId33"/>
    <p:sldId id="887" r:id="rId34"/>
    <p:sldId id="888" r:id="rId35"/>
    <p:sldId id="890" r:id="rId36"/>
    <p:sldId id="891" r:id="rId37"/>
    <p:sldId id="892" r:id="rId38"/>
    <p:sldId id="893" r:id="rId39"/>
    <p:sldId id="894" r:id="rId40"/>
    <p:sldId id="895" r:id="rId41"/>
    <p:sldId id="897" r:id="rId42"/>
    <p:sldId id="896" r:id="rId43"/>
    <p:sldId id="843" r:id="rId44"/>
    <p:sldId id="844" r:id="rId45"/>
    <p:sldId id="859" r:id="rId46"/>
    <p:sldId id="845" r:id="rId47"/>
    <p:sldId id="860" r:id="rId48"/>
    <p:sldId id="846" r:id="rId49"/>
    <p:sldId id="861" r:id="rId50"/>
    <p:sldId id="847" r:id="rId51"/>
    <p:sldId id="862" r:id="rId52"/>
    <p:sldId id="848" r:id="rId53"/>
    <p:sldId id="899" r:id="rId54"/>
    <p:sldId id="849" r:id="rId55"/>
    <p:sldId id="900" r:id="rId56"/>
    <p:sldId id="850" r:id="rId57"/>
    <p:sldId id="901" r:id="rId58"/>
    <p:sldId id="851" r:id="rId59"/>
    <p:sldId id="852" r:id="rId60"/>
    <p:sldId id="904" r:id="rId61"/>
    <p:sldId id="903" r:id="rId62"/>
    <p:sldId id="853" r:id="rId63"/>
    <p:sldId id="905" r:id="rId64"/>
    <p:sldId id="854" r:id="rId65"/>
    <p:sldId id="906" r:id="rId66"/>
    <p:sldId id="855" r:id="rId67"/>
    <p:sldId id="907" r:id="rId68"/>
    <p:sldId id="856" r:id="rId69"/>
    <p:sldId id="908" r:id="rId70"/>
    <p:sldId id="857" r:id="rId71"/>
    <p:sldId id="909" r:id="rId72"/>
    <p:sldId id="858" r:id="rId73"/>
    <p:sldId id="910" r:id="rId74"/>
    <p:sldId id="1945" r:id="rId75"/>
    <p:sldId id="1946" r:id="rId76"/>
    <p:sldId id="1947" r:id="rId77"/>
    <p:sldId id="1953" r:id="rId78"/>
    <p:sldId id="1949" r:id="rId79"/>
    <p:sldId id="1950" r:id="rId80"/>
    <p:sldId id="1951" r:id="rId81"/>
    <p:sldId id="1954" r:id="rId82"/>
    <p:sldId id="1955" r:id="rId83"/>
    <p:sldId id="1956" r:id="rId84"/>
    <p:sldId id="1957" r:id="rId85"/>
    <p:sldId id="1958" r:id="rId86"/>
    <p:sldId id="1959" r:id="rId87"/>
    <p:sldId id="1943" r:id="rId8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24413-A10B-4854-B6C7-3EE4ACCA9E8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691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21 апреля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/>
        </p:nvGraphicFramePr>
        <p:xfrm>
          <a:off x="0" y="1652535"/>
          <a:ext cx="5429227" cy="5123501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227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252110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72139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82878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92493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\\\--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не по теме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 *\ не по теме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87</a:t>
                      </a:r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/>
        </p:nvGraphicFramePr>
        <p:xfrm>
          <a:off x="5632545" y="0"/>
          <a:ext cx="5752054" cy="6812667"/>
        </p:xfrm>
        <a:graphic>
          <a:graphicData uri="http://schemas.openxmlformats.org/drawingml/2006/table">
            <a:tbl>
              <a:tblPr firstRow="1" firstCol="1" bandRow="1"/>
              <a:tblGrid>
                <a:gridCol w="30556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707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96025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02049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245167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322739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625151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318493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8086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ЭКСКУРСИЯ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экскурсии\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Д_6   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\\-\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Д_5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запись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Д_4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*\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Д_8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 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Д_7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\\\</a:t>
                      </a: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Д_7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*\\\\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Д_5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Д_3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\\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Д_3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\\#\\-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Д_2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Д_2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Д_8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*\\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Д_4   </a:t>
                      </a: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\\\\</a:t>
                      </a: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9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41291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4D01A2-3F46-9E66-CACF-09519A5D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A6EC1-71C7-383D-2200-0BA66141A8DF}"/>
              </a:ext>
            </a:extLst>
          </p:cNvPr>
          <p:cNvSpPr txBox="1">
            <a:spLocks/>
          </p:cNvSpPr>
          <p:nvPr/>
        </p:nvSpPr>
        <p:spPr>
          <a:xfrm>
            <a:off x="232568" y="204186"/>
            <a:ext cx="11726863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21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A1B7E-F2A7-A2CF-D3DE-F3927BE621E7}"/>
              </a:ext>
            </a:extLst>
          </p:cNvPr>
          <p:cNvSpPr txBox="1"/>
          <p:nvPr/>
        </p:nvSpPr>
        <p:spPr>
          <a:xfrm>
            <a:off x="232568" y="582735"/>
            <a:ext cx="11630569" cy="6416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Рассказ–отчёт 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экскурсии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!!!!!!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Экскурсия была посвящена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истории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МГУ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C8F8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!!!!!!!!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C8F8F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ВСТУПЛЕНИЕ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месте бывшего здания Аптеки, которое было первым зданием МГУ, сейчас стоит Исторический музей.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апреля у нас была экскурсия, посвященная истории МГУ. Мы посетили старые здания / места, связанные с историей МГУ в центре Москвы / на улице Моховой.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сожалению, я понял не всё, что услышал на экскурсии, поэтому я посмотрел ещё  интернете и узнал….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посетить ЧТО = сходить, побывать; поступить НА ЧТО = стать студентом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шли к зданию ИСАА… к факультету журналистики…</a:t>
            </a:r>
          </a:p>
        </p:txBody>
      </p:sp>
    </p:spTree>
    <p:extLst>
      <p:ext uri="{BB962C8B-B14F-4D97-AF65-F5344CB8AC3E}">
        <p14:creationId xmlns:p14="http://schemas.microsoft.com/office/powerpoint/2010/main" val="278115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975360" y="674400"/>
            <a:ext cx="1019048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</a:t>
            </a: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5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0" y="12682"/>
            <a:ext cx="12192000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Выражение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определительных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отношений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простом и сложном предложениях.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BF60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Несогласованные определения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Именительный, родительный и дательный определительные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(беспредложные конструкции)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306731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5AADD-ED4C-B4C6-6298-8A6591D9D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239" y="122782"/>
            <a:ext cx="8165535" cy="33062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28F7A4-7059-593D-144D-4225FE4D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389" y="3309937"/>
            <a:ext cx="8052049" cy="332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80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16A5A3-B511-4F1B-89B8-6D98E1ED4D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924"/>
          <a:stretch/>
        </p:blipFill>
        <p:spPr>
          <a:xfrm>
            <a:off x="5564450" y="485933"/>
            <a:ext cx="6627550" cy="35225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00FB7-F18A-455E-8A19-51D478113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63"/>
          <a:stretch/>
        </p:blipFill>
        <p:spPr>
          <a:xfrm>
            <a:off x="-2" y="60689"/>
            <a:ext cx="6724985" cy="4827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457806-4683-4E5C-A935-95E704BE3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076"/>
          <a:stretch/>
        </p:blipFill>
        <p:spPr>
          <a:xfrm>
            <a:off x="-1" y="5441023"/>
            <a:ext cx="6379536" cy="11087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A78D76-F556-4988-80A7-F8E10865EB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312"/>
          <a:stretch/>
        </p:blipFill>
        <p:spPr>
          <a:xfrm>
            <a:off x="5951205" y="6153867"/>
            <a:ext cx="6240796" cy="6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6717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существительного со значением: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415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69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числительного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или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номер три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цена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рублей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b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мороз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десять градусов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срок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дня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программа-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программа-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минимум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 существительного со значением: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Дательный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падеж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адресности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цветы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подруге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костюм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сыну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молоко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дедушке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фрукты </a:t>
            </a:r>
            <a:r>
              <a:rPr kumimoji="0" lang="ru-RU" sz="16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больному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7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Улыбающееся лицо 21">
            <a:extLst>
              <a:ext uri="{FF2B5EF4-FFF2-40B4-BE49-F238E27FC236}">
                <a16:creationId xmlns:a16="http://schemas.microsoft.com/office/drawing/2014/main" id="{95F73595-F55E-49D3-A33D-625ECC97A9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16AC22F-317E-4A8F-901F-024735F861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нак умножения 23">
            <a:extLst>
              <a:ext uri="{FF2B5EF4-FFF2-40B4-BE49-F238E27FC236}">
                <a16:creationId xmlns:a16="http://schemas.microsoft.com/office/drawing/2014/main" id="{194DD1B1-18C5-4AAD-A404-5563202218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6AF212-C862-424C-A350-72980E7455C5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644102-C0BF-4DF0-871E-8C3411DE482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DDD8A3-7629-46C8-AA01-0FAAFB3FC91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6B98A86-C7C1-4C81-A825-31F29768EA35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1FE5811-41FC-4F84-9ED8-D9E71FEF16C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FF5A451-6E17-4445-A71E-94E31921A229}"/>
              </a:ext>
            </a:extLst>
          </p:cNvPr>
          <p:cNvCxnSpPr>
            <a:stCxn id="2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76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 кричит 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Улыбающееся лицо 21">
            <a:extLst>
              <a:ext uri="{FF2B5EF4-FFF2-40B4-BE49-F238E27FC236}">
                <a16:creationId xmlns:a16="http://schemas.microsoft.com/office/drawing/2014/main" id="{95F73595-F55E-49D3-A33D-625ECC97A9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16AC22F-317E-4A8F-901F-024735F861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нак умножения 23">
            <a:extLst>
              <a:ext uri="{FF2B5EF4-FFF2-40B4-BE49-F238E27FC236}">
                <a16:creationId xmlns:a16="http://schemas.microsoft.com/office/drawing/2014/main" id="{194DD1B1-18C5-4AAD-A404-5563202218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6AF212-C862-424C-A350-72980E7455C5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644102-C0BF-4DF0-871E-8C3411DE482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DDD8A3-7629-46C8-AA01-0FAAFB3FC91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6B98A86-C7C1-4C81-A825-31F29768EA35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1FE5811-41FC-4F84-9ED8-D9E71FEF16C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FF5A451-6E17-4445-A71E-94E31921A229}"/>
              </a:ext>
            </a:extLst>
          </p:cNvPr>
          <p:cNvCxnSpPr>
            <a:stCxn id="2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648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Улыбающееся лицо 10">
            <a:extLst>
              <a:ext uri="{FF2B5EF4-FFF2-40B4-BE49-F238E27FC236}">
                <a16:creationId xmlns:a16="http://schemas.microsoft.com/office/drawing/2014/main" id="{0F02870C-DE3E-4971-9BD0-D282D4E6DE25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82ACA83-F5D2-4B2D-9A36-CDF919FA2E5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нак умножения 13">
            <a:extLst>
              <a:ext uri="{FF2B5EF4-FFF2-40B4-BE49-F238E27FC236}">
                <a16:creationId xmlns:a16="http://schemas.microsoft.com/office/drawing/2014/main" id="{37713F82-89EC-4EE9-AEC9-CE28AC5785B1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23345-6EC4-4C32-91E9-80BE52439E5B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A8633-6039-41B8-AEFE-1A644C99EA39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AFBB60A-EB09-4551-B939-6FAE91D6CE4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E5ADEB7-C1F5-45C2-8981-F108C80F4BAB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4C53DE4F-D222-4A99-8025-26955E021086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591A66F-958C-4C09-B0F2-0186FC881471}"/>
              </a:ext>
            </a:extLst>
          </p:cNvPr>
          <p:cNvCxnSpPr>
            <a:stCxn id="16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090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 звучит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289005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0ECB3912-8DCA-4B69-B515-25F1D7266844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811F144-0A8F-4037-94B0-78154C22CE8F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нак умножения 15">
            <a:extLst>
              <a:ext uri="{FF2B5EF4-FFF2-40B4-BE49-F238E27FC236}">
                <a16:creationId xmlns:a16="http://schemas.microsoft.com/office/drawing/2014/main" id="{2483350C-B9BB-4B7A-AF72-B7BBD21053CF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D8BA8E-CDC2-4B45-A166-C81D1FC4E05A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317CAA-1869-4E92-BD53-0B806EF1AB29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E7F0BF8-7F82-4318-AF5F-CB9F8C7595FA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BBC538-DD61-41E3-A215-0596494BF246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55FD0AB-B826-48C8-BEB8-0C03AA015005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BE697C3-6E90-4953-B073-5451400274E6}"/>
              </a:ext>
            </a:extLst>
          </p:cNvPr>
          <p:cNvCxnSpPr>
            <a:stCxn id="18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48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329D04A-FA5C-4F74-B2E7-ED85CCED81E2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E06E0EA-23CC-4203-88A6-A6544663C2BD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нак умножения 15">
            <a:extLst>
              <a:ext uri="{FF2B5EF4-FFF2-40B4-BE49-F238E27FC236}">
                <a16:creationId xmlns:a16="http://schemas.microsoft.com/office/drawing/2014/main" id="{CF6ACAD3-B623-46A7-AF99-B24B0CC9237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9C55AA-CCA2-4AFD-AD16-3F118350C019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8BA8E8-747D-4A5F-B44D-0B6FD20505C0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3596C57-5CB8-46A4-95D4-67A7C1046A22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BA8A322-4DCC-417E-A29E-5B4F71AEF6C8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C01BC59-CA57-40D2-86F2-7BF4D1267FFE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4F70BC5-96B9-49DF-90EE-B9D2E11E87FA}"/>
              </a:ext>
            </a:extLst>
          </p:cNvPr>
          <p:cNvCxnSpPr>
            <a:stCxn id="18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63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32A1483E-E2EF-4CD1-937E-81526EEC0626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90F5921-AE9E-4705-8534-2EB6043B15EE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нак умножения 17">
            <a:extLst>
              <a:ext uri="{FF2B5EF4-FFF2-40B4-BE49-F238E27FC236}">
                <a16:creationId xmlns:a16="http://schemas.microsoft.com/office/drawing/2014/main" id="{1B005BC6-44BF-42C1-86F6-BF4768288B00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572DF-16AC-454D-B260-F41D89A732D7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968BA0-BD1D-43B2-9362-9565D7260713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047655B-D532-49FF-8CA0-45DF89EAB69D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BE78B3E-38AE-4511-B1CF-6856721291D7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1395ACC-BF5E-4233-8D6A-D5F11A636A49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24F9364-641C-4502-9E09-9DE959FFA470}"/>
              </a:ext>
            </a:extLst>
          </p:cNvPr>
          <p:cNvCxnSpPr>
            <a:stCxn id="20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084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0A887E2C-2F76-47F7-8AF5-E568C808010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E17D82A0-BD3C-4887-8BF3-C17D0F930EA6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нак умножения 17">
            <a:extLst>
              <a:ext uri="{FF2B5EF4-FFF2-40B4-BE49-F238E27FC236}">
                <a16:creationId xmlns:a16="http://schemas.microsoft.com/office/drawing/2014/main" id="{CC6C88B0-E61E-4919-A393-029A8D12CEF7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313CB3-4034-4CE1-8354-E2A0F9DA32E7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B5FB9C-6470-4490-9962-02658C6F6A44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44BB733-5019-466F-BAAD-24781E6C1CC5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404368B-DD39-4673-B9DE-7A32F46416CF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BD55273-E169-476B-A60E-C6D563B84677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233BFBF-B95D-420D-88BF-91F589A28AAD}"/>
              </a:ext>
            </a:extLst>
          </p:cNvPr>
          <p:cNvCxnSpPr>
            <a:stCxn id="20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78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E1EC9643-3C16-4AE3-9939-A46A1DCF186A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7365363-8251-4FE4-AC32-7DD8769A173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нак умножения 19">
            <a:extLst>
              <a:ext uri="{FF2B5EF4-FFF2-40B4-BE49-F238E27FC236}">
                <a16:creationId xmlns:a16="http://schemas.microsoft.com/office/drawing/2014/main" id="{DE804B40-284D-4847-93E4-9201E71C4750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DFF6B3-4ABB-492D-A2AA-3A28D8A4E1BA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364D80-3215-492D-8AEC-5D7D0768FE16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C624A78-5B56-4BC6-9CEE-CDAF7F3A3191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92F40C2-D032-4C5A-98EB-D500D2360072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F1EC291-7670-45ED-B6A9-1C8E45B6319F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D05C7D1-1AEA-4904-806C-CF68887585A3}"/>
              </a:ext>
            </a:extLst>
          </p:cNvPr>
          <p:cNvCxnSpPr>
            <a:stCxn id="22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11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FF6AE085-4FA0-4101-A734-C65196AC633B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CCEEE23-B293-4DAE-B7D9-B75B0A7DD718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нак умножения 19">
            <a:extLst>
              <a:ext uri="{FF2B5EF4-FFF2-40B4-BE49-F238E27FC236}">
                <a16:creationId xmlns:a16="http://schemas.microsoft.com/office/drawing/2014/main" id="{EA51A6DE-AB63-4563-972D-9E8A5AB3D319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B1C52F-E622-4091-93B4-3F9AF8DCA513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4E24D5-72E7-40CB-8621-0A149B2FD757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9DE6AF2-4F25-482E-8B2B-DE8DEC67BCD0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84D69A2-1E04-430E-BCFE-85482CD5756C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45A3C8F-6980-4501-AD8C-1E7C2D36A654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02E34F5-692E-4A1E-8153-820800115A15}"/>
              </a:ext>
            </a:extLst>
          </p:cNvPr>
          <p:cNvCxnSpPr>
            <a:stCxn id="22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611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78D14E5D-7E94-42AE-A2DB-1199461F454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F681144E-F716-4BC7-80EC-CFD7B5A30EDC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0B546AF7-95CD-474E-8399-661B4EBC14EA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AAD837-C6C8-4FE3-8B99-BE8DEF8FCE7B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84C74-EB20-4157-A00D-90D2AB17FA7F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9087D5F-D230-4153-A194-3477A10A7434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1769156-AA57-4B49-B1AA-AADA04293180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E326652-3415-4325-A178-DA0539D34E4E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2073B30-C116-4AF1-89CA-12062975B4D3}"/>
              </a:ext>
            </a:extLst>
          </p:cNvPr>
          <p:cNvCxnSpPr>
            <a:stCxn id="24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193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DE9FC14F-9B44-4E5A-9B7C-256CEAC04091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334EE79-8906-484D-AF63-8B76B0CA6339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66888208-3487-4709-96D8-7140F1180FD6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271F77-9930-44EB-B082-C038B2C62908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FE7A0D-2B16-49AC-891E-B1D7C4A81FAC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692407C-5886-4713-AAF5-56F96CB00C1D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1142037-9A65-4EC8-85DB-9ACC6453CDD7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144F1EB-B5E1-4E90-AD7B-2CB4D6AEFEC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3094522-108D-406E-86F0-1D807E21C853}"/>
              </a:ext>
            </a:extLst>
          </p:cNvPr>
          <p:cNvCxnSpPr>
            <a:stCxn id="24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507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13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хозяина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кроссовки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Пушкина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субъекта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действия: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дождя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голос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свист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Улыбающееся лицо 1">
            <a:extLst>
              <a:ext uri="{FF2B5EF4-FFF2-40B4-BE49-F238E27FC236}">
                <a16:creationId xmlns:a16="http://schemas.microsoft.com/office/drawing/2014/main" id="{EBE296DA-A35E-4C03-BDBE-E34A99877E29}"/>
              </a:ext>
            </a:extLst>
          </p:cNvPr>
          <p:cNvSpPr/>
          <p:nvPr/>
        </p:nvSpPr>
        <p:spPr>
          <a:xfrm>
            <a:off x="1871330" y="2307265"/>
            <a:ext cx="2477386" cy="2275368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F494B9C-8E68-4DB3-B068-58A9875CFF84}"/>
              </a:ext>
            </a:extLst>
          </p:cNvPr>
          <p:cNvCxnSpPr>
            <a:cxnSpLocks/>
          </p:cNvCxnSpPr>
          <p:nvPr/>
        </p:nvCxnSpPr>
        <p:spPr>
          <a:xfrm>
            <a:off x="4602125" y="3407735"/>
            <a:ext cx="29877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02A0891-8A01-4742-9425-425EEFBFA7CE}"/>
              </a:ext>
            </a:extLst>
          </p:cNvPr>
          <p:cNvSpPr/>
          <p:nvPr/>
        </p:nvSpPr>
        <p:spPr>
          <a:xfrm>
            <a:off x="7336465" y="2562447"/>
            <a:ext cx="1892595" cy="1733106"/>
          </a:xfrm>
          <a:prstGeom prst="mathMultipl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6B0E2-F207-4C1A-AC47-4DD6EF10B522}"/>
              </a:ext>
            </a:extLst>
          </p:cNvPr>
          <p:cNvSpPr txBox="1"/>
          <p:nvPr/>
        </p:nvSpPr>
        <p:spPr>
          <a:xfrm>
            <a:off x="4602125" y="2394127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владеет, написал, создал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2343-4F24-46A5-8EE1-F2F68B485BAA}"/>
              </a:ext>
            </a:extLst>
          </p:cNvPr>
          <p:cNvSpPr txBox="1"/>
          <p:nvPr/>
        </p:nvSpPr>
        <p:spPr>
          <a:xfrm>
            <a:off x="4711994" y="4049205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шумит, говорит, свистит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3BD3B-1299-4CFA-960F-2C7C1062E54C}"/>
              </a:ext>
            </a:extLst>
          </p:cNvPr>
          <p:cNvSpPr txBox="1"/>
          <p:nvPr/>
        </p:nvSpPr>
        <p:spPr>
          <a:xfrm>
            <a:off x="244549" y="4986670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кричит             крик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ребёнка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F85F5-36D8-4A6C-B041-FF6EA95ACE23}"/>
              </a:ext>
            </a:extLst>
          </p:cNvPr>
          <p:cNvCxnSpPr/>
          <p:nvPr/>
        </p:nvCxnSpPr>
        <p:spPr>
          <a:xfrm>
            <a:off x="1977656" y="5182665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3743AB-F1CC-42DB-93A3-EC7C6671FA57}"/>
              </a:ext>
            </a:extLst>
          </p:cNvPr>
          <p:cNvSpPr txBox="1"/>
          <p:nvPr/>
        </p:nvSpPr>
        <p:spPr>
          <a:xfrm>
            <a:off x="1545265" y="5356002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звучит             звук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7A2845-896E-4E6F-B5A5-FD9C9310330D}"/>
              </a:ext>
            </a:extLst>
          </p:cNvPr>
          <p:cNvCxnSpPr/>
          <p:nvPr/>
        </p:nvCxnSpPr>
        <p:spPr>
          <a:xfrm>
            <a:off x="3140149" y="554066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601FC9-AF3E-4ABA-821A-BA09D0D9A88F}"/>
              </a:ext>
            </a:extLst>
          </p:cNvPr>
          <p:cNvSpPr txBox="1"/>
          <p:nvPr/>
        </p:nvSpPr>
        <p:spPr>
          <a:xfrm>
            <a:off x="2750289" y="5792235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поёт            пение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соловья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3AF4B24-8CB0-4CB0-8766-82941C5A6165}"/>
              </a:ext>
            </a:extLst>
          </p:cNvPr>
          <p:cNvCxnSpPr/>
          <p:nvPr/>
        </p:nvCxnSpPr>
        <p:spPr>
          <a:xfrm>
            <a:off x="4244162" y="5976901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BF6FC6-2C0F-4F3E-AEA1-C181842F3EEE}"/>
              </a:ext>
            </a:extLst>
          </p:cNvPr>
          <p:cNvSpPr txBox="1"/>
          <p:nvPr/>
        </p:nvSpPr>
        <p:spPr>
          <a:xfrm>
            <a:off x="5264887" y="4859228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написал сочинение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сочинение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C9A5E8B-4DFB-46E3-8F59-1AD4C60DE3C1}"/>
              </a:ext>
            </a:extLst>
          </p:cNvPr>
          <p:cNvCxnSpPr/>
          <p:nvPr/>
        </p:nvCxnSpPr>
        <p:spPr>
          <a:xfrm>
            <a:off x="8080745" y="5054527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784DFA-9B79-4733-B823-F26582D21337}"/>
              </a:ext>
            </a:extLst>
          </p:cNvPr>
          <p:cNvSpPr txBox="1"/>
          <p:nvPr/>
        </p:nvSpPr>
        <p:spPr>
          <a:xfrm>
            <a:off x="6058785" y="5275847"/>
            <a:ext cx="543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построил город           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Петра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FE46A64-12D6-40E5-A107-BB4C6102397E}"/>
              </a:ext>
            </a:extLst>
          </p:cNvPr>
          <p:cNvCxnSpPr/>
          <p:nvPr/>
        </p:nvCxnSpPr>
        <p:spPr>
          <a:xfrm>
            <a:off x="8314661" y="546811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12E9C-5755-4B9A-8CEC-D2319F5DBD8F}"/>
              </a:ext>
            </a:extLst>
          </p:cNvPr>
          <p:cNvSpPr txBox="1"/>
          <p:nvPr/>
        </p:nvSpPr>
        <p:spPr>
          <a:xfrm>
            <a:off x="6978502" y="5725471"/>
            <a:ext cx="496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владеет собакой (хозяин собаки)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охотника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D3E1856-3A0D-497A-B7EE-8DF624B669E0}"/>
              </a:ext>
            </a:extLst>
          </p:cNvPr>
          <p:cNvCxnSpPr/>
          <p:nvPr/>
        </p:nvCxnSpPr>
        <p:spPr>
          <a:xfrm>
            <a:off x="9668540" y="620409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5FCC412-092F-45E9-9750-AEA65F97B897}"/>
              </a:ext>
            </a:extLst>
          </p:cNvPr>
          <p:cNvCxnSpPr/>
          <p:nvPr/>
        </p:nvCxnSpPr>
        <p:spPr>
          <a:xfrm flipV="1">
            <a:off x="1977656" y="4664885"/>
            <a:ext cx="2371060" cy="9609"/>
          </a:xfrm>
          <a:prstGeom prst="line">
            <a:avLst/>
          </a:prstGeom>
          <a:ln w="793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1DFADB0-C2DB-421F-88D6-402976751BF3}"/>
              </a:ext>
            </a:extLst>
          </p:cNvPr>
          <p:cNvCxnSpPr/>
          <p:nvPr/>
        </p:nvCxnSpPr>
        <p:spPr>
          <a:xfrm>
            <a:off x="4711994" y="2763459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18D0D51-FFFF-4924-B108-80C19B386D08}"/>
              </a:ext>
            </a:extLst>
          </p:cNvPr>
          <p:cNvCxnSpPr/>
          <p:nvPr/>
        </p:nvCxnSpPr>
        <p:spPr>
          <a:xfrm>
            <a:off x="4807838" y="4428720"/>
            <a:ext cx="2407263" cy="0"/>
          </a:xfrm>
          <a:prstGeom prst="line">
            <a:avLst/>
          </a:prstGeom>
          <a:ln w="1936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AF7A032-116B-4700-BF24-C59770BE25A4}"/>
              </a:ext>
            </a:extLst>
          </p:cNvPr>
          <p:cNvCxnSpPr>
            <a:stCxn id="9" idx="3"/>
          </p:cNvCxnSpPr>
          <p:nvPr/>
        </p:nvCxnSpPr>
        <p:spPr>
          <a:xfrm>
            <a:off x="7689110" y="4233871"/>
            <a:ext cx="1272010" cy="0"/>
          </a:xfrm>
          <a:prstGeom prst="line">
            <a:avLst/>
          </a:prstGeom>
          <a:ln w="1079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199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войсками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730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 состоит из страниц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страница — часть книги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913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страниц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страница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страница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книги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9700540" y="2886092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09360" y="3039513"/>
            <a:ext cx="5204616" cy="11471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вся книга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49041" y="4376057"/>
            <a:ext cx="1166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одна страница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77005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13648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71DA9D0-EB08-4269-A333-D13BDA016C03}"/>
              </a:ext>
            </a:extLst>
          </p:cNvPr>
          <p:cNvCxnSpPr>
            <a:cxnSpLocks/>
          </p:cNvCxnSpPr>
          <p:nvPr/>
        </p:nvCxnSpPr>
        <p:spPr>
          <a:xfrm flipH="1">
            <a:off x="6362979" y="2418415"/>
            <a:ext cx="904325" cy="541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8F9C4FC-5D23-4AC2-A335-5362E0EBE779}"/>
              </a:ext>
            </a:extLst>
          </p:cNvPr>
          <p:cNvCxnSpPr/>
          <p:nvPr/>
        </p:nvCxnSpPr>
        <p:spPr>
          <a:xfrm flipH="1">
            <a:off x="4641670" y="2962803"/>
            <a:ext cx="5773783" cy="212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</p:spTree>
    <p:extLst>
      <p:ext uri="{BB962C8B-B14F-4D97-AF65-F5344CB8AC3E}">
        <p14:creationId xmlns:p14="http://schemas.microsoft.com/office/powerpoint/2010/main" val="1026898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отношению к другим предметам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1227909" y="2116183"/>
            <a:ext cx="5120640" cy="316121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3788229" y="4376057"/>
            <a:ext cx="875211" cy="901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2481943" y="223374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3722915" y="4376057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факультет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DE835-9413-440B-AEF4-A0E5FD9CC289}"/>
              </a:ext>
            </a:extLst>
          </p:cNvPr>
          <p:cNvSpPr/>
          <p:nvPr/>
        </p:nvSpPr>
        <p:spPr>
          <a:xfrm>
            <a:off x="2975065" y="4376053"/>
            <a:ext cx="837107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38017F-7FA6-45CC-8D19-F339E2ACDCAE}"/>
              </a:ext>
            </a:extLst>
          </p:cNvPr>
          <p:cNvSpPr/>
          <p:nvPr/>
        </p:nvSpPr>
        <p:spPr>
          <a:xfrm>
            <a:off x="2122712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A20059-5C84-4CE1-8BAE-821E5D958EF3}"/>
              </a:ext>
            </a:extLst>
          </p:cNvPr>
          <p:cNvSpPr/>
          <p:nvPr/>
        </p:nvSpPr>
        <p:spPr>
          <a:xfrm>
            <a:off x="1237705" y="4376053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9B1FC8-9F89-490E-98FB-935093443921}"/>
              </a:ext>
            </a:extLst>
          </p:cNvPr>
          <p:cNvSpPr/>
          <p:nvPr/>
        </p:nvSpPr>
        <p:spPr>
          <a:xfrm>
            <a:off x="4659089" y="4376052"/>
            <a:ext cx="875211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3BAC7-BC3A-4BC7-A7A8-2AEB4DCBABB3}"/>
              </a:ext>
            </a:extLst>
          </p:cNvPr>
          <p:cNvSpPr/>
          <p:nvPr/>
        </p:nvSpPr>
        <p:spPr>
          <a:xfrm>
            <a:off x="5509258" y="4376047"/>
            <a:ext cx="839292" cy="901337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6805749" y="3239589"/>
            <a:ext cx="4689565" cy="110799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229692" y="5546918"/>
            <a:ext cx="235784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0545DC-F359-4C1C-A3D6-B2635ADD5BF1}"/>
              </a:ext>
            </a:extLst>
          </p:cNvPr>
          <p:cNvSpPr txBox="1"/>
          <p:nvPr/>
        </p:nvSpPr>
        <p:spPr>
          <a:xfrm>
            <a:off x="2654084" y="5477470"/>
            <a:ext cx="9128613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52736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FA128C8-4EBE-4718-A4B8-970B6216FED3}"/>
              </a:ext>
            </a:extLst>
          </p:cNvPr>
          <p:cNvSpPr txBox="1"/>
          <p:nvPr/>
        </p:nvSpPr>
        <p:spPr>
          <a:xfrm>
            <a:off x="7781383" y="1402752"/>
            <a:ext cx="3857348" cy="830997"/>
          </a:xfrm>
          <a:prstGeom prst="rect">
            <a:avLst/>
          </a:prstGeom>
          <a:gradFill flip="none" rotWithShape="1">
            <a:gsLst>
              <a:gs pos="72000">
                <a:srgbClr val="FF8282">
                  <a:lumMod val="99000"/>
                  <a:lumOff val="1000"/>
                  <a:alpha val="15000"/>
                </a:srgbClr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целого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предмета, которому принадлежит его часть: 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глава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романа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параграф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статьи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дверца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шкафа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руль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машины</a:t>
            </a:r>
            <a:r>
              <a:rPr kumimoji="0" lang="ru-RU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хвост </a:t>
            </a:r>
            <a:r>
              <a:rPr kumimoji="0" lang="ru-RU" sz="17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по отношению к другим предметам: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преподаватель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университета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сотрудник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фирмы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член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команды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представитель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таможни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командующий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подразделения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AB992C-5EB6-405B-9F47-4F98B7F0572C}"/>
              </a:ext>
            </a:extLst>
          </p:cNvPr>
          <p:cNvSpPr/>
          <p:nvPr/>
        </p:nvSpPr>
        <p:spPr>
          <a:xfrm>
            <a:off x="0" y="2079861"/>
            <a:ext cx="2820463" cy="18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DA20AE-78A8-45D7-A564-4620A5FE672D}"/>
              </a:ext>
            </a:extLst>
          </p:cNvPr>
          <p:cNvSpPr/>
          <p:nvPr/>
        </p:nvSpPr>
        <p:spPr>
          <a:xfrm>
            <a:off x="98297" y="2116183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F819E-02DE-4C38-93CE-E7527DF9D068}"/>
              </a:ext>
            </a:extLst>
          </p:cNvPr>
          <p:cNvSpPr txBox="1"/>
          <p:nvPr/>
        </p:nvSpPr>
        <p:spPr>
          <a:xfrm>
            <a:off x="6805749" y="2116183"/>
            <a:ext cx="512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 состоит из факультетов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= факультет — часть университета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факультет университета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957847D-0569-41AF-AE92-6A63BF5EDAE2}"/>
              </a:ext>
            </a:extLst>
          </p:cNvPr>
          <p:cNvCxnSpPr/>
          <p:nvPr/>
        </p:nvCxnSpPr>
        <p:spPr>
          <a:xfrm>
            <a:off x="8903705" y="2846903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4AD358-62A0-49E9-BD22-60E6AF0C5582}"/>
              </a:ext>
            </a:extLst>
          </p:cNvPr>
          <p:cNvSpPr txBox="1"/>
          <p:nvPr/>
        </p:nvSpPr>
        <p:spPr>
          <a:xfrm>
            <a:off x="1040401" y="1776879"/>
            <a:ext cx="33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Группа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15C79-59F1-464F-BB97-E2DA24345F01}"/>
              </a:ext>
            </a:extLst>
          </p:cNvPr>
          <p:cNvSpPr txBox="1"/>
          <p:nvPr/>
        </p:nvSpPr>
        <p:spPr>
          <a:xfrm>
            <a:off x="105891" y="2079861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4B701D-51A4-48EA-9EA9-3E274F1219AE}"/>
              </a:ext>
            </a:extLst>
          </p:cNvPr>
          <p:cNvSpPr txBox="1"/>
          <p:nvPr/>
        </p:nvSpPr>
        <p:spPr>
          <a:xfrm>
            <a:off x="229692" y="5546918"/>
            <a:ext cx="235784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63B69-449B-45D8-A929-9DA1E0F3126C}"/>
              </a:ext>
            </a:extLst>
          </p:cNvPr>
          <p:cNvSpPr txBox="1"/>
          <p:nvPr/>
        </p:nvSpPr>
        <p:spPr>
          <a:xfrm>
            <a:off x="2654084" y="5477470"/>
            <a:ext cx="9128613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составляющих группу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содержимое, заполнитель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объёма):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студентов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отряд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партизан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хор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стакан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воды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целая стена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фотографий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наличию предмета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памятников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страна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регион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вечной мерзлоты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B4242B-722E-431E-B271-D3B33EEAAB30}"/>
              </a:ext>
            </a:extLst>
          </p:cNvPr>
          <p:cNvSpPr txBox="1"/>
          <p:nvPr/>
        </p:nvSpPr>
        <p:spPr>
          <a:xfrm flipH="1">
            <a:off x="6372492" y="3784386"/>
            <a:ext cx="5833654" cy="1754326"/>
          </a:xfrm>
          <a:prstGeom prst="rect">
            <a:avLst/>
          </a:prstGeom>
          <a:gradFill flip="none" rotWithShape="1">
            <a:gsLst>
              <a:gs pos="72000">
                <a:srgbClr val="FF8282"/>
              </a:gs>
              <a:gs pos="5000">
                <a:srgbClr val="4472C4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единица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наполнение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целого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9B9619-32D6-4E68-A3BE-4899B644B5DC}"/>
              </a:ext>
            </a:extLst>
          </p:cNvPr>
          <p:cNvSpPr/>
          <p:nvPr/>
        </p:nvSpPr>
        <p:spPr>
          <a:xfrm>
            <a:off x="981102" y="2116182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D96817-CBF2-43D7-98CF-B2099067B8A8}"/>
              </a:ext>
            </a:extLst>
          </p:cNvPr>
          <p:cNvSpPr txBox="1"/>
          <p:nvPr/>
        </p:nvSpPr>
        <p:spPr>
          <a:xfrm>
            <a:off x="950349" y="208350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39EBA4-210B-4927-9FAC-B86D8B6297C0}"/>
              </a:ext>
            </a:extLst>
          </p:cNvPr>
          <p:cNvSpPr/>
          <p:nvPr/>
        </p:nvSpPr>
        <p:spPr>
          <a:xfrm>
            <a:off x="105891" y="3008460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2C94C-545E-40E6-A91B-05B41CD2D2A7}"/>
              </a:ext>
            </a:extLst>
          </p:cNvPr>
          <p:cNvSpPr txBox="1"/>
          <p:nvPr/>
        </p:nvSpPr>
        <p:spPr>
          <a:xfrm>
            <a:off x="105891" y="306031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A98D1E2-1F6B-4560-969F-661AD0C110ED}"/>
              </a:ext>
            </a:extLst>
          </p:cNvPr>
          <p:cNvSpPr/>
          <p:nvPr/>
        </p:nvSpPr>
        <p:spPr>
          <a:xfrm>
            <a:off x="997709" y="3017519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74EB4F-1C3A-442C-9DC3-AC602FF3EBB1}"/>
              </a:ext>
            </a:extLst>
          </p:cNvPr>
          <p:cNvSpPr/>
          <p:nvPr/>
        </p:nvSpPr>
        <p:spPr>
          <a:xfrm>
            <a:off x="1872920" y="2132342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519B223-A220-4E0C-93B2-5D6F29A2955D}"/>
              </a:ext>
            </a:extLst>
          </p:cNvPr>
          <p:cNvSpPr/>
          <p:nvPr/>
        </p:nvSpPr>
        <p:spPr>
          <a:xfrm>
            <a:off x="1880348" y="3017519"/>
            <a:ext cx="875211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57FC0-9D53-495A-A9BE-4B269AC0B609}"/>
              </a:ext>
            </a:extLst>
          </p:cNvPr>
          <p:cNvSpPr txBox="1"/>
          <p:nvPr/>
        </p:nvSpPr>
        <p:spPr>
          <a:xfrm>
            <a:off x="967397" y="3073696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AC413-AFD6-4270-B1AE-77CD51B8FFC9}"/>
              </a:ext>
            </a:extLst>
          </p:cNvPr>
          <p:cNvSpPr txBox="1"/>
          <p:nvPr/>
        </p:nvSpPr>
        <p:spPr>
          <a:xfrm>
            <a:off x="1884786" y="306031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453570-86DB-4DFE-B373-CB5739CDF95A}"/>
              </a:ext>
            </a:extLst>
          </p:cNvPr>
          <p:cNvSpPr txBox="1"/>
          <p:nvPr/>
        </p:nvSpPr>
        <p:spPr>
          <a:xfrm>
            <a:off x="1888569" y="2083502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студент</a:t>
            </a:r>
          </a:p>
        </p:txBody>
      </p:sp>
      <p:sp>
        <p:nvSpPr>
          <p:cNvPr id="8" name="Блок-схема: ручное управление 7">
            <a:extLst>
              <a:ext uri="{FF2B5EF4-FFF2-40B4-BE49-F238E27FC236}">
                <a16:creationId xmlns:a16="http://schemas.microsoft.com/office/drawing/2014/main" id="{10285930-D161-4AE5-B257-9A824D74A25B}"/>
              </a:ext>
            </a:extLst>
          </p:cNvPr>
          <p:cNvSpPr/>
          <p:nvPr/>
        </p:nvSpPr>
        <p:spPr>
          <a:xfrm>
            <a:off x="3384603" y="2051438"/>
            <a:ext cx="1933303" cy="1897169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761A53-9154-4E5F-9DC7-91C325EDC9F2}"/>
              </a:ext>
            </a:extLst>
          </p:cNvPr>
          <p:cNvSpPr txBox="1"/>
          <p:nvPr/>
        </p:nvSpPr>
        <p:spPr>
          <a:xfrm>
            <a:off x="3192075" y="1764383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Стакан</a:t>
            </a:r>
          </a:p>
        </p:txBody>
      </p:sp>
      <p:sp>
        <p:nvSpPr>
          <p:cNvPr id="31" name="Блок-схема: ручное управление 30">
            <a:extLst>
              <a:ext uri="{FF2B5EF4-FFF2-40B4-BE49-F238E27FC236}">
                <a16:creationId xmlns:a16="http://schemas.microsoft.com/office/drawing/2014/main" id="{E91AC65D-6D8A-4DA7-A692-17058A99B931}"/>
              </a:ext>
            </a:extLst>
          </p:cNvPr>
          <p:cNvSpPr/>
          <p:nvPr/>
        </p:nvSpPr>
        <p:spPr>
          <a:xfrm>
            <a:off x="3444579" y="2233749"/>
            <a:ext cx="1799106" cy="1664349"/>
          </a:xfrm>
          <a:prstGeom prst="flowChartManualOperatio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FBCEE-FE62-4153-8D6C-DA9916F1F54D}"/>
              </a:ext>
            </a:extLst>
          </p:cNvPr>
          <p:cNvSpPr txBox="1"/>
          <p:nvPr/>
        </p:nvSpPr>
        <p:spPr>
          <a:xfrm>
            <a:off x="3672515" y="2360341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вода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C68988C-1541-4E3C-A4C9-EDF71E6806DF}"/>
              </a:ext>
            </a:extLst>
          </p:cNvPr>
          <p:cNvSpPr/>
          <p:nvPr/>
        </p:nvSpPr>
        <p:spPr>
          <a:xfrm>
            <a:off x="1247187" y="4033207"/>
            <a:ext cx="2820463" cy="1505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34C8D9-65E5-4DD8-8114-144F47B7310D}"/>
              </a:ext>
            </a:extLst>
          </p:cNvPr>
          <p:cNvSpPr txBox="1"/>
          <p:nvPr/>
        </p:nvSpPr>
        <p:spPr>
          <a:xfrm>
            <a:off x="3937772" y="4178876"/>
            <a:ext cx="94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Город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65BE88D-9B4F-4716-A464-357C3F1255BA}"/>
              </a:ext>
            </a:extLst>
          </p:cNvPr>
          <p:cNvSpPr/>
          <p:nvPr/>
        </p:nvSpPr>
        <p:spPr>
          <a:xfrm>
            <a:off x="1712324" y="4397909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92D49A-5755-4B01-8281-EF1FE3C84D36}"/>
              </a:ext>
            </a:extLst>
          </p:cNvPr>
          <p:cNvSpPr/>
          <p:nvPr/>
        </p:nvSpPr>
        <p:spPr>
          <a:xfrm>
            <a:off x="2429667" y="4587407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0D201B4-F1FC-4E51-8F22-A53FCD1A659A}"/>
              </a:ext>
            </a:extLst>
          </p:cNvPr>
          <p:cNvSpPr/>
          <p:nvPr/>
        </p:nvSpPr>
        <p:spPr>
          <a:xfrm>
            <a:off x="3023960" y="4178876"/>
            <a:ext cx="404975" cy="90133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2C0C28-84F7-46AF-913D-4D0EF0D74EF5}"/>
              </a:ext>
            </a:extLst>
          </p:cNvPr>
          <p:cNvSpPr txBox="1"/>
          <p:nvPr/>
        </p:nvSpPr>
        <p:spPr>
          <a:xfrm>
            <a:off x="1602592" y="4283558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F77E05-7F3F-4B22-B5C1-B33CBB611A81}"/>
              </a:ext>
            </a:extLst>
          </p:cNvPr>
          <p:cNvSpPr txBox="1"/>
          <p:nvPr/>
        </p:nvSpPr>
        <p:spPr>
          <a:xfrm>
            <a:off x="2251167" y="5128280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08CB66-D886-41A8-888A-431103C8E56A}"/>
              </a:ext>
            </a:extLst>
          </p:cNvPr>
          <p:cNvSpPr txBox="1"/>
          <p:nvPr/>
        </p:nvSpPr>
        <p:spPr>
          <a:xfrm>
            <a:off x="2958255" y="4472559"/>
            <a:ext cx="116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памятник</a:t>
            </a:r>
          </a:p>
        </p:txBody>
      </p:sp>
    </p:spTree>
    <p:extLst>
      <p:ext uri="{BB962C8B-B14F-4D97-AF65-F5344CB8AC3E}">
        <p14:creationId xmlns:p14="http://schemas.microsoft.com/office/powerpoint/2010/main" val="2134732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029297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встреч; фестиваль для показа мод…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C184F614-C91F-538C-CBAC-85D849775859}"/>
              </a:ext>
            </a:extLst>
          </p:cNvPr>
          <p:cNvCxnSpPr/>
          <p:nvPr/>
        </p:nvCxnSpPr>
        <p:spPr>
          <a:xfrm flipH="1">
            <a:off x="1166327" y="1166327"/>
            <a:ext cx="2780522" cy="1156995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34C113A-3357-4296-1765-0C7B2934E759}"/>
              </a:ext>
            </a:extLst>
          </p:cNvPr>
          <p:cNvCxnSpPr>
            <a:cxnSpLocks/>
          </p:cNvCxnSpPr>
          <p:nvPr/>
        </p:nvCxnSpPr>
        <p:spPr>
          <a:xfrm flipH="1">
            <a:off x="3638939" y="1166327"/>
            <a:ext cx="3788228" cy="1156995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146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5829ED-74A1-4035-921A-FCC734B1A0E1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</p:spTree>
    <p:extLst>
      <p:ext uri="{BB962C8B-B14F-4D97-AF65-F5344CB8AC3E}">
        <p14:creationId xmlns:p14="http://schemas.microsoft.com/office/powerpoint/2010/main" val="2281314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8731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радости; состояние, возникшее из-за 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</p:spTree>
    <p:extLst>
      <p:ext uri="{BB962C8B-B14F-4D97-AF65-F5344CB8AC3E}">
        <p14:creationId xmlns:p14="http://schemas.microsoft.com/office/powerpoint/2010/main" val="1170202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</p:spTree>
    <p:extLst>
      <p:ext uri="{BB962C8B-B14F-4D97-AF65-F5344CB8AC3E}">
        <p14:creationId xmlns:p14="http://schemas.microsoft.com/office/powerpoint/2010/main" val="1445423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3925482"/>
            <a:ext cx="11456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послевоенные годы, после войны;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Москва, какой она была в двадцатых годах двадцатого века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318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назначению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календарь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фестиваль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конкурс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песни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режим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ожидания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пилотов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клуб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моряков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причине: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состояние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счастье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материнства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периода времени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послевоенных лет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период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Реформации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Москва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годов двадцатого века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B589-3BAA-46C1-950A-03197ACC4743}"/>
              </a:ext>
            </a:extLst>
          </p:cNvPr>
          <p:cNvSpPr txBox="1"/>
          <p:nvPr/>
        </p:nvSpPr>
        <p:spPr>
          <a:xfrm>
            <a:off x="117566" y="2194560"/>
            <a:ext cx="525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 для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встреч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фестиваль для показа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518DD-2412-468C-96D6-63CC981D3D7F}"/>
              </a:ext>
            </a:extLst>
          </p:cNvPr>
          <p:cNvSpPr txBox="1"/>
          <p:nvPr/>
        </p:nvSpPr>
        <p:spPr>
          <a:xfrm>
            <a:off x="117565" y="2989472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Чувство, возникшее от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состояние, возникшее из-за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невесомости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2D6EF-08EF-4B0C-A8E0-FA3FAAA44D27}"/>
              </a:ext>
            </a:extLst>
          </p:cNvPr>
          <p:cNvSpPr txBox="1"/>
          <p:nvPr/>
        </p:nvSpPr>
        <p:spPr>
          <a:xfrm>
            <a:off x="4990011" y="2123658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ДЛЯ ЧЕГО? ДЛЯ КОГО?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DE340-1645-4657-AC18-B8C9262F79EB}"/>
              </a:ext>
            </a:extLst>
          </p:cNvPr>
          <p:cNvSpPr txBox="1"/>
          <p:nvPr/>
        </p:nvSpPr>
        <p:spPr>
          <a:xfrm>
            <a:off x="7624354" y="2905780"/>
            <a:ext cx="374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ИЗ-ЗА ЧЕГО? ПОЧЕМУ?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D8111-73DF-4A63-BF1F-DFB29F862BA0}"/>
              </a:ext>
            </a:extLst>
          </p:cNvPr>
          <p:cNvSpPr txBox="1"/>
          <p:nvPr/>
        </p:nvSpPr>
        <p:spPr>
          <a:xfrm>
            <a:off x="117565" y="3925482"/>
            <a:ext cx="1145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Хроника, снятая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послевоенные годы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войны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Москва, какой она была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двадцатых годах двадцатого века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5A5432-F499-4279-9BD3-7F9C6C5C11FA}"/>
              </a:ext>
            </a:extLst>
          </p:cNvPr>
          <p:cNvSpPr txBox="1"/>
          <p:nvPr/>
        </p:nvSpPr>
        <p:spPr>
          <a:xfrm>
            <a:off x="3648891" y="4247316"/>
            <a:ext cx="6122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КОГДА? В КАКОЕ ВРЕМЯ? КАКОГО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3084192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</p:spTree>
    <p:extLst>
      <p:ext uri="{BB962C8B-B14F-4D97-AF65-F5344CB8AC3E}">
        <p14:creationId xmlns:p14="http://schemas.microsoft.com/office/powerpoint/2010/main" val="32468638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новой конструкцией</a:t>
            </a:r>
          </a:p>
        </p:txBody>
      </p:sp>
    </p:spTree>
    <p:extLst>
      <p:ext uri="{BB962C8B-B14F-4D97-AF65-F5344CB8AC3E}">
        <p14:creationId xmlns:p14="http://schemas.microsoft.com/office/powerpoint/2010/main" val="1141080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C94F0B-82DB-4C07-9406-9C2EA7CD49DC}"/>
              </a:ext>
            </a:extLst>
          </p:cNvPr>
          <p:cNvSpPr txBox="1"/>
          <p:nvPr/>
        </p:nvSpPr>
        <p:spPr>
          <a:xfrm>
            <a:off x="1776539" y="4055009"/>
            <a:ext cx="3435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*здания конструкции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B7D1AFC-42E2-438A-8A67-F250C37D3376}"/>
              </a:ext>
            </a:extLst>
          </p:cNvPr>
          <p:cNvCxnSpPr>
            <a:cxnSpLocks/>
          </p:cNvCxnSpPr>
          <p:nvPr/>
        </p:nvCxnSpPr>
        <p:spPr>
          <a:xfrm>
            <a:off x="1998608" y="4043070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A0AA9FC-3612-4CC6-895B-98322F575EF9}"/>
              </a:ext>
            </a:extLst>
          </p:cNvPr>
          <p:cNvCxnSpPr>
            <a:cxnSpLocks/>
          </p:cNvCxnSpPr>
          <p:nvPr/>
        </p:nvCxnSpPr>
        <p:spPr>
          <a:xfrm flipV="1">
            <a:off x="1835322" y="4040588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E2886A7-8F86-4E6A-B361-27194DB63FB8}"/>
              </a:ext>
            </a:extLst>
          </p:cNvPr>
          <p:cNvSpPr txBox="1"/>
          <p:nvPr/>
        </p:nvSpPr>
        <p:spPr>
          <a:xfrm>
            <a:off x="5120631" y="4040588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Просто конструкция есть у любого здания, здания без конструкции не существует, можно сказать только КАКАЯ она.</a:t>
            </a:r>
          </a:p>
        </p:txBody>
      </p:sp>
    </p:spTree>
    <p:extLst>
      <p:ext uri="{BB962C8B-B14F-4D97-AF65-F5344CB8AC3E}">
        <p14:creationId xmlns:p14="http://schemas.microsoft.com/office/powerpoint/2010/main" val="1795239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7E05756-CC2C-4473-BB7C-B13C4D952C74}"/>
              </a:ext>
            </a:extLst>
          </p:cNvPr>
          <p:cNvSpPr/>
          <p:nvPr/>
        </p:nvSpPr>
        <p:spPr>
          <a:xfrm>
            <a:off x="779416" y="4423955"/>
            <a:ext cx="277368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E95516-448D-4E1D-8B71-15DDF71147E4}"/>
              </a:ext>
            </a:extLst>
          </p:cNvPr>
          <p:cNvSpPr txBox="1"/>
          <p:nvPr/>
        </p:nvSpPr>
        <p:spPr>
          <a:xfrm>
            <a:off x="910044" y="4515395"/>
            <a:ext cx="264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ВЫСОКИЙ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012297-2C7A-4DF7-90B1-9E9C8DB6C88D}"/>
              </a:ext>
            </a:extLst>
          </p:cNvPr>
          <p:cNvSpPr txBox="1"/>
          <p:nvPr/>
        </p:nvSpPr>
        <p:spPr>
          <a:xfrm>
            <a:off x="5913117" y="4201886"/>
            <a:ext cx="239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8DBBDA-8C17-49AD-8320-278BDBA399A0}"/>
              </a:ext>
            </a:extLst>
          </p:cNvPr>
          <p:cNvSpPr txBox="1"/>
          <p:nvPr/>
        </p:nvSpPr>
        <p:spPr>
          <a:xfrm>
            <a:off x="400593" y="5344296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EEA9417-2005-4B96-98A2-F2CCEB250FDC}"/>
              </a:ext>
            </a:extLst>
          </p:cNvPr>
          <p:cNvCxnSpPr/>
          <p:nvPr/>
        </p:nvCxnSpPr>
        <p:spPr>
          <a:xfrm>
            <a:off x="4661506" y="5624938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E8310F2-A381-40E9-ADAA-0B6676686C1A}"/>
              </a:ext>
            </a:extLst>
          </p:cNvPr>
          <p:cNvSpPr txBox="1"/>
          <p:nvPr/>
        </p:nvSpPr>
        <p:spPr>
          <a:xfrm>
            <a:off x="1785246" y="5879455"/>
            <a:ext cx="2577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905D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*человек роста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68C500B-210D-4B98-AEE4-454759EF09C9}"/>
              </a:ext>
            </a:extLst>
          </p:cNvPr>
          <p:cNvCxnSpPr>
            <a:cxnSpLocks/>
          </p:cNvCxnSpPr>
          <p:nvPr/>
        </p:nvCxnSpPr>
        <p:spPr>
          <a:xfrm>
            <a:off x="1537051" y="5867516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8D0CD7B-BF01-4E07-A998-3AF1773B4E3F}"/>
              </a:ext>
            </a:extLst>
          </p:cNvPr>
          <p:cNvCxnSpPr>
            <a:cxnSpLocks/>
          </p:cNvCxnSpPr>
          <p:nvPr/>
        </p:nvCxnSpPr>
        <p:spPr>
          <a:xfrm flipV="1">
            <a:off x="1595832" y="5865034"/>
            <a:ext cx="3030583" cy="535159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1D492CE-FEFD-4B21-AA6E-D7FB81DBB984}"/>
              </a:ext>
            </a:extLst>
          </p:cNvPr>
          <p:cNvSpPr txBox="1"/>
          <p:nvPr/>
        </p:nvSpPr>
        <p:spPr>
          <a:xfrm>
            <a:off x="5129338" y="5865034"/>
            <a:ext cx="649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 — неотъемлемый показатель любого человека, человека без роста не существует, можно сказать только КАКОЙ он.</a:t>
            </a:r>
          </a:p>
        </p:txBody>
      </p:sp>
    </p:spTree>
    <p:extLst>
      <p:ext uri="{BB962C8B-B14F-4D97-AF65-F5344CB8AC3E}">
        <p14:creationId xmlns:p14="http://schemas.microsoft.com/office/powerpoint/2010/main" val="11234653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DF47DF-A5EA-4952-97DF-32865A721D58}"/>
              </a:ext>
            </a:extLst>
          </p:cNvPr>
          <p:cNvSpPr/>
          <p:nvPr/>
        </p:nvSpPr>
        <p:spPr>
          <a:xfrm>
            <a:off x="770709" y="2599509"/>
            <a:ext cx="3344091" cy="646331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8691-8F78-4166-8F04-406C62509488}"/>
              </a:ext>
            </a:extLst>
          </p:cNvPr>
          <p:cNvSpPr txBox="1"/>
          <p:nvPr/>
        </p:nvSpPr>
        <p:spPr>
          <a:xfrm>
            <a:off x="0" y="0"/>
            <a:ext cx="1219200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Несогласованные определения, выраженные падежными формами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предлогов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Родительный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падеж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определения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разными характеристиками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оценками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предмета с обязательной согласуемой формой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прилагательного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компьютеры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поколения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кассы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северного направления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люди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среднего возраста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шар </a:t>
            </a:r>
            <a:r>
              <a:rPr kumimoji="0" lang="ru-RU" sz="20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синего цвета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873DD-0EEE-4768-917A-31898F9CDA2F}"/>
              </a:ext>
            </a:extLst>
          </p:cNvPr>
          <p:cNvSpPr txBox="1"/>
          <p:nvPr/>
        </p:nvSpPr>
        <p:spPr>
          <a:xfrm>
            <a:off x="901337" y="2690949"/>
            <a:ext cx="398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wavyHeavy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НОВАЯ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конструкция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6A02D-5A00-412E-BF2C-5294F8E0D1D3}"/>
              </a:ext>
            </a:extLst>
          </p:cNvPr>
          <p:cNvSpPr txBox="1"/>
          <p:nvPr/>
        </p:nvSpPr>
        <p:spPr>
          <a:xfrm>
            <a:off x="5904411" y="2377440"/>
            <a:ext cx="1907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9DC99-C040-45B2-8C69-2E0B3C45E650}"/>
              </a:ext>
            </a:extLst>
          </p:cNvPr>
          <p:cNvSpPr txBox="1"/>
          <p:nvPr/>
        </p:nvSpPr>
        <p:spPr>
          <a:xfrm>
            <a:off x="391886" y="351985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конструкцией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здания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новой конструкции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6A0CC65-6E86-4BFC-A07C-2D46322287AB}"/>
              </a:ext>
            </a:extLst>
          </p:cNvPr>
          <p:cNvCxnSpPr/>
          <p:nvPr/>
        </p:nvCxnSpPr>
        <p:spPr>
          <a:xfrm>
            <a:off x="6447887" y="3787429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508C23-BA45-47A6-9D38-211D9CEBBD65}"/>
              </a:ext>
            </a:extLst>
          </p:cNvPr>
          <p:cNvSpPr txBox="1"/>
          <p:nvPr/>
        </p:nvSpPr>
        <p:spPr>
          <a:xfrm>
            <a:off x="220980" y="5385401"/>
            <a:ext cx="11750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в сочетаниях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кого/чего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школа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Шостаковича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 </a:t>
            </a:r>
            <a:r>
              <a:rPr kumimoji="0" lang="ru-RU" sz="1800" b="0" i="1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Окуджавы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80DEC6-CBA8-4EE0-A2CA-43101EC28932}"/>
              </a:ext>
            </a:extLst>
          </p:cNvPr>
          <p:cNvSpPr txBox="1"/>
          <p:nvPr/>
        </p:nvSpPr>
        <p:spPr>
          <a:xfrm>
            <a:off x="391886" y="4043070"/>
            <a:ext cx="1146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высокий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человек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высокого роста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3F3EA6-5E6F-42C8-AE8F-8255AB239D07}"/>
              </a:ext>
            </a:extLst>
          </p:cNvPr>
          <p:cNvCxnSpPr/>
          <p:nvPr/>
        </p:nvCxnSpPr>
        <p:spPr>
          <a:xfrm>
            <a:off x="4732298" y="4273400"/>
            <a:ext cx="46783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68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горы, и чувство восторга и гордости за себя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616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49381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причина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матери, где стоял запах дорогих духов.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201513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137679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Принадлежность; Субъект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утра.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7820277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406836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Период времени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своего отца.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3812715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372095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Принадлежность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двадцатого века стала началом эпохи войн и революций.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12692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880062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сильной воли и большой душевной красоты.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D1EF4-A035-4C6B-802A-D54480B2D785}"/>
              </a:ext>
            </a:extLst>
          </p:cNvPr>
          <p:cNvSpPr txBox="1"/>
          <p:nvPr/>
        </p:nvSpPr>
        <p:spPr>
          <a:xfrm>
            <a:off x="6254044" y="1986844"/>
            <a:ext cx="5768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четверть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века;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 (+ продолжение + конец);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состояла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войн и революций.</a:t>
            </a:r>
          </a:p>
        </p:txBody>
      </p:sp>
    </p:spTree>
    <p:extLst>
      <p:ext uri="{BB962C8B-B14F-4D97-AF65-F5344CB8AC3E}">
        <p14:creationId xmlns:p14="http://schemas.microsoft.com/office/powerpoint/2010/main" val="9849163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13308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7" y="140901"/>
            <a:ext cx="12163515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с именем прилагательным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музея мы видели картины Репина, Нестерова, Рериха.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8293792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935707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области рассматривают вопрос о строительстве окружной автомобильной дороги.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2240909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1254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             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Цель, назначение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учащихся школ города.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74694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4612221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единого проездного билета 400 рублей.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A448A-0206-4BEA-B70F-D4501D247247}"/>
              </a:ext>
            </a:extLst>
          </p:cNvPr>
          <p:cNvSpPr txBox="1"/>
          <p:nvPr/>
        </p:nvSpPr>
        <p:spPr>
          <a:xfrm>
            <a:off x="6742968" y="4107209"/>
            <a:ext cx="5449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составляющие группы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учащиеся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КАКИЕ?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КАКИЕ?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73472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9312172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культуры имени Горького прошёл концерт памяти Владимира Высоцкого.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A448A-0206-4BEA-B70F-D4501D247247}"/>
              </a:ext>
            </a:extLst>
          </p:cNvPr>
          <p:cNvSpPr txBox="1"/>
          <p:nvPr/>
        </p:nvSpPr>
        <p:spPr>
          <a:xfrm>
            <a:off x="5603631" y="4435366"/>
            <a:ext cx="701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КАКАЯ?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билета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отношение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принадлежность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КАКАЯ?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 количества.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072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7210979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о строительстве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программа-максимум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23C0C-F00A-4AA2-BF9B-EC3680F10AFB}"/>
              </a:ext>
            </a:extLst>
          </p:cNvPr>
          <p:cNvSpPr txBox="1"/>
          <p:nvPr/>
        </p:nvSpPr>
        <p:spPr>
          <a:xfrm>
            <a:off x="8177049" y="4193628"/>
            <a:ext cx="4088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назначение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концерт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КАКОЙ?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памяти…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3694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4684952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Именительный количества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авиаторов.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10509168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9778213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Назначение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только высокого качества.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23345623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42377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6719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Характеристика с именем прилагательным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марта на улице была температура минус 17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37817761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638844" cy="706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марта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улице была температура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 17 градусов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2700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10872D-E46A-4C18-AF02-786ED4AF71BC}"/>
              </a:ext>
            </a:extLst>
          </p:cNvPr>
          <p:cNvSpPr txBox="1"/>
          <p:nvPr/>
        </p:nvSpPr>
        <p:spPr>
          <a:xfrm>
            <a:off x="276578" y="140901"/>
            <a:ext cx="11915422" cy="7337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Найдите несогласованные определения.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Объясните, какое значение имеют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Они стояли на вершине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чувство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восторга и гордости за себя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переполняло их.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Дети прошли в спальню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матери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где стоял запах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дорогих духов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Занятия начинались в 10 часов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Он почти ничего не знал о родителях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своего отца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Первая четверть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двадцатого века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стала началом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эпохи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войн и революций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Это был человек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сильной воли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большой душевной красоты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В залах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музея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 видели картины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Нестерова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Рериха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Руководители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рассматривают вопрос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строительстве окружной автомобильной дороги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В концерте принимал участие хор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учащихся школ города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Цена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единого проездного билета 400 рублей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В Доме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культуры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имени Горького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прошёл концерт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памяти Владимира Высоцкого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У Виктора программа-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максимум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научиться читать по-французски.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Недалеко от аэропорта находится небольшой городок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авиаторов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В этом магазине продаются продукты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только высокого качества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Первого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марта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улице была температура </a:t>
            </a:r>
            <a:r>
              <a:rPr kumimoji="0" lang="ru-RU" sz="2000" b="0" i="0" u="wavy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 17 градусов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часть-целое;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менительный количества, размера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2673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9F6C3-0160-E928-ED4C-8C1CD2A4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451F17-282D-568A-5B7B-F06F23E300AF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1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6C76A-AE33-888A-F39C-058B10BF68E1}"/>
              </a:ext>
            </a:extLst>
          </p:cNvPr>
          <p:cNvSpPr txBox="1"/>
          <p:nvPr/>
        </p:nvSpPr>
        <p:spPr>
          <a:xfrm>
            <a:off x="8240232" y="487025"/>
            <a:ext cx="260497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37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0170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D87C1-0A3B-59A2-A0BE-22F4EC96D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252590-33A4-1EB7-A81A-7C9705D294E7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5543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B1B98-CD60-FD03-C767-ADE0BFDA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333F948-86C4-6827-D127-66E77BC578FE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1859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8CDF6-2F1E-19B8-A029-88EFDD6D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16DCDA-AFE3-B24E-8F1E-ACE0A7C1A58B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0549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F664D-CB34-C9EB-A288-56C3EF109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0FBB6E-D896-9F03-9272-26CE9FF4908F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8335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58DD8-D28D-7325-843A-FA97C4C69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89E944-3802-661E-A9D4-990C4134BAA7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54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46F2-EAE8-9D68-1333-64D80FBEA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06D4D4-4500-59F7-5F73-18CDFC6DD315}"/>
              </a:ext>
            </a:extLst>
          </p:cNvPr>
          <p:cNvSpPr txBox="1"/>
          <p:nvPr/>
        </p:nvSpPr>
        <p:spPr>
          <a:xfrm>
            <a:off x="99236" y="0"/>
            <a:ext cx="120927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директор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детской библиотеки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4323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834E32-0972-5F2B-91E3-2821A26BB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859E5C-F8D3-00C7-104E-BF6134886703}"/>
              </a:ext>
            </a:extLst>
          </p:cNvPr>
          <p:cNvSpPr txBox="1"/>
          <p:nvPr/>
        </p:nvSpPr>
        <p:spPr>
          <a:xfrm>
            <a:off x="99236" y="0"/>
            <a:ext cx="1209276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этом здании Исторический музей?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музея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Эти студенты учатся в Петербургском университете на историческом факультете?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студенты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исторического факультета Петербургского университета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Эти картины написал Николай Константинович Рерих?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картины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Николая Константиновича Рериха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Иллюстрации к этой книге сделал Михаил Шемякин?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иллюстрации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Михаила Шемякина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Эту статью написал ученик, который учится в десятом классе?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ученика десятого класса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Эта женщина работает в детской библиотеке? Она директор?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директор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детской библиотеки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Какое расстояние между Москвой и Петербургом? Почти 700 километров?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между Москвой и Петербургом расстояние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почти 700 километров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3050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06CFD-0E1F-F195-C86E-00D8C79C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B4DE52-5A4B-A61E-1BBE-B914D7E6BA10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C906A-25C7-85E7-36B0-80C5800BF9A4}"/>
              </a:ext>
            </a:extLst>
          </p:cNvPr>
          <p:cNvSpPr txBox="1"/>
          <p:nvPr/>
        </p:nvSpPr>
        <p:spPr>
          <a:xfrm>
            <a:off x="552893" y="2100505"/>
            <a:ext cx="118659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691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FA9F02-6BAA-A8C8-66D6-E82596FB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B12DE2-9E97-CE86-A96D-4D5CC8B7F435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87498-FD0E-095E-1F35-4F521CF7723F}"/>
              </a:ext>
            </a:extLst>
          </p:cNvPr>
          <p:cNvSpPr txBox="1"/>
          <p:nvPr/>
        </p:nvSpPr>
        <p:spPr>
          <a:xfrm>
            <a:off x="552893" y="2100505"/>
            <a:ext cx="118659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2215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0DC5A-BEE5-C63A-F544-0A7579BB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EEB4475-3D57-4244-59B1-1B60C619276D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A3D06-A089-621A-428F-C53142C7DFCB}"/>
              </a:ext>
            </a:extLst>
          </p:cNvPr>
          <p:cNvSpPr txBox="1"/>
          <p:nvPr/>
        </p:nvSpPr>
        <p:spPr>
          <a:xfrm>
            <a:off x="552893" y="2100505"/>
            <a:ext cx="118659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8417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76546B-E3DE-AAB5-DBBA-AD3A7E3A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EBE83A-FABC-C893-EDAE-5E18B054BC79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1241B-9859-4370-F605-7E12E05B45FE}"/>
              </a:ext>
            </a:extLst>
          </p:cNvPr>
          <p:cNvSpPr txBox="1"/>
          <p:nvPr/>
        </p:nvSpPr>
        <p:spPr>
          <a:xfrm>
            <a:off x="552893" y="2100505"/>
            <a:ext cx="118659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поэта 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102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219FD6-74CD-8E58-1A5B-3A3F0032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A52DE9-EAFE-9AFC-A91A-86E19366835E}"/>
              </a:ext>
            </a:extLst>
          </p:cNvPr>
          <p:cNvSpPr txBox="1"/>
          <p:nvPr/>
        </p:nvSpPr>
        <p:spPr>
          <a:xfrm>
            <a:off x="99237" y="0"/>
            <a:ext cx="12092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Ответьте на вопросы, используя конструкции с именительным и родительным определительным.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 этом здании находится музыкальная школа?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здание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музыкальной школы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3DA11E-02B7-63BA-93A3-406713EA1423}"/>
              </a:ext>
            </a:extLst>
          </p:cNvPr>
          <p:cNvSpPr txBox="1"/>
          <p:nvPr/>
        </p:nvSpPr>
        <p:spPr>
          <a:xfrm>
            <a:off x="552893" y="2100505"/>
            <a:ext cx="118659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 Фильм «Ностальгия» поставил режиссёр Андрей Тарковский?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режиссёра 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фильм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Андрея Тарковского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Статью «Интеллигенция и революция» написал поэт Александр Блок?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поэта 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Да, это статья </a:t>
            </a:r>
            <a:r>
              <a:rPr kumimoji="0" lang="ru-RU" sz="2400" b="0" i="1" u="wavyHeavy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Александра Блока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7782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75521-F630-878E-4C97-D3D3D80F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DA748BF-42B7-549F-7C3D-11C48B9C039B}"/>
              </a:ext>
            </a:extLst>
          </p:cNvPr>
          <p:cNvSpPr txBox="1">
            <a:spLocks/>
          </p:cNvSpPr>
          <p:nvPr/>
        </p:nvSpPr>
        <p:spPr>
          <a:xfrm>
            <a:off x="116284" y="199002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апреля 2025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019C0-D204-2CBD-C3EC-FBDF50A9EB53}"/>
              </a:ext>
            </a:extLst>
          </p:cNvPr>
          <p:cNvSpPr txBox="1"/>
          <p:nvPr/>
        </p:nvSpPr>
        <p:spPr>
          <a:xfrm>
            <a:off x="232568" y="1230543"/>
            <a:ext cx="11726863" cy="1900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презентации и материалам учебников (на сайте) еще раз прочитать объяснения и разобраться в теме.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DE699BA9-EA15-4CCB-0A41-F8D88148A170}"/>
              </a:ext>
            </a:extLst>
          </p:cNvPr>
          <p:cNvSpPr txBox="1">
            <a:spLocks/>
          </p:cNvSpPr>
          <p:nvPr/>
        </p:nvSpPr>
        <p:spPr>
          <a:xfrm>
            <a:off x="661003" y="2497588"/>
            <a:ext cx="11084805" cy="41614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Составить словосочетания из данных слов.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Образец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: балет, Пётр Ильич Чайковский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балет Петра Ильича Чайковского.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7F1DD78-F7CE-4EB4-D93A-AEF26FE63D3C}"/>
              </a:ext>
            </a:extLst>
          </p:cNvPr>
          <p:cNvSpPr txBox="1">
            <a:spLocks/>
          </p:cNvSpPr>
          <p:nvPr/>
        </p:nvSpPr>
        <p:spPr>
          <a:xfrm>
            <a:off x="446192" y="3330386"/>
            <a:ext cx="11745808" cy="3527614"/>
          </a:xfrm>
          <a:prstGeom prst="rect">
            <a:avLst/>
          </a:prstGeom>
          <a:noFill/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фильм, известный итальянский режиссёр;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музей, история, город;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ящик, письменный стол;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ощущение, беспокойство;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период, летние каникулы;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эпоха, великие географические открытия;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здание, городской суд;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открытие, Российская академия, науки;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звуки, рояль и скрипка;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министр, высшее образование;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роман, Достоевский;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кабинет, университетский центр, русский язык;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история, культура, народы, Юго-Восточная Азия;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студент, первый курс, факультет, восточные языки,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                                                   Петербургский университет;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высота, волны — 15 метр;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план, экономическое развитие, регион, Дальний Восток;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конференция, память, академик Сахаров;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решение, сложные политические и экономические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        проблемы;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регион, летние тайфуны и ураганы;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радость, выполненная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6666312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11494</Words>
  <Application>Microsoft Office PowerPoint</Application>
  <PresentationFormat>Широкоэкранный</PresentationFormat>
  <Paragraphs>1369</Paragraphs>
  <Slides>86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86</vt:i4>
      </vt:variant>
    </vt:vector>
  </HeadingPairs>
  <TitlesOfParts>
    <vt:vector size="93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</cp:revision>
  <dcterms:created xsi:type="dcterms:W3CDTF">2025-04-21T13:03:18Z</dcterms:created>
  <dcterms:modified xsi:type="dcterms:W3CDTF">2025-04-21T13:08:41Z</dcterms:modified>
</cp:coreProperties>
</file>