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7"/>
  </p:notesMasterIdLst>
  <p:sldIdLst>
    <p:sldId id="1935" r:id="rId3"/>
    <p:sldId id="1941" r:id="rId4"/>
    <p:sldId id="1952" r:id="rId5"/>
    <p:sldId id="800" r:id="rId6"/>
    <p:sldId id="1338" r:id="rId7"/>
    <p:sldId id="954" r:id="rId8"/>
    <p:sldId id="979" r:id="rId9"/>
    <p:sldId id="1339" r:id="rId10"/>
    <p:sldId id="1262" r:id="rId11"/>
    <p:sldId id="1253" r:id="rId12"/>
    <p:sldId id="1254" r:id="rId13"/>
    <p:sldId id="953" r:id="rId14"/>
    <p:sldId id="1256" r:id="rId15"/>
    <p:sldId id="1257" r:id="rId16"/>
    <p:sldId id="1255" r:id="rId17"/>
    <p:sldId id="1263" r:id="rId18"/>
    <p:sldId id="1264" r:id="rId19"/>
    <p:sldId id="1265" r:id="rId20"/>
    <p:sldId id="1266" r:id="rId21"/>
    <p:sldId id="1267" r:id="rId22"/>
    <p:sldId id="1268" r:id="rId23"/>
    <p:sldId id="1269" r:id="rId24"/>
    <p:sldId id="1270" r:id="rId25"/>
    <p:sldId id="1271" r:id="rId26"/>
    <p:sldId id="1272" r:id="rId27"/>
    <p:sldId id="1273" r:id="rId28"/>
    <p:sldId id="1274" r:id="rId29"/>
    <p:sldId id="1276" r:id="rId30"/>
    <p:sldId id="1033" r:id="rId31"/>
    <p:sldId id="1953" r:id="rId32"/>
    <p:sldId id="808" r:id="rId33"/>
    <p:sldId id="1311" r:id="rId34"/>
    <p:sldId id="1312" r:id="rId35"/>
    <p:sldId id="1313" r:id="rId36"/>
    <p:sldId id="1314" r:id="rId37"/>
    <p:sldId id="1315" r:id="rId38"/>
    <p:sldId id="1316" r:id="rId39"/>
    <p:sldId id="1317" r:id="rId40"/>
    <p:sldId id="1318" r:id="rId41"/>
    <p:sldId id="1319" r:id="rId42"/>
    <p:sldId id="1320" r:id="rId43"/>
    <p:sldId id="1321" r:id="rId44"/>
    <p:sldId id="980" r:id="rId45"/>
    <p:sldId id="981" r:id="rId46"/>
    <p:sldId id="982" r:id="rId47"/>
    <p:sldId id="983" r:id="rId48"/>
    <p:sldId id="984" r:id="rId49"/>
    <p:sldId id="985" r:id="rId50"/>
    <p:sldId id="986" r:id="rId51"/>
    <p:sldId id="987" r:id="rId52"/>
    <p:sldId id="988" r:id="rId53"/>
    <p:sldId id="989" r:id="rId54"/>
    <p:sldId id="990" r:id="rId55"/>
    <p:sldId id="991" r:id="rId56"/>
    <p:sldId id="992" r:id="rId57"/>
    <p:sldId id="993" r:id="rId58"/>
    <p:sldId id="1322" r:id="rId59"/>
    <p:sldId id="1323" r:id="rId60"/>
    <p:sldId id="1324" r:id="rId61"/>
    <p:sldId id="1325" r:id="rId62"/>
    <p:sldId id="1326" r:id="rId63"/>
    <p:sldId id="1327" r:id="rId64"/>
    <p:sldId id="1328" r:id="rId65"/>
    <p:sldId id="1955" r:id="rId66"/>
    <p:sldId id="1954" r:id="rId67"/>
    <p:sldId id="1329" r:id="rId68"/>
    <p:sldId id="1330" r:id="rId69"/>
    <p:sldId id="1331" r:id="rId70"/>
    <p:sldId id="1332" r:id="rId71"/>
    <p:sldId id="1333" r:id="rId72"/>
    <p:sldId id="833" r:id="rId73"/>
    <p:sldId id="834" r:id="rId74"/>
    <p:sldId id="835" r:id="rId75"/>
    <p:sldId id="836" r:id="rId76"/>
    <p:sldId id="837" r:id="rId77"/>
    <p:sldId id="838" r:id="rId78"/>
    <p:sldId id="839" r:id="rId79"/>
    <p:sldId id="1278" r:id="rId80"/>
    <p:sldId id="1279" r:id="rId81"/>
    <p:sldId id="1280" r:id="rId82"/>
    <p:sldId id="1281" r:id="rId83"/>
    <p:sldId id="1282" r:id="rId84"/>
    <p:sldId id="1945" r:id="rId85"/>
    <p:sldId id="1948" r:id="rId8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F8F3"/>
    <a:srgbClr val="749BFC"/>
    <a:srgbClr val="A6A6A6"/>
    <a:srgbClr val="BFCFEA"/>
    <a:srgbClr val="7F7F7F"/>
    <a:srgbClr val="B4A3E5"/>
    <a:srgbClr val="D6E7AE"/>
    <a:srgbClr val="660033"/>
    <a:srgbClr val="DAEAB1"/>
    <a:srgbClr val="CAE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2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viewProps" Target="view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theme" Target="theme/theme1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2F2F1-14B4-DF04-04D9-C053C0C6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5B51978-83AB-919B-511F-29563E8E5A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C8524EA-5924-50CC-25D0-D7D35CE8C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88656E-C4DF-79C0-AB00-76FED0A33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51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129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600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250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47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296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9443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257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275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2265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9387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88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21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0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CCFEC-B3C1-76F4-2E64-203D4375C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4FEB3AD-487D-EB38-0032-DFF64FD5D8F1}"/>
              </a:ext>
            </a:extLst>
          </p:cNvPr>
          <p:cNvSpPr txBox="1"/>
          <p:nvPr/>
        </p:nvSpPr>
        <p:spPr>
          <a:xfrm>
            <a:off x="0" y="744993"/>
            <a:ext cx="5440680" cy="892552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14 апреля 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      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5387E-0C93-ABB3-A610-A76A4276F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851"/>
            <a:ext cx="5440680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5386FCC3-873D-4EDD-BE40-D834A87AA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498658"/>
              </p:ext>
            </p:extLst>
          </p:nvPr>
        </p:nvGraphicFramePr>
        <p:xfrm>
          <a:off x="0" y="1652535"/>
          <a:ext cx="5429227" cy="5076203"/>
        </p:xfrm>
        <a:graphic>
          <a:graphicData uri="http://schemas.openxmlformats.org/drawingml/2006/table">
            <a:tbl>
              <a:tblPr firstRow="1" firstCol="1" bandRow="1"/>
              <a:tblGrid>
                <a:gridCol w="33476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1148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43160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338203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501041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275572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578494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460987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Тютчев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err="1"/>
                        <a:t>ауд</a:t>
                      </a:r>
                      <a:endParaRPr lang="ru-RU" sz="10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уроке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8*\\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14\\\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Жань</a:t>
                      </a:r>
                      <a:endParaRPr lang="ru-RU" sz="14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7*\\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Инин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+1\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5\\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Лю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Минцзюнь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Вэньцин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+3*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4\\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Хуан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9</a:t>
                      </a:r>
                      <a:r>
                        <a:rPr lang="en-US" sz="1100" dirty="0"/>
                        <a:t>#</a:t>
                      </a:r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13\\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+3\\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Цзя</a:t>
                      </a:r>
                      <a:r>
                        <a:rPr lang="ru-RU" sz="14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Ботянь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-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12\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11\\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Чжунтэн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6*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 *\\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+2\\\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E675519-B0E9-48CF-D775-E21AB2ADC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739682"/>
              </p:ext>
            </p:extLst>
          </p:nvPr>
        </p:nvGraphicFramePr>
        <p:xfrm>
          <a:off x="5632545" y="0"/>
          <a:ext cx="5752054" cy="6815377"/>
        </p:xfrm>
        <a:graphic>
          <a:graphicData uri="http://schemas.openxmlformats.org/drawingml/2006/table">
            <a:tbl>
              <a:tblPr firstRow="1" firstCol="1" bandRow="1"/>
              <a:tblGrid>
                <a:gridCol w="305568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9448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70777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96025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502049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245167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286173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  <a:gridCol w="185352">
                  <a:extLst>
                    <a:ext uri="{9D8B030D-6E8A-4147-A177-3AD203B41FA5}">
                      <a16:colId xmlns:a16="http://schemas.microsoft.com/office/drawing/2014/main" val="1010998529"/>
                    </a:ext>
                  </a:extLst>
                </a:gridCol>
                <a:gridCol w="432486">
                  <a:extLst>
                    <a:ext uri="{9D8B030D-6E8A-4147-A177-3AD203B41FA5}">
                      <a16:colId xmlns:a16="http://schemas.microsoft.com/office/drawing/2014/main" val="1155983093"/>
                    </a:ext>
                  </a:extLst>
                </a:gridCol>
                <a:gridCol w="832543">
                  <a:extLst>
                    <a:ext uri="{9D8B030D-6E8A-4147-A177-3AD203B41FA5}">
                      <a16:colId xmlns:a16="http://schemas.microsoft.com/office/drawing/2014/main" val="2096220678"/>
                    </a:ext>
                  </a:extLst>
                </a:gridCol>
                <a:gridCol w="901429">
                  <a:extLst>
                    <a:ext uri="{9D8B030D-6E8A-4147-A177-3AD203B41FA5}">
                      <a16:colId xmlns:a16="http://schemas.microsoft.com/office/drawing/2014/main" val="1143284281"/>
                    </a:ext>
                  </a:extLst>
                </a:gridCol>
              </a:tblGrid>
              <a:tr h="48086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Тютчев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Весна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42994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7775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668977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</a:t>
                      </a: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+3\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13*\\\\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en-US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</a:t>
                      </a: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kern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 \                                                                                                           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290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6FEC6-7544-9E2A-1392-BFDAEFA2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ВКЛЮЧИТЕ ВИДЕОКАМЕРЫ!!!!!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80A236-CC10-3727-AA1D-549540154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Я должна вас всех видеть</a:t>
            </a:r>
          </a:p>
        </p:txBody>
      </p:sp>
    </p:spTree>
    <p:extLst>
      <p:ext uri="{BB962C8B-B14F-4D97-AF65-F5344CB8AC3E}">
        <p14:creationId xmlns:p14="http://schemas.microsoft.com/office/powerpoint/2010/main" val="412910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4D01A2-3F46-9E66-CACF-09519A5D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93A6EC1-71C7-383D-2200-0BA66141A8DF}"/>
              </a:ext>
            </a:extLst>
          </p:cNvPr>
          <p:cNvSpPr txBox="1">
            <a:spLocks/>
          </p:cNvSpPr>
          <p:nvPr/>
        </p:nvSpPr>
        <p:spPr>
          <a:xfrm>
            <a:off x="232568" y="204186"/>
            <a:ext cx="11726863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14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A1B7E-F2A7-A2CF-D3DE-F3927BE621E7}"/>
              </a:ext>
            </a:extLst>
          </p:cNvPr>
          <p:cNvSpPr txBox="1"/>
          <p:nvPr/>
        </p:nvSpPr>
        <p:spPr>
          <a:xfrm>
            <a:off x="260350" y="1343024"/>
            <a:ext cx="11931650" cy="5244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Тютчева читать и  учить наизусть.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  Тест «Определения в простом предложении».</a:t>
            </a:r>
          </a:p>
          <a:p>
            <a:pPr marL="742950" marR="0" lvl="0" indent="-74295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Тест «Причастия».</a:t>
            </a:r>
          </a:p>
          <a:p>
            <a:pPr lv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                                      Ссылки на тесты см. на сайте.</a:t>
            </a:r>
            <a:r>
              <a:rPr lang="ru-RU" sz="4000" dirty="0">
                <a:solidFill>
                  <a:srgbClr val="C8F8F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4000" b="1" dirty="0">
                <a:solidFill>
                  <a:srgbClr val="C8F8F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Группа А +</a:t>
            </a:r>
          </a:p>
          <a:p>
            <a:pPr lv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4000" dirty="0">
                <a:solidFill>
                  <a:srgbClr val="C8F8F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Упражнения (см. ниже) на образование причастий. </a:t>
            </a: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srgbClr val="C8F8F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150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272F9BD-D0E3-4CBA-B29D-BC3E1A5BF9AF}"/>
              </a:ext>
            </a:extLst>
          </p:cNvPr>
          <p:cNvGraphicFramePr>
            <a:graphicFrameLocks noGrp="1"/>
          </p:cNvGraphicFramePr>
          <p:nvPr/>
        </p:nvGraphicFramePr>
        <p:xfrm>
          <a:off x="22800" y="5165382"/>
          <a:ext cx="2930548" cy="1554480"/>
        </p:xfrm>
        <a:graphic>
          <a:graphicData uri="http://schemas.openxmlformats.org/drawingml/2006/table">
            <a:tbl>
              <a:tblPr/>
              <a:tblGrid>
                <a:gridCol w="2930548">
                  <a:extLst>
                    <a:ext uri="{9D8B030D-6E8A-4147-A177-3AD203B41FA5}">
                      <a16:colId xmlns:a16="http://schemas.microsoft.com/office/drawing/2014/main" val="502257329"/>
                    </a:ext>
                  </a:extLst>
                </a:gridCol>
              </a:tblGrid>
              <a:tr h="1549295">
                <a:tc>
                  <a:txBody>
                    <a:bodyPr/>
                    <a:lstStyle/>
                    <a:p>
                      <a:pPr algn="ctr"/>
                      <a:r>
                        <a:rPr lang="ru-RU" sz="3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Фёдор</a:t>
                      </a:r>
                      <a:br>
                        <a:rPr lang="ru-RU" sz="3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3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Ива́нович</a:t>
                      </a:r>
                      <a:br>
                        <a:rPr lang="ru-RU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32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Тю́тчев</a:t>
                      </a:r>
                      <a:endParaRPr lang="ru-RU" sz="54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69025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520059" y="1335807"/>
            <a:ext cx="321257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Зима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неда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ром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зли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Прошла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её пора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в окно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стучи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тся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со двора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засуети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лось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му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жа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воронки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бе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дняли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трезво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Зима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ещё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хлопо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чет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на Весну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ворчи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Та ей в глаза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хохо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чет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лишь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шуми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D32C85-4EDF-4E5B-AB1F-A8B119901D50}"/>
              </a:ext>
            </a:extLst>
          </p:cNvPr>
          <p:cNvSpPr txBox="1"/>
          <p:nvPr/>
        </p:nvSpPr>
        <p:spPr>
          <a:xfrm>
            <a:off x="2182480" y="1029643"/>
            <a:ext cx="1054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1836 г.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941324-7ABC-4F94-B910-DB90DBA8873B}"/>
              </a:ext>
            </a:extLst>
          </p:cNvPr>
          <p:cNvSpPr txBox="1"/>
          <p:nvPr/>
        </p:nvSpPr>
        <p:spPr>
          <a:xfrm>
            <a:off x="7065653" y="996055"/>
            <a:ext cx="321257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Взбеси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дьма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зла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я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сне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гу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захватя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Пусти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убега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прекра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сное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дитя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Весне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: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Умы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лася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в снегу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лишь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ста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Напереко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врагу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4C59793-5920-457D-B5C8-5D558DF35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59" y="1556423"/>
            <a:ext cx="2696789" cy="345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B663BB-5551-453A-9AD2-1D9A99024F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98" t="27430" r="8760" b="9386"/>
          <a:stretch/>
        </p:blipFill>
        <p:spPr>
          <a:xfrm>
            <a:off x="7369894" y="4027317"/>
            <a:ext cx="3959847" cy="227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45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272F9BD-D0E3-4CBA-B29D-BC3E1A5BF9AF}"/>
              </a:ext>
            </a:extLst>
          </p:cNvPr>
          <p:cNvGraphicFramePr>
            <a:graphicFrameLocks noGrp="1"/>
          </p:cNvGraphicFramePr>
          <p:nvPr/>
        </p:nvGraphicFramePr>
        <p:xfrm>
          <a:off x="22800" y="5165382"/>
          <a:ext cx="2930548" cy="1554480"/>
        </p:xfrm>
        <a:graphic>
          <a:graphicData uri="http://schemas.openxmlformats.org/drawingml/2006/table">
            <a:tbl>
              <a:tblPr/>
              <a:tblGrid>
                <a:gridCol w="2930548">
                  <a:extLst>
                    <a:ext uri="{9D8B030D-6E8A-4147-A177-3AD203B41FA5}">
                      <a16:colId xmlns:a16="http://schemas.microsoft.com/office/drawing/2014/main" val="502257329"/>
                    </a:ext>
                  </a:extLst>
                </a:gridCol>
              </a:tblGrid>
              <a:tr h="1549295">
                <a:tc>
                  <a:txBody>
                    <a:bodyPr/>
                    <a:lstStyle/>
                    <a:p>
                      <a:pPr algn="ctr"/>
                      <a:r>
                        <a:rPr lang="ru-RU" sz="3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Фёдор</a:t>
                      </a:r>
                      <a:br>
                        <a:rPr lang="ru-RU" sz="3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3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Ива́нович</a:t>
                      </a:r>
                      <a:br>
                        <a:rPr lang="ru-RU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32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Тю́тчев</a:t>
                      </a:r>
                      <a:endParaRPr lang="ru-RU" sz="54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69025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639328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все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941324-7ABC-4F94-B910-DB90DBA8873B}"/>
              </a:ext>
            </a:extLst>
          </p:cNvPr>
          <p:cNvSpPr txBox="1"/>
          <p:nvPr/>
        </p:nvSpPr>
        <p:spPr>
          <a:xfrm>
            <a:off x="7661307" y="1074197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4C59793-5920-457D-B5C8-5D558DF35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59" y="1556423"/>
            <a:ext cx="2696789" cy="345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604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28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ctr"/>
            <a:r>
              <a:rPr lang="ru-RU" sz="24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Прочитайте вслух стихотворения, обращая внимание на редукцию гласных и согласных.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44028" y="1104974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Весе́нние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во́ды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все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идёт,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вп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ерёд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идёт,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941324-7ABC-4F94-B910-DB90DBA8873B}"/>
              </a:ext>
            </a:extLst>
          </p:cNvPr>
          <p:cNvSpPr txBox="1"/>
          <p:nvPr/>
        </p:nvSpPr>
        <p:spPr>
          <a:xfrm>
            <a:off x="7424816" y="1135752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Весе́нняя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ак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7A52C-2888-4DCF-92C8-6DE83C2EBC58}"/>
              </a:ext>
            </a:extLst>
          </p:cNvPr>
          <p:cNvSpPr txBox="1"/>
          <p:nvPr/>
        </p:nvSpPr>
        <p:spPr>
          <a:xfrm>
            <a:off x="3714940" y="1115874"/>
            <a:ext cx="3600260" cy="5632311"/>
          </a:xfrm>
          <a:prstGeom prst="rect">
            <a:avLst/>
          </a:prstGeom>
          <a:solidFill>
            <a:srgbClr val="FFCFC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Обратите внимание, что в стихотворном тексте легко определяются ударные гласные. Достаточно определить ритм (чередование ударных и безударных гласных) стихотворения по первым строчкам: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[j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ищ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фпал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Ах 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итс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]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</a:t>
            </a:r>
            <a:r>
              <a:rPr kumimoji="0" lang="ru-RU" sz="1800" b="0" i="0" u="none" strike="noStrike" kern="1200" cap="none" spc="10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авО</a:t>
            </a:r>
            <a:r>
              <a:rPr kumimoji="0" lang="ru-RU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1200" cap="none" spc="10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дыУш</a:t>
            </a:r>
            <a:r>
              <a:rPr kumimoji="0" lang="ru-RU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</a:t>
            </a:r>
            <a:r>
              <a:rPr kumimoji="0" lang="en-US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10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иснО</a:t>
            </a:r>
            <a:r>
              <a:rPr kumimoji="0" lang="en-US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</a:t>
            </a:r>
            <a:r>
              <a:rPr kumimoji="0" lang="ru-RU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шум</a:t>
            </a:r>
            <a:r>
              <a:rPr kumimoji="0" lang="en-US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10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Ат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]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Иногда слова бывают длиннее, чем группа с одним ударным, тогда в слове остаётся одно ударение, но ритм от этого не меняется.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D6C857-BA34-4941-B593-64EC72A68DB7}"/>
              </a:ext>
            </a:extLst>
          </p:cNvPr>
          <p:cNvSpPr txBox="1"/>
          <p:nvPr/>
        </p:nvSpPr>
        <p:spPr>
          <a:xfrm>
            <a:off x="10548953" y="1764122"/>
            <a:ext cx="1643047" cy="1508105"/>
          </a:xfrm>
          <a:prstGeom prst="rect">
            <a:avLst/>
          </a:prstGeom>
          <a:solidFill>
            <a:srgbClr val="FFCFCF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─│─│─│─│─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─│─│─│─│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─│─│─│─│─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─│─│─͝│─│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586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28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ctr"/>
            <a:r>
              <a:rPr lang="ru-RU" sz="24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Прочитайте вслух стихотворения, обращая внимание на редукцию гласных и согласных.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44028" y="1104974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се́нни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во́ды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щё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рё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941324-7ABC-4F94-B910-DB90DBA8873B}"/>
              </a:ext>
            </a:extLst>
          </p:cNvPr>
          <p:cNvSpPr txBox="1"/>
          <p:nvPr/>
        </p:nvSpPr>
        <p:spPr>
          <a:xfrm>
            <a:off x="7424816" y="1135752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се́нняя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6FF8E9-43EB-4F1D-B510-5602C3C9D6C1}"/>
              </a:ext>
            </a:extLst>
          </p:cNvPr>
          <p:cNvSpPr txBox="1"/>
          <p:nvPr/>
        </p:nvSpPr>
        <p:spPr>
          <a:xfrm>
            <a:off x="3080657" y="1135752"/>
            <a:ext cx="311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ды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458DC6-BDE9-496B-AAC3-EB3E4F5BF44D}"/>
              </a:ext>
            </a:extLst>
          </p:cNvPr>
          <p:cNvSpPr txBox="1"/>
          <p:nvPr/>
        </p:nvSpPr>
        <p:spPr>
          <a:xfrm>
            <a:off x="9867451" y="1163472"/>
            <a:ext cx="1954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иъ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A95152-D685-4E81-8DE7-BFD6623091F7}"/>
              </a:ext>
            </a:extLst>
          </p:cNvPr>
          <p:cNvSpPr txBox="1"/>
          <p:nvPr/>
        </p:nvSpPr>
        <p:spPr>
          <a:xfrm>
            <a:off x="3895245" y="6032430"/>
            <a:ext cx="19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лп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827DC54-7C3F-4998-AD21-7F1CA90A12EE}"/>
              </a:ext>
            </a:extLst>
          </p:cNvPr>
          <p:cNvSpPr/>
          <p:nvPr/>
        </p:nvSpPr>
        <p:spPr>
          <a:xfrm>
            <a:off x="4943061" y="4484568"/>
            <a:ext cx="304800" cy="14273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E0628E-58D6-4E1B-8A25-4EBE0BCDD7B6}"/>
              </a:ext>
            </a:extLst>
          </p:cNvPr>
          <p:cNvSpPr txBox="1"/>
          <p:nvPr/>
        </p:nvSpPr>
        <p:spPr>
          <a:xfrm>
            <a:off x="3925935" y="4430696"/>
            <a:ext cx="1749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04FE0F-F685-4342-BB63-D20AFCD63EDB}"/>
              </a:ext>
            </a:extLst>
          </p:cNvPr>
          <p:cNvSpPr txBox="1"/>
          <p:nvPr/>
        </p:nvSpPr>
        <p:spPr>
          <a:xfrm>
            <a:off x="3995266" y="5489978"/>
            <a:ext cx="1610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ъ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8F14B2-2BBE-4B11-AA42-6C6E53D24FE8}"/>
              </a:ext>
            </a:extLst>
          </p:cNvPr>
          <p:cNvSpPr txBox="1"/>
          <p:nvPr/>
        </p:nvSpPr>
        <p:spPr>
          <a:xfrm>
            <a:off x="11023897" y="4484568"/>
            <a:ext cx="1040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ъ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46D6FD-C85B-409D-A4F3-CD935BBA2DE0}"/>
              </a:ext>
            </a:extLst>
          </p:cNvPr>
          <p:cNvSpPr txBox="1"/>
          <p:nvPr/>
        </p:nvSpPr>
        <p:spPr>
          <a:xfrm>
            <a:off x="11131718" y="4892361"/>
            <a:ext cx="96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7A52C-2888-4DCF-92C8-6DE83C2EBC58}"/>
              </a:ext>
            </a:extLst>
          </p:cNvPr>
          <p:cNvSpPr txBox="1"/>
          <p:nvPr/>
        </p:nvSpPr>
        <p:spPr>
          <a:xfrm>
            <a:off x="3646701" y="1659912"/>
            <a:ext cx="1440749" cy="369332"/>
          </a:xfrm>
          <a:prstGeom prst="rect">
            <a:avLst/>
          </a:prstGeom>
          <a:solidFill>
            <a:srgbClr val="FFCFC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─│─│─│─│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0898E8-427C-41FF-88EA-31FF0C61AD35}"/>
              </a:ext>
            </a:extLst>
          </p:cNvPr>
          <p:cNvSpPr txBox="1"/>
          <p:nvPr/>
        </p:nvSpPr>
        <p:spPr>
          <a:xfrm>
            <a:off x="10476139" y="1726836"/>
            <a:ext cx="1587904" cy="748923"/>
          </a:xfrm>
          <a:prstGeom prst="rect">
            <a:avLst/>
          </a:prstGeom>
          <a:solidFill>
            <a:srgbClr val="FFCFCF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─│─│─│─│─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─│─│─│─│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423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975360" y="674400"/>
            <a:ext cx="10190480" cy="5509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156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все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937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все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320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все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545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241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585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329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4719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271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309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186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542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789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586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0570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157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204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257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0180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8310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872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975360" y="674400"/>
            <a:ext cx="10190480" cy="5509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0511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BEE170-9C5B-66DA-E3EB-C3A834706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58EF7ED-25BC-848F-8117-E96D77BA4705}"/>
              </a:ext>
            </a:extLst>
          </p:cNvPr>
          <p:cNvSpPr txBox="1">
            <a:spLocks/>
          </p:cNvSpPr>
          <p:nvPr/>
        </p:nvSpPr>
        <p:spPr>
          <a:xfrm>
            <a:off x="232568" y="204186"/>
            <a:ext cx="11726863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14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F2968B-E1FC-3124-B42C-DAA73EE4F3CB}"/>
              </a:ext>
            </a:extLst>
          </p:cNvPr>
          <p:cNvSpPr txBox="1"/>
          <p:nvPr/>
        </p:nvSpPr>
        <p:spPr>
          <a:xfrm>
            <a:off x="260350" y="1343024"/>
            <a:ext cx="11931650" cy="5244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Тютчева читать и  учить наизусть.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  Тест «Определения в простом предложении».</a:t>
            </a:r>
          </a:p>
          <a:p>
            <a:pPr marL="742950" marR="0" lvl="0" indent="-74295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Тест «Причастия».</a:t>
            </a:r>
          </a:p>
          <a:p>
            <a:pPr lv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                                      Ссылки на тесты см. на сайте.</a:t>
            </a:r>
            <a:r>
              <a:rPr lang="ru-RU" sz="4000" dirty="0">
                <a:solidFill>
                  <a:srgbClr val="C8F8F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4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Группа А +</a:t>
            </a:r>
          </a:p>
          <a:p>
            <a:pPr lv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4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Упражнения (см. ниже) на образование причастий. </a:t>
            </a: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4004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74820" y="1297493"/>
            <a:ext cx="11917180" cy="557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Составьте возможные словосочетания, образовав причастия от глаголов.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Шаблон: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Мальчик читает книгу — читающий книгу мальчик, читаемая мальчиком книга.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Девочка прочитала журнал.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Собака гонит кошку.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Падает снег.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Дети посмотрели фильм.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Студентка сдаёт экзамен.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Солнце осветило леса и поля.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Мама позвала детей домой.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Женщина повесила занавеску на окно.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Щенок разорвал одеяло.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 Мужчина купил книги.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5985F-69B6-6BA8-DDA8-F37BB6C8B362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E29916-BA51-F4E6-8010-A68224EA7A23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19282323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7" y="1286795"/>
            <a:ext cx="9457649" cy="557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Составьте возможные словосочетания, образовав причастия от глаголов.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Шаблон: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Мальчик читает книгу — читающий книгу мальчик, читаемая мальчиком книга.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Девочка прочитала журнал.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Собака гонит кошку.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Падает снег.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Дети посмотрели фильм.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Студентка сдаёт экзамен.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Солнце осветило леса и поля.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Мама позвала детей домой.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Женщина повесила занавеску на окно.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Щенок разорвал одеяло.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 Мужчина купил книги.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B3343B-0147-4790-A0B9-7EF73FA997B2}"/>
              </a:ext>
            </a:extLst>
          </p:cNvPr>
          <p:cNvSpPr txBox="1"/>
          <p:nvPr/>
        </p:nvSpPr>
        <p:spPr>
          <a:xfrm>
            <a:off x="5140712" y="2274849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прочитавшая журнал девочка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прочитанный девочкой журнал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C8BE41-F8C4-4AED-6D1E-2FE32B3EE66D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66C9D6-B18F-A58E-9A3B-913C6A0650E6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26158373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7" y="1286795"/>
            <a:ext cx="9457649" cy="557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Составьте возможные словосочетания, образовав причастия от глаголов.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Шаблон: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Мальчик читает книгу — читающий книгу мальчик, читаемая мальчиком книга.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Девочка прочитала журнал.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Собака гонит кошку.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Падает снег.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Дети посмотрели фильм.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Студентка сдаёт экзамен.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Солнце осветило леса и поля.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Мама позвала детей домой.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Женщина повесила занавеску на окно.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Щенок разорвал одеяло.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 Мужчина купил книги.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B3343B-0147-4790-A0B9-7EF73FA997B2}"/>
              </a:ext>
            </a:extLst>
          </p:cNvPr>
          <p:cNvSpPr txBox="1"/>
          <p:nvPr/>
        </p:nvSpPr>
        <p:spPr>
          <a:xfrm>
            <a:off x="5140712" y="2274849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прочитавшая журнал девочка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прочитанный девочкой журнал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59D83D-A97C-4DD4-A3D0-3B1FE15973BD}"/>
              </a:ext>
            </a:extLst>
          </p:cNvPr>
          <p:cNvSpPr txBox="1"/>
          <p:nvPr/>
        </p:nvSpPr>
        <p:spPr>
          <a:xfrm>
            <a:off x="4014439" y="270397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гонящая кошку собака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гонимая собакой кошка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23CB90-169F-B9C8-2B4E-396F3AE8C8E3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4A1E2E-92A8-7A67-968A-489761AD4800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2117971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7" y="1286795"/>
            <a:ext cx="9457649" cy="557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Составьте возможные словосочетания, образовав причастия от глаголов.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Шаблон: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Мальчик читает книгу — читающий книгу мальчик, читаемая мальчиком книга.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Девочка прочитала журнал.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Собака гонит кошку.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Падает снег.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Дети посмотрели фильм.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Студентка сдаёт экзамен.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Солнце осветило леса и поля.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Мама позвала детей домой.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Женщина повесила занавеску на окно.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Щенок разорвал одеяло.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 Мужчина купил книги.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B3343B-0147-4790-A0B9-7EF73FA997B2}"/>
              </a:ext>
            </a:extLst>
          </p:cNvPr>
          <p:cNvSpPr txBox="1"/>
          <p:nvPr/>
        </p:nvSpPr>
        <p:spPr>
          <a:xfrm>
            <a:off x="5140712" y="2274849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прочитавшая журнал девочка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прочитанный девочкой журнал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59D83D-A97C-4DD4-A3D0-3B1FE15973BD}"/>
              </a:ext>
            </a:extLst>
          </p:cNvPr>
          <p:cNvSpPr txBox="1"/>
          <p:nvPr/>
        </p:nvSpPr>
        <p:spPr>
          <a:xfrm>
            <a:off x="4014439" y="270397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гонящая кошку собака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гонимая собакой кошка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0DAEA-3B18-40AD-897D-6EC8BD2592C5}"/>
              </a:ext>
            </a:extLst>
          </p:cNvPr>
          <p:cNvSpPr txBox="1"/>
          <p:nvPr/>
        </p:nvSpPr>
        <p:spPr>
          <a:xfrm>
            <a:off x="2984809" y="3133091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падающий снег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79CD5F-771A-1A45-991A-25B46223CE30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D9C23D-1C8D-952F-D84A-2222193295D4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22763724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385160" y="1286795"/>
            <a:ext cx="9457649" cy="557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Составьте возможные словосочетания, образовав причастия от глаголов.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Шаблон: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Мальчик читает книгу — читающий книгу мальчик, читаемая мальчиком книга.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Девочка прочитала журнал.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Собака гонит кошку.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Падает снег.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Дети посмотрели фильм.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Студентка сдаёт экзамен.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Солнце осветило леса и поля.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Мама позвала детей домой.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Женщина повесила занавеску на окно.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Щенок разорвал одеяло.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 Мужчина купил книги.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B3343B-0147-4790-A0B9-7EF73FA997B2}"/>
              </a:ext>
            </a:extLst>
          </p:cNvPr>
          <p:cNvSpPr txBox="1"/>
          <p:nvPr/>
        </p:nvSpPr>
        <p:spPr>
          <a:xfrm>
            <a:off x="5140712" y="2274849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прочитавшая журнал девочка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прочитанный девочкой журнал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59D83D-A97C-4DD4-A3D0-3B1FE15973BD}"/>
              </a:ext>
            </a:extLst>
          </p:cNvPr>
          <p:cNvSpPr txBox="1"/>
          <p:nvPr/>
        </p:nvSpPr>
        <p:spPr>
          <a:xfrm>
            <a:off x="4014439" y="270397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гонящая кошку собака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гонимая собакой кошка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0DAEA-3B18-40AD-897D-6EC8BD2592C5}"/>
              </a:ext>
            </a:extLst>
          </p:cNvPr>
          <p:cNvSpPr txBox="1"/>
          <p:nvPr/>
        </p:nvSpPr>
        <p:spPr>
          <a:xfrm>
            <a:off x="2984809" y="3133091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падающий снег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2839A8-4E45-4BA2-8E9E-358FA8D7CB33}"/>
              </a:ext>
            </a:extLst>
          </p:cNvPr>
          <p:cNvSpPr txBox="1"/>
          <p:nvPr/>
        </p:nvSpPr>
        <p:spPr>
          <a:xfrm>
            <a:off x="4679795" y="3630492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посмотревшие фильм дети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посмотренный детьми фильм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3B0FC8-926F-3B81-546A-6AE4B6AB0612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BB98E8-9E27-5F08-3B25-F51267BEA827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0657885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7" y="1286795"/>
            <a:ext cx="9457649" cy="557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Составьте возможные словосочетания, образовав причастия от глаголов.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Шаблон: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Мальчик читает книгу — читающий книгу мальчик, читаемая мальчиком книга.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Девочка прочитала журнал.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Собака гонит кошку.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Падает снег.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Дети посмотрели фильм.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Студентка сдаёт экзамен.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Солнце осветило леса и поля.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Мама позвала детей домой.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Женщина повесила занавеску на окно.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Щенок разорвал одеяло.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 Мужчина купил книги.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B3343B-0147-4790-A0B9-7EF73FA997B2}"/>
              </a:ext>
            </a:extLst>
          </p:cNvPr>
          <p:cNvSpPr txBox="1"/>
          <p:nvPr/>
        </p:nvSpPr>
        <p:spPr>
          <a:xfrm>
            <a:off x="5140712" y="2274849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прочитавшая журнал девочка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прочитанный девочкой журнал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59D83D-A97C-4DD4-A3D0-3B1FE15973BD}"/>
              </a:ext>
            </a:extLst>
          </p:cNvPr>
          <p:cNvSpPr txBox="1"/>
          <p:nvPr/>
        </p:nvSpPr>
        <p:spPr>
          <a:xfrm>
            <a:off x="4014439" y="270397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гонящая кошку собака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гонимая собакой кошка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0DAEA-3B18-40AD-897D-6EC8BD2592C5}"/>
              </a:ext>
            </a:extLst>
          </p:cNvPr>
          <p:cNvSpPr txBox="1"/>
          <p:nvPr/>
        </p:nvSpPr>
        <p:spPr>
          <a:xfrm>
            <a:off x="2984809" y="3133091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падающий снег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2839A8-4E45-4BA2-8E9E-358FA8D7CB33}"/>
              </a:ext>
            </a:extLst>
          </p:cNvPr>
          <p:cNvSpPr txBox="1"/>
          <p:nvPr/>
        </p:nvSpPr>
        <p:spPr>
          <a:xfrm>
            <a:off x="4679795" y="3630492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посмотревшие фильм дети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посмотренный детьми фильм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837C9D-ED9C-42A0-95FC-7C40E9B41AC1}"/>
              </a:ext>
            </a:extLst>
          </p:cNvPr>
          <p:cNvSpPr txBox="1"/>
          <p:nvPr/>
        </p:nvSpPr>
        <p:spPr>
          <a:xfrm>
            <a:off x="4679795" y="4059613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сдающая экзамен студентка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сдаваемый студенткой экзамен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2913FF-343E-D768-5374-9D49B1D5281A}"/>
              </a:ext>
            </a:extLst>
          </p:cNvPr>
          <p:cNvSpPr txBox="1"/>
          <p:nvPr/>
        </p:nvSpPr>
        <p:spPr>
          <a:xfrm>
            <a:off x="2226884" y="244480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44BA4B-FD61-C0E2-7993-6D2DC8E84F5C}"/>
              </a:ext>
            </a:extLst>
          </p:cNvPr>
          <p:cNvSpPr txBox="1"/>
          <p:nvPr/>
        </p:nvSpPr>
        <p:spPr>
          <a:xfrm>
            <a:off x="-1" y="13648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5392657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7" y="1286795"/>
            <a:ext cx="9457649" cy="557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Составьте возможные словосочетания, образовав причастия от глаголов.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Шаблон: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Мальчик читает книгу — читающий книгу мальчик, читаемая мальчиком книга.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Девочка прочитала журнал.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Собака гонит кошку.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Падает снег.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Дети посмотрели фильм.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Студентка сдаёт экзамен.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Солнце осветило леса и поля.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Мама позвала детей домой.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Женщина повесила занавеску на окно.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Щенок разорвал одеяло.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 Мужчина купил книги.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B3343B-0147-4790-A0B9-7EF73FA997B2}"/>
              </a:ext>
            </a:extLst>
          </p:cNvPr>
          <p:cNvSpPr txBox="1"/>
          <p:nvPr/>
        </p:nvSpPr>
        <p:spPr>
          <a:xfrm>
            <a:off x="5140712" y="2274849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прочитавшая журнал девочка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прочитанный девочкой журнал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59D83D-A97C-4DD4-A3D0-3B1FE15973BD}"/>
              </a:ext>
            </a:extLst>
          </p:cNvPr>
          <p:cNvSpPr txBox="1"/>
          <p:nvPr/>
        </p:nvSpPr>
        <p:spPr>
          <a:xfrm>
            <a:off x="4014439" y="270397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гонящая кошку собака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гонимая собакой кошка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0DAEA-3B18-40AD-897D-6EC8BD2592C5}"/>
              </a:ext>
            </a:extLst>
          </p:cNvPr>
          <p:cNvSpPr txBox="1"/>
          <p:nvPr/>
        </p:nvSpPr>
        <p:spPr>
          <a:xfrm>
            <a:off x="2984809" y="3133091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падающий снег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2839A8-4E45-4BA2-8E9E-358FA8D7CB33}"/>
              </a:ext>
            </a:extLst>
          </p:cNvPr>
          <p:cNvSpPr txBox="1"/>
          <p:nvPr/>
        </p:nvSpPr>
        <p:spPr>
          <a:xfrm>
            <a:off x="4679795" y="3630492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посмотревшие фильм дети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посмотренный детьми фильм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837C9D-ED9C-42A0-95FC-7C40E9B41AC1}"/>
              </a:ext>
            </a:extLst>
          </p:cNvPr>
          <p:cNvSpPr txBox="1"/>
          <p:nvPr/>
        </p:nvSpPr>
        <p:spPr>
          <a:xfrm>
            <a:off x="4679795" y="4059613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сдающая экзамен студентка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сдаваемый студенткой экзамен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87601E-8434-4F1C-8C49-D4E80F6E7EBB}"/>
              </a:ext>
            </a:extLst>
          </p:cNvPr>
          <p:cNvSpPr txBox="1"/>
          <p:nvPr/>
        </p:nvSpPr>
        <p:spPr>
          <a:xfrm>
            <a:off x="5334000" y="4532284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осветившее леса и поля солнце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освещенные солнцем леса и поля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B55D63-3B95-8CF0-C63E-1A95112B72F5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5C29B5-C731-AACE-74A2-8EAEAEB02574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20330254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7" y="1286795"/>
            <a:ext cx="9457649" cy="557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Составьте возможные словосочетания, образовав причастия от глаголов.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Шаблон: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Мальчик читает книгу — читающий книгу мальчик, читаемая мальчиком книга.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Девочка прочитала журнал.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Собака гонит кошку.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Падает снег.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Дети посмотрели фильм.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Студентка сдаёт экзамен.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Солнце осветило леса и поля.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Мама позвала детей домой.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Женщина повесила занавеску на окно.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Щенок разорвал одеяло.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 Мужчина купил книги.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B3343B-0147-4790-A0B9-7EF73FA997B2}"/>
              </a:ext>
            </a:extLst>
          </p:cNvPr>
          <p:cNvSpPr txBox="1"/>
          <p:nvPr/>
        </p:nvSpPr>
        <p:spPr>
          <a:xfrm>
            <a:off x="5140712" y="2274849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прочитавшая журнал девочка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прочитанный девочкой журнал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59D83D-A97C-4DD4-A3D0-3B1FE15973BD}"/>
              </a:ext>
            </a:extLst>
          </p:cNvPr>
          <p:cNvSpPr txBox="1"/>
          <p:nvPr/>
        </p:nvSpPr>
        <p:spPr>
          <a:xfrm>
            <a:off x="4014439" y="270397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гонящая кошку собака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гонимая собакой кошка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0DAEA-3B18-40AD-897D-6EC8BD2592C5}"/>
              </a:ext>
            </a:extLst>
          </p:cNvPr>
          <p:cNvSpPr txBox="1"/>
          <p:nvPr/>
        </p:nvSpPr>
        <p:spPr>
          <a:xfrm>
            <a:off x="2984809" y="3133091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падающий снег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2839A8-4E45-4BA2-8E9E-358FA8D7CB33}"/>
              </a:ext>
            </a:extLst>
          </p:cNvPr>
          <p:cNvSpPr txBox="1"/>
          <p:nvPr/>
        </p:nvSpPr>
        <p:spPr>
          <a:xfrm>
            <a:off x="4679795" y="3630492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посмотревшие фильм дети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посмотренный детьми фильм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837C9D-ED9C-42A0-95FC-7C40E9B41AC1}"/>
              </a:ext>
            </a:extLst>
          </p:cNvPr>
          <p:cNvSpPr txBox="1"/>
          <p:nvPr/>
        </p:nvSpPr>
        <p:spPr>
          <a:xfrm>
            <a:off x="4679795" y="4059613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сдающая экзамен студентка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сдаваемый студенткой экзамен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87601E-8434-4F1C-8C49-D4E80F6E7EBB}"/>
              </a:ext>
            </a:extLst>
          </p:cNvPr>
          <p:cNvSpPr txBox="1"/>
          <p:nvPr/>
        </p:nvSpPr>
        <p:spPr>
          <a:xfrm>
            <a:off x="5334000" y="4532284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осветившее леса и поля солнце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освещенные солнцем леса и поля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4FF1D5-273A-4B1F-9AC9-C254F31D6BC5}"/>
              </a:ext>
            </a:extLst>
          </p:cNvPr>
          <p:cNvSpPr txBox="1"/>
          <p:nvPr/>
        </p:nvSpPr>
        <p:spPr>
          <a:xfrm>
            <a:off x="5140712" y="4949685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позвавшая детей домой мама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позванные мамой домой дети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10E727-8B43-4809-A557-B7D5E401DD69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024327-D638-2E3A-0F36-10D53AE1910A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22773373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7" y="1286795"/>
            <a:ext cx="9457649" cy="557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Составьте возможные словосочетания, образовав причастия от глаголов.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Шаблон: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Мальчик читает книгу — читающий книгу мальчик, читаемая мальчиком книга.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Девочка прочитала журнал.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Собака гонит кошку.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Падает снег.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Дети посмотрели фильм.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Студентка сдаёт экзамен.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Солнце осветило леса и поля.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Мама позвала детей домой.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Женщина повесила занавеску на окно.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Щенок разорвал одеяло.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 Мужчина купил книги.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B3343B-0147-4790-A0B9-7EF73FA997B2}"/>
              </a:ext>
            </a:extLst>
          </p:cNvPr>
          <p:cNvSpPr txBox="1"/>
          <p:nvPr/>
        </p:nvSpPr>
        <p:spPr>
          <a:xfrm>
            <a:off x="5140712" y="2274849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прочитавшая журнал девочка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прочитанный девочкой журнал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59D83D-A97C-4DD4-A3D0-3B1FE15973BD}"/>
              </a:ext>
            </a:extLst>
          </p:cNvPr>
          <p:cNvSpPr txBox="1"/>
          <p:nvPr/>
        </p:nvSpPr>
        <p:spPr>
          <a:xfrm>
            <a:off x="4014439" y="270397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гонящая кошку собака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гонимая собакой кошка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0DAEA-3B18-40AD-897D-6EC8BD2592C5}"/>
              </a:ext>
            </a:extLst>
          </p:cNvPr>
          <p:cNvSpPr txBox="1"/>
          <p:nvPr/>
        </p:nvSpPr>
        <p:spPr>
          <a:xfrm>
            <a:off x="2984809" y="3133091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падающий снег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2839A8-4E45-4BA2-8E9E-358FA8D7CB33}"/>
              </a:ext>
            </a:extLst>
          </p:cNvPr>
          <p:cNvSpPr txBox="1"/>
          <p:nvPr/>
        </p:nvSpPr>
        <p:spPr>
          <a:xfrm>
            <a:off x="4679795" y="3630492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посмотревшие фильм дети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посмотренный детьми фильм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837C9D-ED9C-42A0-95FC-7C40E9B41AC1}"/>
              </a:ext>
            </a:extLst>
          </p:cNvPr>
          <p:cNvSpPr txBox="1"/>
          <p:nvPr/>
        </p:nvSpPr>
        <p:spPr>
          <a:xfrm>
            <a:off x="4679795" y="4059613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сдающая экзамен студентка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сдаваемый студенткой экзамен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87601E-8434-4F1C-8C49-D4E80F6E7EBB}"/>
              </a:ext>
            </a:extLst>
          </p:cNvPr>
          <p:cNvSpPr txBox="1"/>
          <p:nvPr/>
        </p:nvSpPr>
        <p:spPr>
          <a:xfrm>
            <a:off x="5334000" y="4532284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осветившее леса и поля солнце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освещенные солнцем леса и поля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4FF1D5-273A-4B1F-9AC9-C254F31D6BC5}"/>
              </a:ext>
            </a:extLst>
          </p:cNvPr>
          <p:cNvSpPr txBox="1"/>
          <p:nvPr/>
        </p:nvSpPr>
        <p:spPr>
          <a:xfrm>
            <a:off x="5140712" y="4949685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позвавшая детей домой мама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позванные мамой домой дети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CF1E3F-5A22-4104-9E5B-80E049E3950B}"/>
              </a:ext>
            </a:extLst>
          </p:cNvPr>
          <p:cNvSpPr txBox="1"/>
          <p:nvPr/>
        </p:nvSpPr>
        <p:spPr>
          <a:xfrm>
            <a:off x="6647542" y="5414176"/>
            <a:ext cx="5255941" cy="492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повесившая занавеску на окно женщина,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повешенная женщиной на окно занавеска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D5E4F0-3154-1DDD-785B-4D9234FE66ED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5DA055-99D0-7BFF-CC27-36F13B54C4CD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16381805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7" y="1286795"/>
            <a:ext cx="9457649" cy="557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Составьте возможные словосочетания, образовав причастия от глаголов.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Шаблон: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Мальчик читает книгу — читающий книгу мальчик, читаемая мальчиком книга.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Девочка прочитала журнал.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Собака гонит кошку.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Падает снег.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Дети посмотрели фильм.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Студентка сдаёт экзамен.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Солнце осветило леса и поля.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Мама позвала детей домой.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Женщина повесила занавеску на окно.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Щенок разорвал одеяло.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 Мужчина купил книги.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B3343B-0147-4790-A0B9-7EF73FA997B2}"/>
              </a:ext>
            </a:extLst>
          </p:cNvPr>
          <p:cNvSpPr txBox="1"/>
          <p:nvPr/>
        </p:nvSpPr>
        <p:spPr>
          <a:xfrm>
            <a:off x="5140712" y="2274849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прочитавшая журнал девочка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прочитанный девочкой журнал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59D83D-A97C-4DD4-A3D0-3B1FE15973BD}"/>
              </a:ext>
            </a:extLst>
          </p:cNvPr>
          <p:cNvSpPr txBox="1"/>
          <p:nvPr/>
        </p:nvSpPr>
        <p:spPr>
          <a:xfrm>
            <a:off x="4014439" y="270397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гонящая кошку собака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гонимая собакой кошка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0DAEA-3B18-40AD-897D-6EC8BD2592C5}"/>
              </a:ext>
            </a:extLst>
          </p:cNvPr>
          <p:cNvSpPr txBox="1"/>
          <p:nvPr/>
        </p:nvSpPr>
        <p:spPr>
          <a:xfrm>
            <a:off x="2984809" y="3133091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падающий снег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2839A8-4E45-4BA2-8E9E-358FA8D7CB33}"/>
              </a:ext>
            </a:extLst>
          </p:cNvPr>
          <p:cNvSpPr txBox="1"/>
          <p:nvPr/>
        </p:nvSpPr>
        <p:spPr>
          <a:xfrm>
            <a:off x="4679795" y="3630492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посмотревшие фильм дети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посмотренный детьми фильм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837C9D-ED9C-42A0-95FC-7C40E9B41AC1}"/>
              </a:ext>
            </a:extLst>
          </p:cNvPr>
          <p:cNvSpPr txBox="1"/>
          <p:nvPr/>
        </p:nvSpPr>
        <p:spPr>
          <a:xfrm>
            <a:off x="4679795" y="4059613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сдающая экзамен студентка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сдаваемый студенткой экзамен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87601E-8434-4F1C-8C49-D4E80F6E7EBB}"/>
              </a:ext>
            </a:extLst>
          </p:cNvPr>
          <p:cNvSpPr txBox="1"/>
          <p:nvPr/>
        </p:nvSpPr>
        <p:spPr>
          <a:xfrm>
            <a:off x="5334000" y="4532284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осветившее леса и поля солнце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освещенные солнцем леса и поля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4FF1D5-273A-4B1F-9AC9-C254F31D6BC5}"/>
              </a:ext>
            </a:extLst>
          </p:cNvPr>
          <p:cNvSpPr txBox="1"/>
          <p:nvPr/>
        </p:nvSpPr>
        <p:spPr>
          <a:xfrm>
            <a:off x="5140712" y="4949685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позвавшая детей домой мама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позванные мамой домой дети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CF1E3F-5A22-4104-9E5B-80E049E3950B}"/>
              </a:ext>
            </a:extLst>
          </p:cNvPr>
          <p:cNvSpPr txBox="1"/>
          <p:nvPr/>
        </p:nvSpPr>
        <p:spPr>
          <a:xfrm>
            <a:off x="6647542" y="5414176"/>
            <a:ext cx="5255941" cy="492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повесившая занавеску на окно женщина,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повешенная женщиной на окно занавеска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1BA968-1CCC-4E05-96C9-6CFA3F465A05}"/>
              </a:ext>
            </a:extLst>
          </p:cNvPr>
          <p:cNvSpPr txBox="1"/>
          <p:nvPr/>
        </p:nvSpPr>
        <p:spPr>
          <a:xfrm>
            <a:off x="4579434" y="5887927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разорвавший одеяло щенок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разорванное щенком одеяло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0CA1EE-9AB9-18E8-9B6A-3A4019BC50B1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EB5682-C117-598A-0C05-0EA3AE9C7EFA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29574249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7" y="1286795"/>
            <a:ext cx="9457649" cy="557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Составьте возможные словосочетания, образовав причастия от глаголов.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Шаблон: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Мальчик читает книгу — читающий книгу мальчик, читаемая мальчиком книга.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Девочка прочитала журнал.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Собака гонит кошку.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Падает снег.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Дети посмотрели фильм.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Студентка сдаёт экзамен.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Солнце осветило леса и поля.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Мама позвала детей домой.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Женщина повесила занавеску на окно.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Щенок разорвал одеяло.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 Мужчина купил книги.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B3343B-0147-4790-A0B9-7EF73FA997B2}"/>
              </a:ext>
            </a:extLst>
          </p:cNvPr>
          <p:cNvSpPr txBox="1"/>
          <p:nvPr/>
        </p:nvSpPr>
        <p:spPr>
          <a:xfrm>
            <a:off x="5140712" y="2274849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прочитавшая журнал девочка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прочитанный девочкой журнал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59D83D-A97C-4DD4-A3D0-3B1FE15973BD}"/>
              </a:ext>
            </a:extLst>
          </p:cNvPr>
          <p:cNvSpPr txBox="1"/>
          <p:nvPr/>
        </p:nvSpPr>
        <p:spPr>
          <a:xfrm>
            <a:off x="4014439" y="270397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гонящая кошку собака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гонимая собакой кошка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0DAEA-3B18-40AD-897D-6EC8BD2592C5}"/>
              </a:ext>
            </a:extLst>
          </p:cNvPr>
          <p:cNvSpPr txBox="1"/>
          <p:nvPr/>
        </p:nvSpPr>
        <p:spPr>
          <a:xfrm>
            <a:off x="2984809" y="3133091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падающий снег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2839A8-4E45-4BA2-8E9E-358FA8D7CB33}"/>
              </a:ext>
            </a:extLst>
          </p:cNvPr>
          <p:cNvSpPr txBox="1"/>
          <p:nvPr/>
        </p:nvSpPr>
        <p:spPr>
          <a:xfrm>
            <a:off x="4679795" y="3630492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посмотревшие фильм дети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посмотренный детьми фильм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837C9D-ED9C-42A0-95FC-7C40E9B41AC1}"/>
              </a:ext>
            </a:extLst>
          </p:cNvPr>
          <p:cNvSpPr txBox="1"/>
          <p:nvPr/>
        </p:nvSpPr>
        <p:spPr>
          <a:xfrm>
            <a:off x="4679795" y="4059613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сдающая экзамен студентка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сдаваемый студенткой экзамен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87601E-8434-4F1C-8C49-D4E80F6E7EBB}"/>
              </a:ext>
            </a:extLst>
          </p:cNvPr>
          <p:cNvSpPr txBox="1"/>
          <p:nvPr/>
        </p:nvSpPr>
        <p:spPr>
          <a:xfrm>
            <a:off x="5334000" y="4532284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осветившее леса и поля солнце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освещенные солнцем леса и поля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4FF1D5-273A-4B1F-9AC9-C254F31D6BC5}"/>
              </a:ext>
            </a:extLst>
          </p:cNvPr>
          <p:cNvSpPr txBox="1"/>
          <p:nvPr/>
        </p:nvSpPr>
        <p:spPr>
          <a:xfrm>
            <a:off x="5140712" y="4949685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позвавшая детей домой мама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позванные мамой домой дети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CF1E3F-5A22-4104-9E5B-80E049E3950B}"/>
              </a:ext>
            </a:extLst>
          </p:cNvPr>
          <p:cNvSpPr txBox="1"/>
          <p:nvPr/>
        </p:nvSpPr>
        <p:spPr>
          <a:xfrm>
            <a:off x="6647542" y="5414176"/>
            <a:ext cx="5255941" cy="492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повесившая занавеску на окно женщина,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повешенная женщиной на окно занавеска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1BA968-1CCC-4E05-96C9-6CFA3F465A05}"/>
              </a:ext>
            </a:extLst>
          </p:cNvPr>
          <p:cNvSpPr txBox="1"/>
          <p:nvPr/>
        </p:nvSpPr>
        <p:spPr>
          <a:xfrm>
            <a:off x="4579434" y="5887927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разорвавший одеяло щенок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разорванное щенком одеяло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611A38-F0B5-43AE-AB23-BA7E8A92A4D4}"/>
              </a:ext>
            </a:extLst>
          </p:cNvPr>
          <p:cNvSpPr txBox="1"/>
          <p:nvPr/>
        </p:nvSpPr>
        <p:spPr>
          <a:xfrm>
            <a:off x="4434469" y="6351582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купивший книги мужчина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купленные мужчиной книги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379A48-0D9C-FC6C-3B14-8FD59199E848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370855-EEB4-2E1E-DB36-70F8880FC9A5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6202049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Соедините два предложения. Замените причастным оборотом то предложение, где действие происходило ранее.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первый раз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надел (2)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костюм. Этот костюм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сшили (1)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— Он первый раз надел костюм,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сшитый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Мы стояли около поезда. Поезд прибыл из Москвы.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телевидению показывали слонов. Этих слонов привезли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стуле лежит сумка. Эту сумку забыла у меня моя подруга.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парке срубили деревья. Эти деревья посадили сто лет назад.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К Новому году они послали посылку своему другу. Их друг уехал из города год назад.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CDF032-2FFF-6AB9-B89E-5FAC50F697C9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032787-676D-430D-E6DE-9ECB7D056864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29386396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62126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Соедините два предложения. Замените причастным оборотом то предложение, где действие происходило ранее.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первый раз надел костюм. Этот костюм сшили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— Он первый раз надел костюм,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сшитый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Мы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стояли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около поезда. Поезд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телевидению показывали слонов. Этих слонов привезли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стуле лежит сумка. Эту сумку забыла у меня моя подруга.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парке срубили деревья. Эти деревья посадили сто лет назад.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К Новому году они послали посылку своему другу. Их друг уехал из города год назад.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6427CF-19B6-0A87-64F6-081BE37A2280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8FBE0F-D14C-9282-6181-5A7E55E67198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25127646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62126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Соедините два предложения. Замените причастным оборотом то предложение, где действие происходило ранее.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первый раз надел костюм. Этот костюм сшили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— Он первый раз надел костюм,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сшитый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стояли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около поезда,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прибывшего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Мы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стояли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около поезда. Поезд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телевидению показывали слонов. Этих слонов привезли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стуле лежит сумка. Эту сумку забыла у меня моя подруга.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парке срубили деревья. Эти деревья посадили сто лет назад.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К Новому году они послали посылку своему другу. Их друг уехал из города год назад.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A7E430-4ABA-04D2-F417-B493FE950DD5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8FFC8C-60B6-B78C-85FF-87401849BB67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14552985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62126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Соедините два предложения. Замените причастным оборотом то предложение, где действие происходило ранее.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первый раз надел костюм. Этот костюм сшили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— Он первый раз надел костюм,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сшитый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стояли около поезда,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прибывшего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Мы стояли около поезда. Поезд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телевидению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показывали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слонов. Этих слонов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привезли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стуле лежит сумка. Эту сумку забыла у меня моя подруга.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парке срубили деревья. Эти деревья посадили сто лет назад.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К Новому году они послали посылку своему другу. Их друг уехал из города год назад.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66474C-C50B-0633-EF3E-62ADEF403438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DD1883-1734-1E5D-9C4A-FAB44B1D11F3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25368317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62126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Соедините два предложения. Замените причастным оборотом то предложение, где действие происходило ранее.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первый раз надел костюм. Этот костюм сшили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— Он первый раз надел костюм,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сшитый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стояли около поезда,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прибывшего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Мы стояли около поезда. Поезд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По телевидению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показывали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слонов,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привезённых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телевидению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показывали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слонов. Этих слонов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привезли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стуле лежит сумка. Эту сумку забыла у меня моя подруга.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парке срубили деревья. Эти деревья посадили сто лет назад.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К Новому году они послали посылку своему другу. Их друг уехал из города год назад.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4FDD61-D578-0DCB-7997-576A6521C449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9C10FB-CF62-4781-E666-D3ACB604F6E3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6928145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62126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Соедините два предложения. Замените причастным оборотом то предложение, где действие происходило ранее.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первый раз надел костюм. Этот костюм сшили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— Он первый раз надел костюм,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сшитый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стояли около поезда,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прибывшего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Мы стояли около поезда. Поезд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По телевидению показывали слонов,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привезённых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телевидению показывали слонов. Этих слонов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привезли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стуле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лежит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сумка. Эту сумку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забыла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моя подруга.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парке срубили деревья. Эти деревья посадили сто лет назад.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К Новому году они послали посылку своему другу. Их друг уехал из города год назад.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3A990B-3071-516F-9828-07575E870814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D8011E-F344-9C81-27FB-AC2D4514B9CD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1573051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62126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Соедините два предложения. Замените причастным оборотом то предложение, где действие происходило ранее.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первый раз надел костюм. Этот костюм сшили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— Он первый раз надел костюм,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сшитый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стояли около поезда,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прибывшего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Мы стояли около поезда. Поезд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По телевидению показывали слонов,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привезённых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телевидению показывали слонов. Этих слонов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привезли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На стуле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лежит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сумка,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забытая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моей подругой.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стуле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лежит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сумка. Эту сумку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забыла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моя подруга.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парке срубили деревья. Эти деревья посадили сто лет назад.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К Новому году они послали посылку своему другу. Их друг уехал из города год назад.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8DF536-7361-FC85-A87D-26D35864DC64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98E3AE-4E89-52D4-EC40-0E767E322150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764442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62126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Соедините два предложения. Замените причастным оборотом то предложение, где действие происходило ранее.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первый раз надел костюм. Этот костюм сшили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— Он первый раз надел костюм,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сшитый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стояли около поезда,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прибывшего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Мы стояли около поезда. Поезд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По телевидению показывали слонов,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привезённых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телевидению показывали слонов. Этих слонов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привезли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На стуле лежит сумка,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забытая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моей подругой.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стуле лежит сумка. Эту сумку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забыла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моя подруга.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парке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срубили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деревья. Эти деревья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посадили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сто лет назад.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К Новому году они послали посылку своему другу. Их друг уехал из города год назад.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BEA904-8CF3-B5EB-055E-D06072EF5115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EEFAD6-3E34-B77E-5201-2FC7CFAB6132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6369562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62126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Соедините два предложения. Замените причастным оборотом то предложение, где действие происходило ранее.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первый раз надел костюм. Этот костюм сшили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— Он первый раз надел костюм,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сшитый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стояли около поезда,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прибывшего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Мы стояли около поезда. Поезд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По телевидению показывали слонов,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привезённых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телевидению показывали слонов. Этих слонов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привезли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На стуле лежит сумка,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забытая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моей подругой.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стуле лежит сумка. Эту сумку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забыла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моя подруга.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В парке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срубили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деревья,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посаженные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сто лет назад.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парке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срубили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деревья. Эти деревья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посадили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сто лет назад.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К Новому году они послали посылку своему другу. Их друг уехал из города год назад.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A2003E-9C97-2713-217F-905F4E96B28D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7558C5-FFDD-9923-FA70-EFF6BCE6F436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42497865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62126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Соедините два предложения. Замените причастным оборотом то предложение, где действие происходило ранее.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первый раз надел костюм. Этот костюм сшили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— Он первый раз надел костюм,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сшитый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стояли около поезда,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прибывшего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Мы стояли около поезда. Поезд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По телевидению показывали слонов,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привезённых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телевидению показывали слонов. Этих слонов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привезли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На стуле лежит сумка,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забытая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моей подругой.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стуле лежит сумка. Эту сумку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забыла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моя подруга.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В парке срубили деревья,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посаженные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сто лет назад.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парке срубили деревья. Эти деревья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посадили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сто лет назад.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К Новому году они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послали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посылку своему другу. Их друг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уехал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города год назад.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CC1B20-B96B-C204-22B1-B7AE175DDD58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4FAE34-C574-263F-FBE6-46DE05B9400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5764311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62126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Соедините два предложения. Замените причастным оборотом то предложение, где действие происходило ранее.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первый раз надел костюм. Этот костюм сшили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— Он первый раз надел костюм,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сшитый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стояли около поезда,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прибывшего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Мы стояли около поезда. Поезд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прибыл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По телевидению показывали слонов,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привезённых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телевидению показывали слонов. Этих слонов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привезли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На стуле лежит сумка,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забытая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моей подругой.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стуле лежит сумка. Эту сумку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забыла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моя подруга.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В парке срубили деревья,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посаженные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сто лет назад.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парке срубили деревья. Эти деревья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посадили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сто лет назад.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Новому году они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послали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посылку своему другу,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уехавшему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города год назад.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К Новому году они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послали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посылку своему другу. Их друг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уехал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города год назад.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CB11A8-1062-D93D-AD4D-CB746F2DFF76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9C04C1-0157-8CBA-7463-22189BB46E8C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21699305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01600" y="1282492"/>
            <a:ext cx="1209039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9. Соедините два предложения. Замените причастным оборотом то предложение, где действие происходит позже.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по телевидению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показали (2)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фильм. Этот фильм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снят (1)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— Фильм,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телевидению, снят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 нам пришли наши друзья. Неделю назад они вернулись из Америки.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Писатель описал в романе события. Эти события произошли в начале XIX века.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Детям подарили игрушки. Эти игрушки сделали ученики художественной школы.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Недавно перевели поэму французского писателя. Эта поэма была написана в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XVIII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веке.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 лекарство облегчило боли в ноге. Он купил это лекарство по совету друга.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101600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B1B3DA-944C-BCC9-EC7F-B72E81DF498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BE35F5-756A-51A4-BA0C-B944115D2A54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6391526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01600" y="1282492"/>
            <a:ext cx="1209039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9. Соедините два предложения. Замените причастным оборотом то предложение, где действие происходит позже.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по телевидению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показали (2)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фильм. Этот фильм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снят (1)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— Фильм,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телевидению, снят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 нам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пришли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наши друзья. Неделю назад они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вернулись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Америки.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Писатель описал в романе события. Эти события произошли в начале XIX века.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Детям подарили игрушки. Эти игрушки сделали ученики художественной школы.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Недавно перевели поэму французского писателя. Эта поэма была написана в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XVIII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веке.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 лекарство облегчило боли в ноге. Он купил это лекарство по совету друга.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101600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B0BE5D-E161-CAAD-F06F-6B99A2D1D277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A3ACC6-BD96-0E2A-FED0-EB0369ED9349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10442108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01600" y="1282492"/>
            <a:ext cx="1209039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9. Соедините два предложения. Замените причастным оборотом то предложение, где действие происходит позже.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по телевидению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показали (2)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фильм. Этот фильм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снят (1)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— Фильм,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телевидению, снят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 друзья,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пришедшие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нам, неделю назад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вернулись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Америки.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Писатель описал в романе события. Эти события произошли в начале XIX века.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Детям подарили игрушки. Эти игрушки сделали ученики художественной школы.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Недавно перевели поэму французского писателя. Эта поэма была написана в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XVIII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веке.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 лекарство облегчило боли в ноге. Он купил это лекарство по совету друга.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101600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4DB4A1-BE93-3CC5-4532-CE81AB9E99F4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1E6D53-E00C-18E5-CB96-B7C1702AEB1F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7811994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01600" y="1282492"/>
            <a:ext cx="1209039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9. Соедините два предложения. Замените причастным оборотом то предложение, где действие происходит позже.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по телевидению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показали (2)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фильм. Этот фильм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снят (1)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— Фильм,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телевидению, снят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 друзья,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пришедшие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нам, неделю назад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вернулись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Америки.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Писатель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описал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романе события. Эти события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произошли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начале XIX века.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Детям подарили игрушки. Эти игрушки сделали ученики художественной школы.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Недавно перевели поэму французского писателя. Эта поэма была написана в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XVIII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веке.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 лекарство облегчило боли в ноге. Он купил это лекарство по совету друга.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101600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B4850-ADC1-5D80-681B-583C5116199B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519CFB-B317-91B1-9A09-E625FC74A6D4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2859899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01600" y="1282492"/>
            <a:ext cx="1209039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9. Соедините два предложения. Замените причастным оборотом то предложение, где действие происходит позже.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по телевидению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показали (2)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фильм. Этот фильм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снят (1)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— Фильм,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телевидению, снят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 друзья,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пришедшие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нам, неделю назад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вернулись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Америки.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События,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описанные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писателем в романе,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произошли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начале XIX века.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Детям подарили игрушки. Эти игрушки сделали ученики художественной школы.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Недавно перевели поэму французского писателя. Эта поэма была написана в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XVIII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веке.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 лекарство облегчило боли в ноге. Он купил это лекарство по совету друга.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101600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00C478-668E-24EE-EC14-B75DF524FABE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5FB800-807D-6207-93D2-CADF8D5D741E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859791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01600" y="1282492"/>
            <a:ext cx="1209039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9. Соедините два предложения. Замените причастным оборотом то предложение, где действие происходит позже.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по телевидению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показали (2)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фильм. Этот фильм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снят (1)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— Фильм,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телевидению, снят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 друзья,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пришедшие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нам, неделю назад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вернулись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Америки.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События,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описанные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писателем в романе,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произошли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начале XIX века.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Детям </a:t>
            </a:r>
            <a:r>
              <a:rPr kumimoji="0" lang="ru-RU" sz="2400" b="0" i="0" u="dbl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подарили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игрушки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Эти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игрушки</a:t>
            </a: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сделали</a:t>
            </a: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ученики художественной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Недавно перевели поэму французского писателя. Эта поэма была написана в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XVIII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веке.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 лекарство облегчило боли в ноге. Он купил это лекарство по совету друга.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101600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918B6A-8D59-BA9E-1DE5-B7AD6EC34A70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F9F7C5-6EDE-AD27-B479-058CABB18B03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11224841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01600" y="1282492"/>
            <a:ext cx="1209039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9. Соедините два предложения. Замените причастным оборотом то предложение, где действие происходит позже.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по телевидению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показали (2)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фильм. Этот фильм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снят (1)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— Фильм,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телевидению, снят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 друзья,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пришедшие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нам, неделю назад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вернулись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Америки.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События,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описанные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писателем в романе,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произошли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начале XIX века.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Игрушки,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подаренные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детям,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ученики художественной школы.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Недавно перевели поэму французского писателя. Эта поэма была написана в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XVIII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веке.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 лекарство облегчило боли в ноге. Он купил это лекарство по совету друга.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101600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777D16-D072-B9F9-5AB1-4D944B6E5740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3BD1C0-F557-63C2-27DC-37984104E89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25524173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01600" y="1282492"/>
            <a:ext cx="1209039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9. Соедините два предложения. Замените причастным оборотом то предложение, где действие происходит позже.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по телевидению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показали (2)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фильм. Этот фильм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снят (1)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— Фильм,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телевидению, снят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 друзья,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пришедшие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нам, неделю назад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вернулись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Америки.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События,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описанные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писателем в романе,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произошли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начале XIX века.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Игрушки,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подаренные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детям,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ученики художественной школы.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Недавно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перевели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поэму французского писателя. Эта поэма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была написана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XVIII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веке.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 лекарство облегчило боли в ноге. Он купил это лекарство по совету друга.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101600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69BADA-4C9D-8073-428B-B9EB7F8E8F99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C163CC-DE50-3C51-DFCA-0C4470C6E8AE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546170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01600" y="1282492"/>
            <a:ext cx="1209039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9. Соедините два предложения. Замените причастным оборотом то предложение, где действие происходит позже.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по телевидению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показали (2)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фильм. Этот фильм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снят (1)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— Фильм,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телевидению, снят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 друзья,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пришедшие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нам, неделю назад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вернулись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Америки.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События,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описанные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писателем в романе,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произошли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начале XIX века.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Игрушки,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подаренные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детям,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ученики художественной школы.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Недавно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переведённая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поэма французского писателя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была написана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XVIII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веке.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Поэма французского писателя,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переведённая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недавно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была написана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XVIII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веке.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 лекарство облегчило боли в ноге. Он купил это лекарство по совету друга.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101600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6452DA-2B04-471A-72C4-5D24E392CA94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2B5E08-2663-E76A-58B5-7B56FBF6CD4E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2145753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01600" y="1282492"/>
            <a:ext cx="1209039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9. Соедините два предложения. Замените причастным оборотом то предложение, где действие происходит позже.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по телевидению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показали (2)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фильм. Этот фильм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снят (1)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— Фильм,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телевидению, снят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 друзья,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пришедшие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нам, неделю назад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вернулись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Америки.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События,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описанные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писателем в романе,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произошли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начале XIX века.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Игрушки,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подаренные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детям,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ученики художественной школы.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Недавно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переведённая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поэма французского писателя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была написана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XVIII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веке.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 лекарство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облегчило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боли в ноге. Он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купил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это лекарство по совету друга.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101600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21CA0F-3575-DCF8-47CF-8042E984FE27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E5F40A-638B-18A2-84D9-FB8BBCAC0932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565858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Из учебника "Практический синтаксис" упражнения 8, 9, 10 и 11 на страницах 11—12.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01600" y="1282492"/>
            <a:ext cx="1209039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9. Соедините два предложения. Замените причастным оборотом то предложение, где действие происходит позже.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по телевидению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показали (2)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фильм. Этот фильм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снят (1)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— Фильм,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телевидению, снят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 друзья,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пришедшие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нам, неделю назад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вернулись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Америки.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События,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описанные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писателем в романе,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произошли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начале XIX века.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Игрушки,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подаренные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детям,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ученики художественной школы.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Недавно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переведённая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поэма французского писателя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была написана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XVIII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веке.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Лекарство,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облегчившее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боли в ноге, он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совету друга.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101600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7F1026-DBC5-5A0F-249E-A409ABBAF497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C435DE-5411-ED88-8D27-333F0C3CA9F3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19468402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9D914D-DDF5-6631-4388-36C3CACCA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E684D5-17C4-FD61-B321-A22E8F6EA1EF}"/>
              </a:ext>
            </a:extLst>
          </p:cNvPr>
          <p:cNvSpPr txBox="1"/>
          <p:nvPr/>
        </p:nvSpPr>
        <p:spPr>
          <a:xfrm>
            <a:off x="2914879" y="1638625"/>
            <a:ext cx="724267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Знаки препинания при причастных оборотах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9279798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878C18-BCF3-17E4-075C-0234F232E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76C32B-5B58-ED47-F02B-7F7C686DCDC6}"/>
              </a:ext>
            </a:extLst>
          </p:cNvPr>
          <p:cNvSpPr txBox="1"/>
          <p:nvPr/>
        </p:nvSpPr>
        <p:spPr>
          <a:xfrm>
            <a:off x="390117" y="1726892"/>
            <a:ext cx="11801883" cy="362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Знаки препинания при причастных оборотах.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Причастный </a:t>
            </a:r>
            <a:r>
              <a:rPr lang="ru-RU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Times New Roman" panose="02020603050405020304" pitchFamily="18" charset="0"/>
              </a:rPr>
              <a:t>оборот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Times New Roman" panose="02020603050405020304" pitchFamily="18" charset="0"/>
              </a:rPr>
              <a:t>стоящий</a:t>
            </a: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ПОСЛЕ определяемого слова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выделяется запятыми.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Стоящий</a:t>
            </a:r>
            <a:r>
              <a:rPr lang="ru-RU" sz="3200" b="1" i="1" dirty="0">
                <a:solidFill>
                  <a:srgbClr val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ПЕРЕД определяемым словом</a:t>
            </a:r>
            <a:r>
              <a:rPr lang="ru-RU" sz="3200" b="1" dirty="0">
                <a:solidFill>
                  <a:srgbClr val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причастный </a:t>
            </a:r>
            <a:r>
              <a:rPr lang="ru-RU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оборот</a:t>
            </a:r>
            <a:r>
              <a:rPr lang="ru-RU" sz="3200" dirty="0">
                <a:solidFill>
                  <a:srgbClr val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запятыми не выделяется.</a:t>
            </a:r>
            <a:endParaRPr kumimoji="0" lang="ru-RU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2F2BEE-F164-6AAE-FB1F-CEC10ED5A6A1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0197FB-4407-6789-E8AE-3742E5E7F26A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515168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10. Измените порядок так, чтобы причастный оборот следовал за словом, к которому относится.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 хлеб всегда очень свежий.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Хлеб,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всегда очень свежий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 смотрел на подругу сияющими от счастья глазами.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Машина подъехала к строящемуся недалеко от метро дому.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Когда он входил во двор, он увидел смеющихся радостным смехом девушек.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Выступавший по телевидению политик говорил о результатах выборов.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Состоявшееся на прошлой неделе собрание приняло важное решение.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12BA51-2E04-97B1-62AC-E1A6C86253D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F8489D-93FA-DEE6-2B39-BF57A9F1ADFE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4172926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10. Измените порядок так, чтобы причастный оборот следовал за словом, к которому относится.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 хлеб всегда очень свежий.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Хлеб,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всегда очень свежий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 смотрел на подругу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Машина подъехала к строящемуся недалеко от метро дому.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Когда он входил во двор, он увидел смеющихся радостным смехом девушек.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Выступавший по телевидению политик говорил о результатах выборов.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Состоявшееся на прошлой неделе собрание приняло важное решение.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7E7D8C-C06F-935A-EB5E-9F1235770CF2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C25E62-0BD9-3720-4F06-81BCEC041B50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6011558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10. Измените порядок так, чтобы причастный оборот следовал за словом, к которому относится.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 хлеб всегда очень свежий.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Хлеб,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всегда очень свежий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 смотрел на подругу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смотрел на подругу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Машина подъехала к строящемуся недалеко от метро дому.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Когда он входил во двор, он увидел смеющихся радостным смехом девушек.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Выступавший по телевидению политик говорил о результатах выборов.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Состоявшееся на прошлой неделе собрание приняло важное решение.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2D9D88-9A27-10AC-D98F-69D9A7B5E9A8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94FAEE-DAF2-B374-5580-60F934F3DEF0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4267559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10. Измените порядок так, чтобы причастный оборот следовал за словом, к которому относится.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 хлеб всегда очень свежий.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Хлеб,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всегда очень свежий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 смотрел на подругу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смотрел на подругу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Машина подъехала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строящемуся недалеко от метро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Когда он входил во двор, он увидел смеющихся радостным смехом девушек.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Выступавший по телевидению политик говорил о результатах выборов.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Состоявшееся на прошлой неделе собрание приняло важное решение.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7108B6-3395-45AE-04BE-51C13F69A31D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446BB9-F8AE-69EE-E5BD-5C80679B89C3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575604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10. Измените порядок так, чтобы причастный оборот следовал за словом, к которому относится.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 хлеб всегда очень свежий.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Хлеб,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всегда очень свежий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 смотрел на подругу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смотрел на подругу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Машина подъехала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строящемуся недалеко от метро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Машина подъехала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дому</a:t>
            </a: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,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строящемуся недалеко от метро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Когда он входил во двор, он увидел смеющихся радостным смехом девушек.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Выступавший по телевидению политик говорил о результатах выборов.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Состоявшееся на прошлой неделе собрание приняло важное решение.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920A50-91D5-B9DE-4C63-00285CB8DE7B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305719-DA53-BAFF-3BB9-F5EF3524D1BF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8488462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10. Измените порядок так, чтобы причастный оборот следовал за словом, к которому относится.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 хлеб всегда очень свежий.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Хлеб,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всегда очень свежий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 смотрел на подругу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смотрел на подругу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Машина подъехала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строящемуся недалеко от метро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Машина подъехала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дому,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строящемуся недалеко от метро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Когда он входил во двор, он увидел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смеющихся радостным смехом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девушек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Выступавший по телевидению политик говорил о результатах выборов.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Состоявшееся на прошлой неделе собрание приняло важное решение.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22B3FE-9FFC-5768-C01D-2D8570962C33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DC93A4-67E3-702E-A8E1-847304257B79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1709130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10. Измените порядок так, чтобы причастный оборот следовал за словом, к которому относится.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 хлеб всегда очень свежий.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Хлеб,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всегда очень свежий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 смотрел на подругу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смотрел на подругу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Машина подъехала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строящемуся недалеко от метро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Машина подъехала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дому,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строящемуся недалеко от метро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Когда он входил во двор, он увидел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смеющихся радостным смехом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девушек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он входил во двор, он увидел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девушек</a:t>
            </a: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,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смеющихся радостным смехом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Выступавший по телевидению политик говорил о результатах выборов.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Состоявшееся на прошлой неделе собрание приняло важное решение.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97C971-2B94-CC9D-B43F-49C70B6627B7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3AFD11-D685-2B25-390F-A40B40DA9C8E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1206695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10. Измените порядок так, чтобы причастный оборот следовал за словом, к которому относится.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 хлеб всегда очень свежий.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Хлеб,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всегда очень свежий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 смотрел на подругу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смотрел на подругу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Машина подъехала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строящемуся недалеко от метро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Машина подъехала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дому,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строящемуся недалеко от метро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Когда он входил во двор, он увидел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смеющихся радостным смехом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девушек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он входил во двор, он увидел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девушек,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смеющихся радостным смехом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Выступавший по телевидению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политик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говорил о результатах выборов.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Состоявшееся на прошлой неделе собрание приняло важное решение.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905602-7A68-1539-77DD-7506A9552FDB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AEA2E-44CE-6621-5D59-11645A31EE77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017509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10. Измените порядок так, чтобы причастный оборот следовал за словом, к которому относится.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 хлеб всегда очень свежий.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Хлеб,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всегда очень свежий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 смотрел на подругу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смотрел на подругу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Машина подъехала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строящемуся недалеко от метро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Машина подъехала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дому,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строящемуся недалеко от метро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Когда он входил во двор, он увидел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смеющихся радостным смехом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девушек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он входил во двор, он увидел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девушек,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смеющихся радостным смехом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Выступавший по телевидению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политик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говорил о результатах выборов.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Политик</a:t>
            </a: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,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выступавший по телевидению</a:t>
            </a: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,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говорил о результатах выборов.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Состоявшееся на прошлой неделе собрание приняло важное решение.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64D4EB-DBEA-F647-3F85-2CA43403DB12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939B52-E221-09C4-4ECA-F77C545E9E2A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146494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10. Измените порядок так, чтобы причастный оборот следовал за словом, к которому относится.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 хлеб всегда очень свежий.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Хлеб,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всегда очень свежий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 смотрел на подругу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смотрел на подругу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Машина подъехала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строящемуся недалеко от метро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Машина подъехала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дому,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строящемуся недалеко от метро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Когда он входил во двор, он увидел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смеющихся радостным смехом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девушек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он входил во двор, он увидел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девушек,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смеющихся радостным смехом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Выступавший по телевидению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политик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говорил о результатах выборов.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Политик,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выступавший по телевидению,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говорил о результатах выборов.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Состоявшееся на прошлой неделе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собрание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приняло важное решение.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2B9186-2F7C-4C71-766A-123AA626C5CD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A98D59-D978-B542-DCA4-D6FF74FAE988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2154392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10. Измените порядок так, чтобы причастный оборот следовал за словом, к которому относится.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 хлеб всегда очень свежий.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Хлеб,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продаваемый в этом магазине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всегда очень свежий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 смотрел на подругу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смотрел на подругу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глазами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сияющими от счастья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Машина подъехала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строящемуся недалеко от метро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Машина подъехала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дому,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строящемуся недалеко от метро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Когда он входил во двор, он увидел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смеющихся радостным смехом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девушек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он входил во двор, он увидел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девушек,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смеющихся радостным смехом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Выступавший по телевидению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политик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говорил о результатах выборов.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Политик,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выступавший по телевидению,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говорил о результатах выборов.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Состоявшееся на прошлой неделе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собрание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приняло важное решение.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Собрание</a:t>
            </a: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,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состоявшееся на прошлой неделе</a:t>
            </a: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,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приняло важное решение.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91CD19-197D-9119-0688-A2AF9C1E9E10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19483-EC01-78D7-1FE0-30305402E845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57436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11. Измените порядок слов в предложениях. Дайте возможные варианты.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К людям,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он относился с уважением.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любящим спорт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людям он относился с уважением.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(Он относился с уважением к людям,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Он относился с уважением к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людям.)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Возле дороги, ведущей в лес, стоял дом лесника.</a:t>
            </a:r>
          </a:p>
          <a:p>
            <a:pPr marL="4114800" marR="0" lvl="8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Перед домом лежал снег, сверкающий на солнце.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Мои друзья, живущие у моря, часто приглашают меня к себе в гости.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ездил в Японию со своим другом, говорящим по-японски.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Девочка смотрела на туристов, фотографирующихся около памятника.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288516" y="1725652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7348E-9F07-8A7E-B010-00DEDBE4BE5A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61438-EBE9-7F6F-3F91-D8BF21266A1F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162628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11. Измените порядок слов в предложениях. Дайте возможные варианты.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К людям,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он относился с уважением.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любящим спорт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людям он относился с уважением.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(Он относился с уважением к людям,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Он относился с уважением к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людям.)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Возле дороги, ведущей в лес, стоял дом лесника.</a:t>
            </a:r>
          </a:p>
          <a:p>
            <a:pPr marL="4114800" marR="0" lvl="8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Перед домом лежал снег, сверкающий на солнце.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Мои друзья, живущие у моря, часто приглашают меня к себе в гости.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ездил в Японию со своим другом, говорящим по-японски.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Девочка смотрела на туристов, фотографирующихся около памятника.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288516" y="1725652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7D23D3-6F38-43A1-8DF3-5BDA439B8E4E}"/>
              </a:ext>
            </a:extLst>
          </p:cNvPr>
          <p:cNvSpPr txBox="1"/>
          <p:nvPr/>
        </p:nvSpPr>
        <p:spPr>
          <a:xfrm>
            <a:off x="417689" y="3081867"/>
            <a:ext cx="11672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Стоял дом лесника возле дороги, ведущей в лес / Возле ведущей в лес дороги стоял дом лесника / Дом лесника стоял  возле ведущей в лес дороги.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32D13E-FAF9-FD4A-7232-FFCF9E6AD6EE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9B59C4-05AE-6107-FD53-1A684C761247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0931023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11. Измените порядок слов в предложениях. Дайте возможные варианты.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К людям,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он относился с уважением.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любящим спорт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людям он относился с уважением.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(Он относился с уважением к людям,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Он относился с уважением к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людям.)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Возле дороги, ведущей в лес, стоял дом лесника.</a:t>
            </a:r>
          </a:p>
          <a:p>
            <a:pPr marL="4114800" marR="0" lvl="8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Перед домом лежал снег, сверкающий на солнце.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Мои друзья, живущие у моря, часто приглашают меня к себе в гости.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ездил в Японию со своим другом, говорящим по-японски.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Девочка смотрела на туристов, фотографирующихся около памятника.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288516" y="1725652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7D23D3-6F38-43A1-8DF3-5BDA439B8E4E}"/>
              </a:ext>
            </a:extLst>
          </p:cNvPr>
          <p:cNvSpPr txBox="1"/>
          <p:nvPr/>
        </p:nvSpPr>
        <p:spPr>
          <a:xfrm>
            <a:off x="417689" y="3081867"/>
            <a:ext cx="11672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Стоял дом лесника возле дороги, ведущей в лес / Возле ведущей в лес дороги стоял дом лесника / Дом лесника стоял  возле ведущей в лес дороги.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814E5B-DB97-4D63-AAFD-85444D5051A0}"/>
              </a:ext>
            </a:extLst>
          </p:cNvPr>
          <p:cNvSpPr txBox="1"/>
          <p:nvPr/>
        </p:nvSpPr>
        <p:spPr>
          <a:xfrm>
            <a:off x="101601" y="3872089"/>
            <a:ext cx="11801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 домом лежал сверкающий на солнце снег / Сверкающий на солнце снег лежал перед домом / Снег, сверкающий на солнце, лежал перед домом.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C40F02-C3D8-4B71-EB91-A6A27867397E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C598B9-A498-2AD3-099E-E4517F5611B8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336097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11. Измените порядок слов в предложениях. Дайте возможные варианты.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К людям,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он относился с уважением.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любящим спорт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людям он относился с уважением.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(Он относился с уважением к людям,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Он относился с уважением к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людям.)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Возле дороги, ведущей в лес, стоял дом лесника.</a:t>
            </a:r>
          </a:p>
          <a:p>
            <a:pPr marL="4114800" marR="0" lvl="8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Перед домом лежал снег, сверкающий на солнце.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Мои друзья, живущие у моря, часто приглашают меня к себе в гости.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ездил в Японию со своим другом, говорящим по-японски.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Девочка смотрела на туристов, фотографирующихся около памятника.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288516" y="1725652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7D23D3-6F38-43A1-8DF3-5BDA439B8E4E}"/>
              </a:ext>
            </a:extLst>
          </p:cNvPr>
          <p:cNvSpPr txBox="1"/>
          <p:nvPr/>
        </p:nvSpPr>
        <p:spPr>
          <a:xfrm>
            <a:off x="417689" y="3081867"/>
            <a:ext cx="11672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Стоял дом лесника возле дороги, ведущей в лес / Возле ведущей в лес дороги стоял дом лесника / Дом лесника стоял  возле ведущей в лес дороги.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814E5B-DB97-4D63-AAFD-85444D5051A0}"/>
              </a:ext>
            </a:extLst>
          </p:cNvPr>
          <p:cNvSpPr txBox="1"/>
          <p:nvPr/>
        </p:nvSpPr>
        <p:spPr>
          <a:xfrm>
            <a:off x="101601" y="3872089"/>
            <a:ext cx="11801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 домом лежал сверкающий на солнце снег / Сверкающий на солнце снег лежал перед домом / Снег, сверкающий на солнце, лежал перед домом.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32E2C8-8928-441D-9887-072B86535312}"/>
              </a:ext>
            </a:extLst>
          </p:cNvPr>
          <p:cNvSpPr txBox="1"/>
          <p:nvPr/>
        </p:nvSpPr>
        <p:spPr>
          <a:xfrm>
            <a:off x="101601" y="4529709"/>
            <a:ext cx="11988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 живущие у моря друзья часто приглашают меня к себе в гости /  Часто приглашают меня к себе в гости мои друзья, живущие у моря / Меня к себе в гости часто приглашают мои живущие у моря друзья.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AD74AF-3033-1DDC-A70E-9C105A849E85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CFE37A-9444-53E4-5F8E-393711B03330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8915185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11. Измените порядок слов в предложениях. Дайте возможные варианты.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К людям,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он относился с уважением.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любящим спорт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людям он относился с уважением.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(Он относился с уважением к людям,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Он относился с уважением к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людям.)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Возле дороги, ведущей в лес, стоял дом лесника.</a:t>
            </a:r>
          </a:p>
          <a:p>
            <a:pPr marL="4114800" marR="0" lvl="8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Перед домом лежал снег, сверкающий на солнце.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Мои друзья, живущие у моря, часто приглашают меня к себе в гости.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ездил в Японию со своим другом, говорящим по-японски.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Девочка смотрела на туристов, фотографирующихся около памятника.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288516" y="1725652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7D23D3-6F38-43A1-8DF3-5BDA439B8E4E}"/>
              </a:ext>
            </a:extLst>
          </p:cNvPr>
          <p:cNvSpPr txBox="1"/>
          <p:nvPr/>
        </p:nvSpPr>
        <p:spPr>
          <a:xfrm>
            <a:off x="417689" y="3081867"/>
            <a:ext cx="11672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Стоял дом лесника возле дороги, ведущей в лес / Возле ведущей в лес дороги стоял дом лесника / Дом лесника стоял  возле ведущей в лес дороги.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814E5B-DB97-4D63-AAFD-85444D5051A0}"/>
              </a:ext>
            </a:extLst>
          </p:cNvPr>
          <p:cNvSpPr txBox="1"/>
          <p:nvPr/>
        </p:nvSpPr>
        <p:spPr>
          <a:xfrm>
            <a:off x="101601" y="3872089"/>
            <a:ext cx="11801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 домом лежал сверкающий на солнце снег / Сверкающий на солнце снег лежал перед домом / Снег, сверкающий на солнце, лежал перед домом.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32E2C8-8928-441D-9887-072B86535312}"/>
              </a:ext>
            </a:extLst>
          </p:cNvPr>
          <p:cNvSpPr txBox="1"/>
          <p:nvPr/>
        </p:nvSpPr>
        <p:spPr>
          <a:xfrm>
            <a:off x="101601" y="4529709"/>
            <a:ext cx="11988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 живущие у моря друзья часто приглашают меня к себе в гости /  Часто приглашают меня к себе в гости мои друзья, живущие у моря / Меня к себе в гости часто приглашают мои живущие у моря друзья.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F44B74-6592-4E32-AB4F-DC6573926011}"/>
              </a:ext>
            </a:extLst>
          </p:cNvPr>
          <p:cNvSpPr txBox="1"/>
          <p:nvPr/>
        </p:nvSpPr>
        <p:spPr>
          <a:xfrm>
            <a:off x="101601" y="5294489"/>
            <a:ext cx="12090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ездил в Японию со своим говорящим по-японски другом / Со своим другом, говорящим по-японски, он ездил в Японию / Со своим говорящим по-японски другом он ездил в Японию.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212A90-FDF5-E5CA-5801-2C3A76DFFA77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2C1D76-9E60-F8C7-3627-716F8189E332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745437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288516" y="1282492"/>
            <a:ext cx="1180188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11. Измените порядок слов в предложениях. Дайте возможные варианты.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К людям,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он относился с уважением.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любящим спорт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людям он относился с уважением.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(Он относился с уважением к людям,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Он относился с уважением к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любящим спорт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людям.)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Возле дороги, ведущей в лес, стоял дом лесника.</a:t>
            </a:r>
          </a:p>
          <a:p>
            <a:pPr marL="4114800" marR="0" lvl="8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Перед домом лежал снег, сверкающий на солнце.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Мои друзья, живущие у моря, часто приглашают меня к себе в гости.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ездил в Японию со своим другом, говорящим по-японски.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Девочка смотрела на туристов, фотографирующихся около памятника.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10FD-40CC-437B-ADA1-C5F90169A384}"/>
              </a:ext>
            </a:extLst>
          </p:cNvPr>
          <p:cNvSpPr txBox="1"/>
          <p:nvPr/>
        </p:nvSpPr>
        <p:spPr>
          <a:xfrm>
            <a:off x="288516" y="1725652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7D23D3-6F38-43A1-8DF3-5BDA439B8E4E}"/>
              </a:ext>
            </a:extLst>
          </p:cNvPr>
          <p:cNvSpPr txBox="1"/>
          <p:nvPr/>
        </p:nvSpPr>
        <p:spPr>
          <a:xfrm>
            <a:off x="-306211" y="3214469"/>
            <a:ext cx="11672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Стоял дом лесника возле дороги, ведущей в лес / Возле ведущей в лес дороги стоял дом лесника / Дом лесника стоял  возле ведущей в лес дороги.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814E5B-DB97-4D63-AAFD-85444D5051A0}"/>
              </a:ext>
            </a:extLst>
          </p:cNvPr>
          <p:cNvSpPr txBox="1"/>
          <p:nvPr/>
        </p:nvSpPr>
        <p:spPr>
          <a:xfrm>
            <a:off x="101601" y="3872089"/>
            <a:ext cx="11801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 домом лежал сверкающий на солнце снег / Сверкающий на солнце снег лежал перед домом / Снег, сверкающий на солнце, лежал перед домом.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32E2C8-8928-441D-9887-072B86535312}"/>
              </a:ext>
            </a:extLst>
          </p:cNvPr>
          <p:cNvSpPr txBox="1"/>
          <p:nvPr/>
        </p:nvSpPr>
        <p:spPr>
          <a:xfrm>
            <a:off x="101601" y="4529709"/>
            <a:ext cx="11988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 живущие у моря друзья часто приглашают меня к себе в гости /  Часто приглашают меня к себе в гости мои друзья, живущие у моря / Меня к себе в гости часто приглашают мои живущие у моря друзья.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F44B74-6592-4E32-AB4F-DC6573926011}"/>
              </a:ext>
            </a:extLst>
          </p:cNvPr>
          <p:cNvSpPr txBox="1"/>
          <p:nvPr/>
        </p:nvSpPr>
        <p:spPr>
          <a:xfrm>
            <a:off x="101601" y="5294489"/>
            <a:ext cx="12090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ездил в Японию со своим говорящим по-японски другом / Со своим другом, говорящим по-японски, он ездил в Японию / Со своим говорящим по-японски другом он ездил в Японию.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CA9D34-641B-4097-89BB-CED9889D76C2}"/>
              </a:ext>
            </a:extLst>
          </p:cNvPr>
          <p:cNvSpPr txBox="1"/>
          <p:nvPr/>
        </p:nvSpPr>
        <p:spPr>
          <a:xfrm>
            <a:off x="50800" y="5972359"/>
            <a:ext cx="12090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Девочка смотрела на фотографирующихся около памятника туристов / На туристов, фотографирующихся около памятника, смотрела девочка / На фотографирующихся около памятника туристов смотрела девочка.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B14537-69D9-D4E2-A923-2CC9CC431E46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981147-5881-A729-0547-EE4037BF9571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2528309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97289A-D62A-CB72-5D44-3311059AF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551"/>
            <a:ext cx="10515600" cy="720641"/>
          </a:xfrm>
        </p:spPr>
        <p:txBody>
          <a:bodyPr>
            <a:normAutofit fontScale="90000"/>
          </a:bodyPr>
          <a:lstStyle/>
          <a:p>
            <a:r>
              <a:rPr lang="ru-RU" dirty="0"/>
              <a:t>Аудиторное устное сочинение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1A48F6-F941-2173-D83E-9B3A1641B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7629" y="1040147"/>
            <a:ext cx="10515600" cy="3796548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Зима и весна</a:t>
            </a:r>
            <a:r>
              <a:rPr lang="ru-RU" dirty="0"/>
              <a:t>.</a:t>
            </a:r>
          </a:p>
          <a:p>
            <a:r>
              <a:rPr lang="ru-RU" dirty="0"/>
              <a:t>Какие зима и весна в России и в Китае. Как описывает Тютчев весну? Как вы думаете, почему россияне так относятся к весне?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>
                <a:solidFill>
                  <a:schemeClr val="tx1"/>
                </a:solidFill>
              </a:rPr>
              <a:t>Короткий текст (около 5 предложений) + обсуждение.</a:t>
            </a:r>
          </a:p>
        </p:txBody>
      </p:sp>
    </p:spTree>
    <p:extLst>
      <p:ext uri="{BB962C8B-B14F-4D97-AF65-F5344CB8AC3E}">
        <p14:creationId xmlns:p14="http://schemas.microsoft.com/office/powerpoint/2010/main" val="2259335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58FAF1-B0E5-9BBC-8E39-3D26A65EE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BF2C87D-A140-0E9D-DC6E-83D9AE325586}"/>
              </a:ext>
            </a:extLst>
          </p:cNvPr>
          <p:cNvSpPr txBox="1">
            <a:spLocks/>
          </p:cNvSpPr>
          <p:nvPr/>
        </p:nvSpPr>
        <p:spPr>
          <a:xfrm>
            <a:off x="244925" y="1705232"/>
            <a:ext cx="11726863" cy="2743200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Завтра, 15 апреля 2025 г.,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ЭКСКУРСИЯ</a:t>
            </a:r>
          </a:p>
        </p:txBody>
      </p:sp>
    </p:spTree>
    <p:extLst>
      <p:ext uri="{BB962C8B-B14F-4D97-AF65-F5344CB8AC3E}">
        <p14:creationId xmlns:p14="http://schemas.microsoft.com/office/powerpoint/2010/main" val="25229323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15779</TotalTime>
  <Words>12250</Words>
  <Application>Microsoft Office PowerPoint</Application>
  <PresentationFormat>Широкоэкранный</PresentationFormat>
  <Paragraphs>1919</Paragraphs>
  <Slides>84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84</vt:i4>
      </vt:variant>
    </vt:vector>
  </HeadingPairs>
  <TitlesOfParts>
    <vt:vector size="92" baseType="lpstr">
      <vt:lpstr>Arial</vt:lpstr>
      <vt:lpstr>Book Antiqua</vt:lpstr>
      <vt:lpstr>Calibri</vt:lpstr>
      <vt:lpstr>Calibri Light</vt:lpstr>
      <vt:lpstr>Roboto</vt:lpstr>
      <vt:lpstr>Times New Roman</vt:lpstr>
      <vt:lpstr>Тема Office</vt:lpstr>
      <vt:lpstr>1_Тема Office</vt:lpstr>
      <vt:lpstr>Группа 101СА </vt:lpstr>
      <vt:lpstr>ВКЛЮЧИТЕ ВИДЕОКАМЕРЫ!!!!!</vt:lpstr>
      <vt:lpstr>Презентация PowerPoint</vt:lpstr>
      <vt:lpstr>Фонетика</vt:lpstr>
      <vt:lpstr>Фонетика</vt:lpstr>
      <vt:lpstr>Прочитайте вслух стихотворения, обращая внимание на редукцию гласных и согласных.</vt:lpstr>
      <vt:lpstr>Прочитайте вслух стихотворения, обращая внимание на редукцию гласных и согласных.</vt:lpstr>
      <vt:lpstr>Презентация PowerPoint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Аудиторное устное сочинение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272</cp:revision>
  <dcterms:created xsi:type="dcterms:W3CDTF">2024-09-01T20:30:35Z</dcterms:created>
  <dcterms:modified xsi:type="dcterms:W3CDTF">2025-04-14T12:52:25Z</dcterms:modified>
</cp:coreProperties>
</file>