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7"/>
  </p:notesMasterIdLst>
  <p:sldIdLst>
    <p:sldId id="840" r:id="rId3"/>
    <p:sldId id="1935" r:id="rId4"/>
    <p:sldId id="1000" r:id="rId5"/>
    <p:sldId id="1925" r:id="rId6"/>
    <p:sldId id="596" r:id="rId7"/>
    <p:sldId id="597" r:id="rId8"/>
    <p:sldId id="598" r:id="rId9"/>
    <p:sldId id="599" r:id="rId10"/>
    <p:sldId id="600" r:id="rId11"/>
    <p:sldId id="601" r:id="rId12"/>
    <p:sldId id="602" r:id="rId13"/>
    <p:sldId id="603" r:id="rId14"/>
    <p:sldId id="604" r:id="rId15"/>
    <p:sldId id="1936" r:id="rId16"/>
    <p:sldId id="1937" r:id="rId17"/>
    <p:sldId id="809" r:id="rId18"/>
    <p:sldId id="810" r:id="rId19"/>
    <p:sldId id="811" r:id="rId20"/>
    <p:sldId id="812" r:id="rId21"/>
    <p:sldId id="662" r:id="rId22"/>
    <p:sldId id="813" r:id="rId23"/>
    <p:sldId id="814" r:id="rId24"/>
    <p:sldId id="815" r:id="rId25"/>
    <p:sldId id="1938" r:id="rId26"/>
    <p:sldId id="1034" r:id="rId27"/>
    <p:sldId id="669" r:id="rId28"/>
    <p:sldId id="670" r:id="rId29"/>
    <p:sldId id="671" r:id="rId30"/>
    <p:sldId id="672" r:id="rId31"/>
    <p:sldId id="673" r:id="rId32"/>
    <p:sldId id="674" r:id="rId33"/>
    <p:sldId id="675" r:id="rId34"/>
    <p:sldId id="676" r:id="rId35"/>
    <p:sldId id="677" r:id="rId36"/>
    <p:sldId id="1035" r:id="rId37"/>
    <p:sldId id="1036" r:id="rId38"/>
    <p:sldId id="678" r:id="rId39"/>
    <p:sldId id="679" r:id="rId40"/>
    <p:sldId id="680" r:id="rId41"/>
    <p:sldId id="681" r:id="rId42"/>
    <p:sldId id="682" r:id="rId43"/>
    <p:sldId id="683" r:id="rId44"/>
    <p:sldId id="684" r:id="rId45"/>
    <p:sldId id="685" r:id="rId46"/>
    <p:sldId id="686" r:id="rId47"/>
    <p:sldId id="695" r:id="rId48"/>
    <p:sldId id="696" r:id="rId49"/>
    <p:sldId id="697" r:id="rId50"/>
    <p:sldId id="698" r:id="rId51"/>
    <p:sldId id="699" r:id="rId52"/>
    <p:sldId id="700" r:id="rId53"/>
    <p:sldId id="701" r:id="rId54"/>
    <p:sldId id="702" r:id="rId55"/>
    <p:sldId id="816" r:id="rId56"/>
    <p:sldId id="704" r:id="rId57"/>
    <p:sldId id="705" r:id="rId58"/>
    <p:sldId id="706" r:id="rId59"/>
    <p:sldId id="707" r:id="rId60"/>
    <p:sldId id="708" r:id="rId61"/>
    <p:sldId id="709" r:id="rId62"/>
    <p:sldId id="710" r:id="rId63"/>
    <p:sldId id="711" r:id="rId64"/>
    <p:sldId id="712" r:id="rId65"/>
    <p:sldId id="713" r:id="rId66"/>
    <p:sldId id="714" r:id="rId67"/>
    <p:sldId id="715" r:id="rId68"/>
    <p:sldId id="817" r:id="rId69"/>
    <p:sldId id="818" r:id="rId70"/>
    <p:sldId id="1037" r:id="rId71"/>
    <p:sldId id="1038" r:id="rId72"/>
    <p:sldId id="1039" r:id="rId73"/>
    <p:sldId id="1040" r:id="rId74"/>
    <p:sldId id="1041" r:id="rId75"/>
    <p:sldId id="1042" r:id="rId76"/>
    <p:sldId id="1043" r:id="rId77"/>
    <p:sldId id="1044" r:id="rId78"/>
    <p:sldId id="1045" r:id="rId79"/>
    <p:sldId id="1046" r:id="rId80"/>
    <p:sldId id="1047" r:id="rId81"/>
    <p:sldId id="1048" r:id="rId82"/>
    <p:sldId id="1049" r:id="rId83"/>
    <p:sldId id="731" r:id="rId84"/>
    <p:sldId id="732" r:id="rId85"/>
    <p:sldId id="819" r:id="rId86"/>
    <p:sldId id="820" r:id="rId87"/>
    <p:sldId id="1050" r:id="rId88"/>
    <p:sldId id="821" r:id="rId89"/>
    <p:sldId id="1051" r:id="rId90"/>
    <p:sldId id="738" r:id="rId91"/>
    <p:sldId id="739" r:id="rId92"/>
    <p:sldId id="822" r:id="rId93"/>
    <p:sldId id="823" r:id="rId94"/>
    <p:sldId id="824" r:id="rId95"/>
    <p:sldId id="825" r:id="rId96"/>
    <p:sldId id="826" r:id="rId97"/>
    <p:sldId id="827" r:id="rId98"/>
    <p:sldId id="828" r:id="rId99"/>
    <p:sldId id="747" r:id="rId100"/>
    <p:sldId id="1052" r:id="rId101"/>
    <p:sldId id="829" r:id="rId102"/>
    <p:sldId id="830" r:id="rId103"/>
    <p:sldId id="831" r:id="rId104"/>
    <p:sldId id="1941" r:id="rId105"/>
    <p:sldId id="1940" r:id="rId10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9BFC"/>
    <a:srgbClr val="A6A6A6"/>
    <a:srgbClr val="BFCFEA"/>
    <a:srgbClr val="7F7F7F"/>
    <a:srgbClr val="B4A3E5"/>
    <a:srgbClr val="D6E7AE"/>
    <a:srgbClr val="C8F8F3"/>
    <a:srgbClr val="660033"/>
    <a:srgbClr val="DAEAB1"/>
    <a:srgbClr val="CAE1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39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888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presProps" Target="presProps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viewProps" Target="viewProps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theme" Target="theme/theme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E5BCA-37AC-4F27-930D-B307CF7C44B3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24413-A10B-4854-B6C7-3EE4ACCA9E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06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7D8EF-D432-42D2-9983-35849A0EBD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744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2F2F1-14B4-DF04-04D9-C053C0C64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5B51978-83AB-919B-511F-29563E8E5A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C8524EA-5924-50CC-25D0-D7D35CE8C4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88656E-C4DF-79C0-AB00-76FED0A331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7D8EF-D432-42D2-9983-35849A0EBD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1514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1292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6007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250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47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2965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9443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2579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2758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2265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9387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886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21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0" y="744993"/>
            <a:ext cx="5440680" cy="892552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 апреля 2025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11:00—13:15      13:30—15:45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851"/>
            <a:ext cx="5440680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AF65ED5-1303-D50D-91AF-F4F5FCC2F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9986650"/>
              </p:ext>
            </p:extLst>
          </p:nvPr>
        </p:nvGraphicFramePr>
        <p:xfrm>
          <a:off x="0" y="1637545"/>
          <a:ext cx="5429227" cy="5177630"/>
        </p:xfrm>
        <a:graphic>
          <a:graphicData uri="http://schemas.openxmlformats.org/drawingml/2006/table">
            <a:tbl>
              <a:tblPr firstRow="1" firstCol="1" bandRow="1"/>
              <a:tblGrid>
                <a:gridCol w="334761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31148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539535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363682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540328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259772">
                  <a:extLst>
                    <a:ext uri="{9D8B030D-6E8A-4147-A177-3AD203B41FA5}">
                      <a16:colId xmlns:a16="http://schemas.microsoft.com/office/drawing/2014/main" val="827995855"/>
                    </a:ext>
                  </a:extLst>
                </a:gridCol>
                <a:gridCol w="987137">
                  <a:extLst>
                    <a:ext uri="{9D8B030D-6E8A-4147-A177-3AD203B41FA5}">
                      <a16:colId xmlns:a16="http://schemas.microsoft.com/office/drawing/2014/main" val="1712168320"/>
                    </a:ext>
                  </a:extLst>
                </a:gridCol>
                <a:gridCol w="508165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193198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40001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тх</a:t>
                      </a: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истМГУ</a:t>
                      </a:r>
                      <a:endParaRPr lang="ru-RU" sz="10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Фонет</a:t>
                      </a: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Есенин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7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 определения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Ван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Цзэжань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*\\\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+\- - ++ - - - -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Гао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Цзэкунь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 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Дун </a:t>
                      </a:r>
                      <a:r>
                        <a:rPr lang="ru-RU" sz="14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Жань</a:t>
                      </a:r>
                      <a:endParaRPr lang="ru-RU" sz="14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*\\\\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Ли Инин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++(+)(+)(+)(+) (+)(+)(+)(+)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Ли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#\\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 - (+)(+) - (+) - (+)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Лю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Минцзюнь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##*+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++\+\+++++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Ляо</a:t>
                      </a: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Вэньцин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Хуан Инин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####\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Хэ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##*\\\\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+++\++\\++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Цзоу</a:t>
                      </a: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Хаоюй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\\\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i="1" u="sng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Цзя</a:t>
                      </a:r>
                      <a:r>
                        <a:rPr lang="ru-RU" sz="1400" i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i="1" u="sng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Ботянь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 - + - +++++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Чжао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Имин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\+++++++++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Чжоу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Сяньчжи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\\\\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335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Чэнь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Чжунтэн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 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Чэнь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Шанюй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FD2D1-84C5-C6FB-40DC-D3A82DCF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73093"/>
              </p:ext>
            </p:extLst>
          </p:nvPr>
        </p:nvGraphicFramePr>
        <p:xfrm>
          <a:off x="5632545" y="0"/>
          <a:ext cx="6472864" cy="6845857"/>
        </p:xfrm>
        <a:graphic>
          <a:graphicData uri="http://schemas.openxmlformats.org/drawingml/2006/table">
            <a:tbl>
              <a:tblPr firstRow="1" firstCol="1" bandRow="1"/>
              <a:tblGrid>
                <a:gridCol w="403614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69694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225574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217885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640842">
                  <a:extLst>
                    <a:ext uri="{9D8B030D-6E8A-4147-A177-3AD203B41FA5}">
                      <a16:colId xmlns:a16="http://schemas.microsoft.com/office/drawing/2014/main" val="4293903696"/>
                    </a:ext>
                  </a:extLst>
                </a:gridCol>
                <a:gridCol w="392660">
                  <a:extLst>
                    <a:ext uri="{9D8B030D-6E8A-4147-A177-3AD203B41FA5}">
                      <a16:colId xmlns:a16="http://schemas.microsoft.com/office/drawing/2014/main" val="2475826666"/>
                    </a:ext>
                  </a:extLst>
                </a:gridCol>
                <a:gridCol w="700556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564277">
                  <a:extLst>
                    <a:ext uri="{9D8B030D-6E8A-4147-A177-3AD203B41FA5}">
                      <a16:colId xmlns:a16="http://schemas.microsoft.com/office/drawing/2014/main" val="1642358219"/>
                    </a:ext>
                  </a:extLst>
                </a:gridCol>
                <a:gridCol w="168613">
                  <a:extLst>
                    <a:ext uri="{9D8B030D-6E8A-4147-A177-3AD203B41FA5}">
                      <a16:colId xmlns:a16="http://schemas.microsoft.com/office/drawing/2014/main" val="2452781310"/>
                    </a:ext>
                  </a:extLst>
                </a:gridCol>
                <a:gridCol w="825150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339597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  <a:gridCol w="297147">
                  <a:extLst>
                    <a:ext uri="{9D8B030D-6E8A-4147-A177-3AD203B41FA5}">
                      <a16:colId xmlns:a16="http://schemas.microsoft.com/office/drawing/2014/main" val="1155983093"/>
                    </a:ext>
                  </a:extLst>
                </a:gridCol>
              </a:tblGrid>
              <a:tr h="480862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Фонет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Есенин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тексты МГУ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 определения</a:t>
                      </a: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*\\\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42994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87775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668977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\\\\</a:t>
                      </a: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800" dirty="0" err="1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\\</a:t>
                      </a: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kern="1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endParaRPr lang="ru-RU" sz="1600" kern="12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+++++++++\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\\\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+\+++++ - 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\\\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i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*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kern="1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*\\\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  <a:endParaRPr lang="ru-RU" sz="9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 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b="1" u="sng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 - +++++++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6563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CCFEC-B3C1-76F4-2E64-203D4375C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4FEB3AD-487D-EB38-0032-DFF64FD5D8F1}"/>
              </a:ext>
            </a:extLst>
          </p:cNvPr>
          <p:cNvSpPr txBox="1"/>
          <p:nvPr/>
        </p:nvSpPr>
        <p:spPr>
          <a:xfrm>
            <a:off x="0" y="744993"/>
            <a:ext cx="5440680" cy="892552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7 апреля 2025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11:00—13:15      13:30—15:45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55387E-0C93-ABB3-A610-A76A4276F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851"/>
            <a:ext cx="5440680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5386FCC3-873D-4EDD-BE40-D834A87AAB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317250"/>
              </p:ext>
            </p:extLst>
          </p:nvPr>
        </p:nvGraphicFramePr>
        <p:xfrm>
          <a:off x="0" y="1637545"/>
          <a:ext cx="5429227" cy="5076203"/>
        </p:xfrm>
        <a:graphic>
          <a:graphicData uri="http://schemas.openxmlformats.org/drawingml/2006/table">
            <a:tbl>
              <a:tblPr firstRow="1" firstCol="1" bandRow="1"/>
              <a:tblGrid>
                <a:gridCol w="334761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31148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539535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363682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540328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259772">
                  <a:extLst>
                    <a:ext uri="{9D8B030D-6E8A-4147-A177-3AD203B41FA5}">
                      <a16:colId xmlns:a16="http://schemas.microsoft.com/office/drawing/2014/main" val="827995855"/>
                    </a:ext>
                  </a:extLst>
                </a:gridCol>
                <a:gridCol w="987137">
                  <a:extLst>
                    <a:ext uri="{9D8B030D-6E8A-4147-A177-3AD203B41FA5}">
                      <a16:colId xmlns:a16="http://schemas.microsoft.com/office/drawing/2014/main" val="1712168320"/>
                    </a:ext>
                  </a:extLst>
                </a:gridCol>
                <a:gridCol w="538803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40001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опр</a:t>
                      </a: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СтЕс</a:t>
                      </a:r>
                      <a:endParaRPr lang="ru-RU" sz="10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Фонет</a:t>
                      </a: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Есенин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7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 определения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7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7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ауд</a:t>
                      </a:r>
                      <a:r>
                        <a:rPr lang="ru-RU" sz="7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7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Прич</a:t>
                      </a:r>
                      <a:endParaRPr lang="ru-RU" sz="7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на уроке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Ван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Цзэжань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Гао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Цзэкунь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+ 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Дун </a:t>
                      </a:r>
                      <a:r>
                        <a:rPr lang="ru-RU" sz="14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Жань</a:t>
                      </a:r>
                      <a:endParaRPr lang="ru-RU" sz="14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 -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Ли Инин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Ли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 +   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Лю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Минцзюнь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Ляо</a:t>
                      </a: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Вэньцин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Хуан Инин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Хэ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Цзоу</a:t>
                      </a: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Хаоюй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i="1" u="sng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Цзя</a:t>
                      </a:r>
                      <a:r>
                        <a:rPr lang="ru-RU" sz="1400" i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i="1" u="sng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Ботянь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Чжао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Имин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Чжоу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Сяньчжи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+ -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335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Чэнь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Чжунтэн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Чэнь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Шанюй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E675519-B0E9-48CF-D775-E21AB2ADCA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344601"/>
              </p:ext>
            </p:extLst>
          </p:nvPr>
        </p:nvGraphicFramePr>
        <p:xfrm>
          <a:off x="5632545" y="0"/>
          <a:ext cx="5633877" cy="6812667"/>
        </p:xfrm>
        <a:graphic>
          <a:graphicData uri="http://schemas.openxmlformats.org/drawingml/2006/table">
            <a:tbl>
              <a:tblPr firstRow="1" firstCol="1" bandRow="1"/>
              <a:tblGrid>
                <a:gridCol w="330028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594485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84448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319722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391647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415383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450988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  <a:gridCol w="973588">
                  <a:extLst>
                    <a:ext uri="{9D8B030D-6E8A-4147-A177-3AD203B41FA5}">
                      <a16:colId xmlns:a16="http://schemas.microsoft.com/office/drawing/2014/main" val="1155983093"/>
                    </a:ext>
                  </a:extLst>
                </a:gridCol>
                <a:gridCol w="973588">
                  <a:extLst>
                    <a:ext uri="{9D8B030D-6E8A-4147-A177-3AD203B41FA5}">
                      <a16:colId xmlns:a16="http://schemas.microsoft.com/office/drawing/2014/main" val="1143284281"/>
                    </a:ext>
                  </a:extLst>
                </a:gridCol>
              </a:tblGrid>
              <a:tr h="480862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опр</a:t>
                      </a: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СтЕс</a:t>
                      </a:r>
                      <a:endParaRPr lang="ru-RU" sz="10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 определения</a:t>
                      </a: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ауд. </a:t>
                      </a:r>
                      <a:r>
                        <a:rPr lang="ru-RU" sz="1000" b="0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Прич</a:t>
                      </a: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самостоят</a:t>
                      </a: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на уроке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42994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- +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87775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668977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800" dirty="0" err="1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- 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 - - 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endParaRPr lang="ru-RU" sz="1600" kern="12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- 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i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kern="1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—--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+\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 - 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b="1" u="sng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0290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9E9B28-30E4-4BC8-DFAF-EA4097B40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C21A0DEA-07E0-BE36-3B37-0B6DABEC464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7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апреля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6373BF-AFB6-2B06-DFF6-E1497FABA6A5}"/>
              </a:ext>
            </a:extLst>
          </p:cNvPr>
          <p:cNvSpPr txBox="1"/>
          <p:nvPr/>
        </p:nvSpPr>
        <p:spPr>
          <a:xfrm>
            <a:off x="260350" y="1126432"/>
            <a:ext cx="11726863" cy="557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Стихотворение </a:t>
            </a:r>
            <a:r>
              <a:rPr kumimoji="0" lang="ru-RU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Есенина учить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наизусть.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Учебно-тренировочный тест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тему «Формы согласованных определений, образование причастий» (см. сайт). Необходимо не просто ответить на вопросы, но и </a:t>
            </a:r>
            <a:r>
              <a:rPr lang="ru-RU" sz="2000" dirty="0">
                <a:latin typeface="Calibri" panose="020F0502020204030204"/>
              </a:rPr>
              <a:t>понять теоретический материал перед каждым заданием.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Тренировочный тест можно проходить столько раз, сколько нужно, чтобы набрать минимум 95%, но делать это нужно честно, отвечать каждый раз по памяти, а не бездумно  скопировав правильные ответы.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</a:rPr>
              <a:t>3. </a:t>
            </a:r>
            <a:r>
              <a:rPr lang="ru-RU" sz="2400" dirty="0">
                <a:solidFill>
                  <a:schemeClr val="tx1"/>
                </a:solidFill>
              </a:rPr>
              <a:t>Составьте словосочетания из следующих слов. Соблюдайте правила следования определений с разным значением.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000" i="1" dirty="0">
                <a:solidFill>
                  <a:schemeClr val="tx1"/>
                </a:solidFill>
              </a:rPr>
              <a:t>1) черное, пальто, зимнее, старое;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000" i="1" dirty="0">
                <a:solidFill>
                  <a:schemeClr val="tx1"/>
                </a:solidFill>
              </a:rPr>
              <a:t>2) демократические, выборы, первые;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000" i="1" dirty="0">
                <a:solidFill>
                  <a:schemeClr val="tx1"/>
                </a:solidFill>
              </a:rPr>
              <a:t>3) американский, штат, северный;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000" i="1" dirty="0">
                <a:solidFill>
                  <a:schemeClr val="tx1"/>
                </a:solidFill>
              </a:rPr>
              <a:t>4) кожаные, четыре, мяч, футбольный;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000" i="1" dirty="0">
                <a:solidFill>
                  <a:schemeClr val="tx1"/>
                </a:solidFill>
              </a:rPr>
              <a:t>5) вкусное, что-нибудь;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000" i="1" dirty="0">
                <a:solidFill>
                  <a:schemeClr val="tx1"/>
                </a:solidFill>
              </a:rPr>
              <a:t>6) наш, дом, старый, этот, небольшой;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000" i="1" dirty="0">
                <a:solidFill>
                  <a:schemeClr val="tx1"/>
                </a:solidFill>
              </a:rPr>
              <a:t>7) самый, человек, любимый.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4181B3-5C60-0D6A-0EA0-25B6E856E740}"/>
              </a:ext>
            </a:extLst>
          </p:cNvPr>
          <p:cNvSpPr txBox="1"/>
          <p:nvPr/>
        </p:nvSpPr>
        <p:spPr>
          <a:xfrm>
            <a:off x="6961909" y="4343400"/>
            <a:ext cx="4717473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5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+mj-cs"/>
              </a:rPr>
              <a:t>15 апреля </a:t>
            </a:r>
            <a:r>
              <a:rPr lang="ru-RU" dirty="0"/>
              <a:t>—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экскурсия</a:t>
            </a:r>
            <a:r>
              <a:rPr lang="ru-RU" dirty="0"/>
              <a:t>. Какова степень готовности группы Б? </a:t>
            </a:r>
          </a:p>
        </p:txBody>
      </p:sp>
    </p:spTree>
    <p:extLst>
      <p:ext uri="{BB962C8B-B14F-4D97-AF65-F5344CB8AC3E}">
        <p14:creationId xmlns:p14="http://schemas.microsoft.com/office/powerpoint/2010/main" val="3095232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C0D457-AF8C-A1F0-B8EE-2589B034C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950776-898C-4DEC-71DA-6E193BEF1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679EA154-B21C-BFFB-2F5B-C8BF8ACAA22F}"/>
              </a:ext>
            </a:extLst>
          </p:cNvPr>
          <p:cNvGraphicFramePr>
            <a:graphicFrameLocks noGrp="1"/>
          </p:cNvGraphicFramePr>
          <p:nvPr/>
        </p:nvGraphicFramePr>
        <p:xfrm>
          <a:off x="22800" y="5165382"/>
          <a:ext cx="2930548" cy="1549295"/>
        </p:xfrm>
        <a:graphic>
          <a:graphicData uri="http://schemas.openxmlformats.org/drawingml/2006/table">
            <a:tbl>
              <a:tblPr/>
              <a:tblGrid>
                <a:gridCol w="2930548">
                  <a:extLst>
                    <a:ext uri="{9D8B030D-6E8A-4147-A177-3AD203B41FA5}">
                      <a16:colId xmlns:a16="http://schemas.microsoft.com/office/drawing/2014/main" val="502257329"/>
                    </a:ext>
                  </a:extLst>
                </a:gridCol>
              </a:tblGrid>
              <a:tr h="1549295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Серге́й</a:t>
                      </a:r>
                      <a:r>
                        <a:rPr lang="ru-RU" sz="2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Алекса́ндрович</a:t>
                      </a:r>
                      <a:r>
                        <a:rPr lang="ru-RU" sz="2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36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Есе́нин</a:t>
                      </a:r>
                      <a:endParaRPr lang="ru-RU" sz="36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0690251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176F815D-CA5C-96B8-C4A4-D3F5D1FFB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04" y="1591274"/>
            <a:ext cx="2497739" cy="357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F7637B4-8A4B-87FE-B56B-E72B144A7EC1}"/>
              </a:ext>
            </a:extLst>
          </p:cNvPr>
          <p:cNvSpPr txBox="1"/>
          <p:nvPr/>
        </p:nvSpPr>
        <p:spPr>
          <a:xfrm>
            <a:off x="4098454" y="917912"/>
            <a:ext cx="277539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окно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лась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чно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стых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тках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жною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каймо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лись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лой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бахромо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нной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тишине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горя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</a:t>
            </a:r>
            <a:r>
              <a:rPr kumimoji="0" lang="ru-RU" sz="20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нк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золото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огне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лени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круго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</a:t>
            </a:r>
            <a:r>
              <a:rPr kumimoji="0" lang="ru-RU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</a:t>
            </a:r>
            <a:r>
              <a:rPr kumimoji="0" lang="ru-RU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394992E-71EA-0C7E-A55A-89AC7A670CFF}"/>
              </a:ext>
            </a:extLst>
          </p:cNvPr>
          <p:cNvSpPr txBox="1"/>
          <p:nvPr/>
        </p:nvSpPr>
        <p:spPr>
          <a:xfrm>
            <a:off x="239204" y="1074197"/>
            <a:ext cx="19535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Берёза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A48EC2-5850-5E68-6E33-881DCF8A16D3}"/>
              </a:ext>
            </a:extLst>
          </p:cNvPr>
          <p:cNvSpPr txBox="1"/>
          <p:nvPr/>
        </p:nvSpPr>
        <p:spPr>
          <a:xfrm>
            <a:off x="1906682" y="1187092"/>
            <a:ext cx="10542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1913 г.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CBF0D44-9B67-DD87-71CA-0B3037F72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1393" y="1159225"/>
            <a:ext cx="3654533" cy="55554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1149D8-8513-E7B7-A7C5-0C1ABCB17BD7}"/>
              </a:ext>
            </a:extLst>
          </p:cNvPr>
          <p:cNvSpPr txBox="1"/>
          <p:nvPr/>
        </p:nvSpPr>
        <p:spPr>
          <a:xfrm>
            <a:off x="6482642" y="4658496"/>
            <a:ext cx="15363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[c</a:t>
            </a:r>
            <a:r>
              <a:rPr lang="ru-RU" dirty="0"/>
              <a:t>н</a:t>
            </a:r>
            <a:r>
              <a:rPr lang="en-US" dirty="0"/>
              <a:t>’</a:t>
            </a:r>
            <a:r>
              <a:rPr lang="ru-RU" i="1" dirty="0" err="1"/>
              <a:t>и</a:t>
            </a:r>
            <a:r>
              <a:rPr lang="ru-RU" dirty="0" err="1"/>
              <a:t>ж</a:t>
            </a:r>
            <a:r>
              <a:rPr lang="ru-RU" b="1" dirty="0" err="1"/>
              <a:t>Ы</a:t>
            </a:r>
            <a:r>
              <a:rPr lang="ru-RU" dirty="0" err="1"/>
              <a:t>нк</a:t>
            </a:r>
            <a:r>
              <a:rPr lang="en-US" dirty="0"/>
              <a:t>’</a:t>
            </a:r>
            <a:r>
              <a:rPr lang="ru-RU" dirty="0">
                <a:solidFill>
                  <a:srgbClr val="0070C0"/>
                </a:solidFill>
              </a:rPr>
              <a:t>ь</a:t>
            </a:r>
            <a:r>
              <a:rPr lang="en-US" dirty="0"/>
              <a:t>]</a:t>
            </a:r>
            <a:endParaRPr lang="ru-RU" dirty="0"/>
          </a:p>
          <a:p>
            <a:r>
              <a:rPr lang="ru-RU" dirty="0"/>
              <a:t>снег </a:t>
            </a:r>
            <a:r>
              <a:rPr lang="en-US" dirty="0"/>
              <a:t>[</a:t>
            </a:r>
            <a:r>
              <a:rPr lang="ru-RU" dirty="0" err="1"/>
              <a:t>сн</a:t>
            </a:r>
            <a:r>
              <a:rPr lang="en-US" dirty="0"/>
              <a:t>’</a:t>
            </a:r>
            <a:r>
              <a:rPr lang="ru-RU" b="1" dirty="0"/>
              <a:t>Э</a:t>
            </a:r>
            <a:r>
              <a:rPr lang="ru-RU" dirty="0"/>
              <a:t>к</a:t>
            </a:r>
            <a:r>
              <a:rPr lang="en-US" dirty="0"/>
              <a:t>]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en-US" dirty="0"/>
              <a:t>[</a:t>
            </a:r>
            <a:r>
              <a:rPr lang="ru-RU" dirty="0"/>
              <a:t>с</a:t>
            </a:r>
            <a:r>
              <a:rPr lang="en-US" dirty="0"/>
              <a:t>’</a:t>
            </a:r>
            <a:r>
              <a:rPr lang="ru-RU" i="1" dirty="0" err="1">
                <a:solidFill>
                  <a:srgbClr val="0070C0"/>
                </a:solidFill>
              </a:rPr>
              <a:t>ь</a:t>
            </a:r>
            <a:r>
              <a:rPr lang="ru-RU" dirty="0" err="1"/>
              <a:t>р</a:t>
            </a:r>
            <a:r>
              <a:rPr lang="en-US" dirty="0"/>
              <a:t>’</a:t>
            </a:r>
            <a:r>
              <a:rPr lang="ru-RU" i="1" dirty="0" err="1">
                <a:solidFill>
                  <a:srgbClr val="7030A0"/>
                </a:solidFill>
              </a:rPr>
              <a:t>и</a:t>
            </a:r>
            <a:r>
              <a:rPr lang="ru-RU" dirty="0" err="1"/>
              <a:t>брОм</a:t>
            </a:r>
            <a:r>
              <a:rPr lang="en-US" dirty="0"/>
              <a:t>]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3827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Фонетика+грамматика</a:t>
            </a:r>
            <a:endParaRPr lang="ru-RU" b="1" spc="3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3226348" y="2773137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пушистых ветках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Снежною каймой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Распустились кисти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 бахромой.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AA87BA-7D05-4CFF-A074-07E2AD6B2EC7}"/>
              </a:ext>
            </a:extLst>
          </p:cNvPr>
          <p:cNvSpPr txBox="1"/>
          <p:nvPr/>
        </p:nvSpPr>
        <p:spPr>
          <a:xfrm>
            <a:off x="642579" y="1203477"/>
            <a:ext cx="32605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моим окном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Принакрылась снегом,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Точно серебром.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396211-40ED-4642-892B-3B342F37C6FE}"/>
              </a:ext>
            </a:extLst>
          </p:cNvPr>
          <p:cNvSpPr txBox="1"/>
          <p:nvPr/>
        </p:nvSpPr>
        <p:spPr>
          <a:xfrm>
            <a:off x="6190263" y="4167254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стоит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сонной тишине,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горят снежинки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золотом огне.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5CC8DD-F4AD-4C25-A939-6F7059710B9D}"/>
              </a:ext>
            </a:extLst>
          </p:cNvPr>
          <p:cNvSpPr txBox="1"/>
          <p:nvPr/>
        </p:nvSpPr>
        <p:spPr>
          <a:xfrm>
            <a:off x="9416610" y="5191985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заря, лениво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 кругом,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Обсыпает ветки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Новым серебром.</a:t>
            </a:r>
          </a:p>
        </p:txBody>
      </p:sp>
    </p:spTree>
    <p:extLst>
      <p:ext uri="{BB962C8B-B14F-4D97-AF65-F5344CB8AC3E}">
        <p14:creationId xmlns:p14="http://schemas.microsoft.com/office/powerpoint/2010/main" val="3385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Фонетика+грамматика</a:t>
            </a:r>
            <a:endParaRPr lang="ru-RU" b="1" spc="3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3226348" y="2784246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пушистых ветках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Снежною каймой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Распустились кисти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 бахромой.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AA87BA-7D05-4CFF-A074-07E2AD6B2EC7}"/>
              </a:ext>
            </a:extLst>
          </p:cNvPr>
          <p:cNvSpPr txBox="1"/>
          <p:nvPr/>
        </p:nvSpPr>
        <p:spPr>
          <a:xfrm>
            <a:off x="642579" y="1203477"/>
            <a:ext cx="32605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моим окном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Принакрылась снегом,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Точно серебром.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396211-40ED-4642-892B-3B342F37C6FE}"/>
              </a:ext>
            </a:extLst>
          </p:cNvPr>
          <p:cNvSpPr txBox="1"/>
          <p:nvPr/>
        </p:nvSpPr>
        <p:spPr>
          <a:xfrm>
            <a:off x="6190263" y="4167254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стоит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сонной тишине,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горят снежинки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золотом огне.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5CC8DD-F4AD-4C25-A939-6F7059710B9D}"/>
              </a:ext>
            </a:extLst>
          </p:cNvPr>
          <p:cNvSpPr txBox="1"/>
          <p:nvPr/>
        </p:nvSpPr>
        <p:spPr>
          <a:xfrm>
            <a:off x="9416610" y="5191985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заря, лениво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 кругом,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Обсыпает ветки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Новым серебром.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234D7C-CC77-4C04-8D10-A01BF985E176}"/>
              </a:ext>
            </a:extLst>
          </p:cNvPr>
          <p:cNvSpPr txBox="1"/>
          <p:nvPr/>
        </p:nvSpPr>
        <p:spPr>
          <a:xfrm>
            <a:off x="3595456" y="1214586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КАКАЯ?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</a:p>
        </p:txBody>
      </p:sp>
    </p:spTree>
    <p:extLst>
      <p:ext uri="{BB962C8B-B14F-4D97-AF65-F5344CB8AC3E}">
        <p14:creationId xmlns:p14="http://schemas.microsoft.com/office/powerpoint/2010/main" val="2256278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Фонетика+грамматика</a:t>
            </a:r>
            <a:endParaRPr lang="ru-RU" b="1" spc="3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3226348" y="2773137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пушистых ветках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Снежною каймой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Распустились кисти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 бахромой.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AA87BA-7D05-4CFF-A074-07E2AD6B2EC7}"/>
              </a:ext>
            </a:extLst>
          </p:cNvPr>
          <p:cNvSpPr txBox="1"/>
          <p:nvPr/>
        </p:nvSpPr>
        <p:spPr>
          <a:xfrm>
            <a:off x="642579" y="1203477"/>
            <a:ext cx="32605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окном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Принакрылась снегом,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Точно серебром.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396211-40ED-4642-892B-3B342F37C6FE}"/>
              </a:ext>
            </a:extLst>
          </p:cNvPr>
          <p:cNvSpPr txBox="1"/>
          <p:nvPr/>
        </p:nvSpPr>
        <p:spPr>
          <a:xfrm>
            <a:off x="6190263" y="4167254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стоит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сонной тишине,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горят снежинки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золотом огне.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5CC8DD-F4AD-4C25-A939-6F7059710B9D}"/>
              </a:ext>
            </a:extLst>
          </p:cNvPr>
          <p:cNvSpPr txBox="1"/>
          <p:nvPr/>
        </p:nvSpPr>
        <p:spPr>
          <a:xfrm>
            <a:off x="9416610" y="5191985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заря, лениво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 кругом,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Обсыпает ветки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Новым серебром.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234D7C-CC77-4C04-8D10-A01BF985E176}"/>
              </a:ext>
            </a:extLst>
          </p:cNvPr>
          <p:cNvSpPr txBox="1"/>
          <p:nvPr/>
        </p:nvSpPr>
        <p:spPr>
          <a:xfrm>
            <a:off x="3595456" y="1214586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КАКАЯ?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берёза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C06FB-DC5C-4F8C-AB6B-E347D4636FA0}"/>
              </a:ext>
            </a:extLst>
          </p:cNvPr>
          <p:cNvSpPr txBox="1"/>
          <p:nvPr/>
        </p:nvSpPr>
        <p:spPr>
          <a:xfrm>
            <a:off x="3595456" y="1618975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ЧЬИМ?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окном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моим</a:t>
            </a:r>
          </a:p>
        </p:txBody>
      </p:sp>
    </p:spTree>
    <p:extLst>
      <p:ext uri="{BB962C8B-B14F-4D97-AF65-F5344CB8AC3E}">
        <p14:creationId xmlns:p14="http://schemas.microsoft.com/office/powerpoint/2010/main" val="4277083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Фонетика+грамматика</a:t>
            </a:r>
            <a:endParaRPr lang="ru-RU" b="1" spc="3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3373339" y="2644170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пушистых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ветках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Снежною каймой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Распустились кисти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 бахромой.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AA87BA-7D05-4CFF-A074-07E2AD6B2EC7}"/>
              </a:ext>
            </a:extLst>
          </p:cNvPr>
          <p:cNvSpPr txBox="1"/>
          <p:nvPr/>
        </p:nvSpPr>
        <p:spPr>
          <a:xfrm>
            <a:off x="642579" y="1203477"/>
            <a:ext cx="32605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окном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Принакрылась снегом,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Точно серебром.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396211-40ED-4642-892B-3B342F37C6FE}"/>
              </a:ext>
            </a:extLst>
          </p:cNvPr>
          <p:cNvSpPr txBox="1"/>
          <p:nvPr/>
        </p:nvSpPr>
        <p:spPr>
          <a:xfrm>
            <a:off x="6190263" y="4167254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стоит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сонной тишине,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горят снежинки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золотом огне.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5CC8DD-F4AD-4C25-A939-6F7059710B9D}"/>
              </a:ext>
            </a:extLst>
          </p:cNvPr>
          <p:cNvSpPr txBox="1"/>
          <p:nvPr/>
        </p:nvSpPr>
        <p:spPr>
          <a:xfrm>
            <a:off x="9416610" y="5191985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заря, лениво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 кругом,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Обсыпает ветки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Новым серебром.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234D7C-CC77-4C04-8D10-A01BF985E176}"/>
              </a:ext>
            </a:extLst>
          </p:cNvPr>
          <p:cNvSpPr txBox="1"/>
          <p:nvPr/>
        </p:nvSpPr>
        <p:spPr>
          <a:xfrm>
            <a:off x="3595456" y="1214586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КАКАЯ?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берёза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C06FB-DC5C-4F8C-AB6B-E347D4636FA0}"/>
              </a:ext>
            </a:extLst>
          </p:cNvPr>
          <p:cNvSpPr txBox="1"/>
          <p:nvPr/>
        </p:nvSpPr>
        <p:spPr>
          <a:xfrm>
            <a:off x="3595456" y="1618975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ЧЬИМ?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окном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BFC01C-7F36-45A4-9239-7296E2EB707F}"/>
              </a:ext>
            </a:extLst>
          </p:cNvPr>
          <p:cNvSpPr txBox="1"/>
          <p:nvPr/>
        </p:nvSpPr>
        <p:spPr>
          <a:xfrm>
            <a:off x="6260598" y="2708448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КАКИХ?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ветках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пушистых</a:t>
            </a:r>
          </a:p>
        </p:txBody>
      </p:sp>
    </p:spTree>
    <p:extLst>
      <p:ext uri="{BB962C8B-B14F-4D97-AF65-F5344CB8AC3E}">
        <p14:creationId xmlns:p14="http://schemas.microsoft.com/office/powerpoint/2010/main" val="3115456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Фонетика+грамматика</a:t>
            </a:r>
            <a:endParaRPr lang="ru-RU" b="1" spc="3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3373339" y="2644170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пушистых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ветках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Снежною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каймой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Распустились кисти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 бахромой.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AA87BA-7D05-4CFF-A074-07E2AD6B2EC7}"/>
              </a:ext>
            </a:extLst>
          </p:cNvPr>
          <p:cNvSpPr txBox="1"/>
          <p:nvPr/>
        </p:nvSpPr>
        <p:spPr>
          <a:xfrm>
            <a:off x="642579" y="1203477"/>
            <a:ext cx="32605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окном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Принакрылась снегом,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Точно серебром.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396211-40ED-4642-892B-3B342F37C6FE}"/>
              </a:ext>
            </a:extLst>
          </p:cNvPr>
          <p:cNvSpPr txBox="1"/>
          <p:nvPr/>
        </p:nvSpPr>
        <p:spPr>
          <a:xfrm>
            <a:off x="6190263" y="4167254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стоит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сонной тишине,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горят снежинки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золотом огне.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5CC8DD-F4AD-4C25-A939-6F7059710B9D}"/>
              </a:ext>
            </a:extLst>
          </p:cNvPr>
          <p:cNvSpPr txBox="1"/>
          <p:nvPr/>
        </p:nvSpPr>
        <p:spPr>
          <a:xfrm>
            <a:off x="9416610" y="5191985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заря, лениво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 кругом,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Обсыпает ветки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Новым серебром.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234D7C-CC77-4C04-8D10-A01BF985E176}"/>
              </a:ext>
            </a:extLst>
          </p:cNvPr>
          <p:cNvSpPr txBox="1"/>
          <p:nvPr/>
        </p:nvSpPr>
        <p:spPr>
          <a:xfrm>
            <a:off x="3595456" y="1214586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КАКАЯ?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берёза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C06FB-DC5C-4F8C-AB6B-E347D4636FA0}"/>
              </a:ext>
            </a:extLst>
          </p:cNvPr>
          <p:cNvSpPr txBox="1"/>
          <p:nvPr/>
        </p:nvSpPr>
        <p:spPr>
          <a:xfrm>
            <a:off x="3595456" y="1618975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ЧЬИМ?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окном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BFC01C-7F36-45A4-9239-7296E2EB707F}"/>
              </a:ext>
            </a:extLst>
          </p:cNvPr>
          <p:cNvSpPr txBox="1"/>
          <p:nvPr/>
        </p:nvSpPr>
        <p:spPr>
          <a:xfrm>
            <a:off x="6260598" y="2708448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КАКИХ?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ветках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пушистых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34A9FD-3C1F-40CB-AEE1-F742BA45FAA1}"/>
              </a:ext>
            </a:extLst>
          </p:cNvPr>
          <p:cNvSpPr txBox="1"/>
          <p:nvPr/>
        </p:nvSpPr>
        <p:spPr>
          <a:xfrm>
            <a:off x="6260598" y="3033503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каймой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снежной (снежною)</a:t>
            </a:r>
          </a:p>
        </p:txBody>
      </p:sp>
    </p:spTree>
    <p:extLst>
      <p:ext uri="{BB962C8B-B14F-4D97-AF65-F5344CB8AC3E}">
        <p14:creationId xmlns:p14="http://schemas.microsoft.com/office/powerpoint/2010/main" val="146205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Фонетика+грамматика</a:t>
            </a:r>
            <a:endParaRPr lang="ru-RU" b="1" spc="3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3414873" y="2644170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пушистых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ветках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Снежною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каймой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Распустились кисти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бахромой.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AA87BA-7D05-4CFF-A074-07E2AD6B2EC7}"/>
              </a:ext>
            </a:extLst>
          </p:cNvPr>
          <p:cNvSpPr txBox="1"/>
          <p:nvPr/>
        </p:nvSpPr>
        <p:spPr>
          <a:xfrm>
            <a:off x="642579" y="1203477"/>
            <a:ext cx="32605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окном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Принакрылась снегом,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Точно серебром.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396211-40ED-4642-892B-3B342F37C6FE}"/>
              </a:ext>
            </a:extLst>
          </p:cNvPr>
          <p:cNvSpPr txBox="1"/>
          <p:nvPr/>
        </p:nvSpPr>
        <p:spPr>
          <a:xfrm>
            <a:off x="6190263" y="4167254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стоит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сонной тишине,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горят снежинки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золотом огне.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5CC8DD-F4AD-4C25-A939-6F7059710B9D}"/>
              </a:ext>
            </a:extLst>
          </p:cNvPr>
          <p:cNvSpPr txBox="1"/>
          <p:nvPr/>
        </p:nvSpPr>
        <p:spPr>
          <a:xfrm>
            <a:off x="9416610" y="5191985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заря, лениво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 кругом,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Обсыпает ветки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Новым серебром.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234D7C-CC77-4C04-8D10-A01BF985E176}"/>
              </a:ext>
            </a:extLst>
          </p:cNvPr>
          <p:cNvSpPr txBox="1"/>
          <p:nvPr/>
        </p:nvSpPr>
        <p:spPr>
          <a:xfrm>
            <a:off x="3595456" y="1214586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КАКАЯ?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берёза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C06FB-DC5C-4F8C-AB6B-E347D4636FA0}"/>
              </a:ext>
            </a:extLst>
          </p:cNvPr>
          <p:cNvSpPr txBox="1"/>
          <p:nvPr/>
        </p:nvSpPr>
        <p:spPr>
          <a:xfrm>
            <a:off x="3595456" y="1618975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ЧЬИМ?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окном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BFC01C-7F36-45A4-9239-7296E2EB707F}"/>
              </a:ext>
            </a:extLst>
          </p:cNvPr>
          <p:cNvSpPr txBox="1"/>
          <p:nvPr/>
        </p:nvSpPr>
        <p:spPr>
          <a:xfrm>
            <a:off x="6260598" y="2708448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КАКИХ?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ветках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пушистых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34A9FD-3C1F-40CB-AEE1-F742BA45FAA1}"/>
              </a:ext>
            </a:extLst>
          </p:cNvPr>
          <p:cNvSpPr txBox="1"/>
          <p:nvPr/>
        </p:nvSpPr>
        <p:spPr>
          <a:xfrm>
            <a:off x="6260598" y="3033503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каймой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снежной (снежною)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8824FA-CE3A-46C8-A0A3-8F0BF099DCAD}"/>
              </a:ext>
            </a:extLst>
          </p:cNvPr>
          <p:cNvSpPr txBox="1"/>
          <p:nvPr/>
        </p:nvSpPr>
        <p:spPr>
          <a:xfrm>
            <a:off x="6260598" y="3782320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бахромой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</a:p>
        </p:txBody>
      </p:sp>
    </p:spTree>
    <p:extLst>
      <p:ext uri="{BB962C8B-B14F-4D97-AF65-F5344CB8AC3E}">
        <p14:creationId xmlns:p14="http://schemas.microsoft.com/office/powerpoint/2010/main" val="350742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Фонетика+грамматика</a:t>
            </a:r>
            <a:endParaRPr lang="ru-RU" b="1" spc="3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3414873" y="2644170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пушистых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ветках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Снежною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каймой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Распустились кисти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бахромой.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AA87BA-7D05-4CFF-A074-07E2AD6B2EC7}"/>
              </a:ext>
            </a:extLst>
          </p:cNvPr>
          <p:cNvSpPr txBox="1"/>
          <p:nvPr/>
        </p:nvSpPr>
        <p:spPr>
          <a:xfrm>
            <a:off x="642579" y="1203477"/>
            <a:ext cx="32605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окном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Принакрылась снегом,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Точно серебром.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396211-40ED-4642-892B-3B342F37C6FE}"/>
              </a:ext>
            </a:extLst>
          </p:cNvPr>
          <p:cNvSpPr txBox="1"/>
          <p:nvPr/>
        </p:nvSpPr>
        <p:spPr>
          <a:xfrm>
            <a:off x="6190263" y="4167254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стоит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сонной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тишине,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горят снежинки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золотом огне.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5CC8DD-F4AD-4C25-A939-6F7059710B9D}"/>
              </a:ext>
            </a:extLst>
          </p:cNvPr>
          <p:cNvSpPr txBox="1"/>
          <p:nvPr/>
        </p:nvSpPr>
        <p:spPr>
          <a:xfrm>
            <a:off x="9416610" y="5191985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заря, лениво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 кругом,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Обсыпает ветки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Новым серебром.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234D7C-CC77-4C04-8D10-A01BF985E176}"/>
              </a:ext>
            </a:extLst>
          </p:cNvPr>
          <p:cNvSpPr txBox="1"/>
          <p:nvPr/>
        </p:nvSpPr>
        <p:spPr>
          <a:xfrm>
            <a:off x="3595456" y="1214586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КАКАЯ?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берёза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C06FB-DC5C-4F8C-AB6B-E347D4636FA0}"/>
              </a:ext>
            </a:extLst>
          </p:cNvPr>
          <p:cNvSpPr txBox="1"/>
          <p:nvPr/>
        </p:nvSpPr>
        <p:spPr>
          <a:xfrm>
            <a:off x="3595456" y="1618975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ЧЬИМ?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окном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BFC01C-7F36-45A4-9239-7296E2EB707F}"/>
              </a:ext>
            </a:extLst>
          </p:cNvPr>
          <p:cNvSpPr txBox="1"/>
          <p:nvPr/>
        </p:nvSpPr>
        <p:spPr>
          <a:xfrm>
            <a:off x="6260598" y="2708448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КАКИХ?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ветках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пушистых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34A9FD-3C1F-40CB-AEE1-F742BA45FAA1}"/>
              </a:ext>
            </a:extLst>
          </p:cNvPr>
          <p:cNvSpPr txBox="1"/>
          <p:nvPr/>
        </p:nvSpPr>
        <p:spPr>
          <a:xfrm>
            <a:off x="6260598" y="3033503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каймой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снежной (снежною)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8824FA-CE3A-46C8-A0A3-8F0BF099DCAD}"/>
              </a:ext>
            </a:extLst>
          </p:cNvPr>
          <p:cNvSpPr txBox="1"/>
          <p:nvPr/>
        </p:nvSpPr>
        <p:spPr>
          <a:xfrm>
            <a:off x="6260598" y="3782320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бахромой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A739EA-B3DF-4CBE-9380-2C5807071A5F}"/>
              </a:ext>
            </a:extLst>
          </p:cNvPr>
          <p:cNvSpPr txBox="1"/>
          <p:nvPr/>
        </p:nvSpPr>
        <p:spPr>
          <a:xfrm>
            <a:off x="3104586" y="4564639"/>
            <a:ext cx="3156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тишине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сонной</a:t>
            </a:r>
          </a:p>
        </p:txBody>
      </p:sp>
    </p:spTree>
    <p:extLst>
      <p:ext uri="{BB962C8B-B14F-4D97-AF65-F5344CB8AC3E}">
        <p14:creationId xmlns:p14="http://schemas.microsoft.com/office/powerpoint/2010/main" val="1181019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Фонетика+грамматика</a:t>
            </a:r>
            <a:endParaRPr lang="ru-RU" b="1" spc="3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3414873" y="2644170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пушистых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ветках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Снежною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каймой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Распустились кисти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бахромой.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AA87BA-7D05-4CFF-A074-07E2AD6B2EC7}"/>
              </a:ext>
            </a:extLst>
          </p:cNvPr>
          <p:cNvSpPr txBox="1"/>
          <p:nvPr/>
        </p:nvSpPr>
        <p:spPr>
          <a:xfrm>
            <a:off x="642579" y="1203477"/>
            <a:ext cx="32605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окном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Принакрылась снегом,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Точно серебром.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396211-40ED-4642-892B-3B342F37C6FE}"/>
              </a:ext>
            </a:extLst>
          </p:cNvPr>
          <p:cNvSpPr txBox="1"/>
          <p:nvPr/>
        </p:nvSpPr>
        <p:spPr>
          <a:xfrm>
            <a:off x="6190263" y="4167254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стоит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сонной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тишине,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горят снежинки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золотом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огне.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5CC8DD-F4AD-4C25-A939-6F7059710B9D}"/>
              </a:ext>
            </a:extLst>
          </p:cNvPr>
          <p:cNvSpPr txBox="1"/>
          <p:nvPr/>
        </p:nvSpPr>
        <p:spPr>
          <a:xfrm>
            <a:off x="9416610" y="5191985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заря, лениво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 кругом,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Обсыпает ветки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Новым серебром.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234D7C-CC77-4C04-8D10-A01BF985E176}"/>
              </a:ext>
            </a:extLst>
          </p:cNvPr>
          <p:cNvSpPr txBox="1"/>
          <p:nvPr/>
        </p:nvSpPr>
        <p:spPr>
          <a:xfrm>
            <a:off x="3595456" y="1214586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КАКАЯ?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берёза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C06FB-DC5C-4F8C-AB6B-E347D4636FA0}"/>
              </a:ext>
            </a:extLst>
          </p:cNvPr>
          <p:cNvSpPr txBox="1"/>
          <p:nvPr/>
        </p:nvSpPr>
        <p:spPr>
          <a:xfrm>
            <a:off x="3595456" y="1618975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ЧЬИМ?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окном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BFC01C-7F36-45A4-9239-7296E2EB707F}"/>
              </a:ext>
            </a:extLst>
          </p:cNvPr>
          <p:cNvSpPr txBox="1"/>
          <p:nvPr/>
        </p:nvSpPr>
        <p:spPr>
          <a:xfrm>
            <a:off x="6260598" y="2708448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КАКИХ?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ветках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пушистых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34A9FD-3C1F-40CB-AEE1-F742BA45FAA1}"/>
              </a:ext>
            </a:extLst>
          </p:cNvPr>
          <p:cNvSpPr txBox="1"/>
          <p:nvPr/>
        </p:nvSpPr>
        <p:spPr>
          <a:xfrm>
            <a:off x="6260598" y="3033503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каймой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снежной (снежною)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8824FA-CE3A-46C8-A0A3-8F0BF099DCAD}"/>
              </a:ext>
            </a:extLst>
          </p:cNvPr>
          <p:cNvSpPr txBox="1"/>
          <p:nvPr/>
        </p:nvSpPr>
        <p:spPr>
          <a:xfrm>
            <a:off x="6260598" y="3782320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бахромой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A739EA-B3DF-4CBE-9380-2C5807071A5F}"/>
              </a:ext>
            </a:extLst>
          </p:cNvPr>
          <p:cNvSpPr txBox="1"/>
          <p:nvPr/>
        </p:nvSpPr>
        <p:spPr>
          <a:xfrm>
            <a:off x="3104586" y="4564639"/>
            <a:ext cx="3156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тишине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сонной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39109A-B3A0-49A8-8E41-06FAD52EEDCD}"/>
              </a:ext>
            </a:extLst>
          </p:cNvPr>
          <p:cNvSpPr txBox="1"/>
          <p:nvPr/>
        </p:nvSpPr>
        <p:spPr>
          <a:xfrm>
            <a:off x="3104586" y="5305404"/>
            <a:ext cx="3156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КАКОМ?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огне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золотом</a:t>
            </a:r>
          </a:p>
        </p:txBody>
      </p:sp>
    </p:spTree>
    <p:extLst>
      <p:ext uri="{BB962C8B-B14F-4D97-AF65-F5344CB8AC3E}">
        <p14:creationId xmlns:p14="http://schemas.microsoft.com/office/powerpoint/2010/main" val="924813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Фонетика+грамматика</a:t>
            </a:r>
            <a:endParaRPr lang="ru-RU" b="1" spc="3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3414873" y="2644170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пушистых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ветках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Снежною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каймой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Распустились кисти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бахромой.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AA87BA-7D05-4CFF-A074-07E2AD6B2EC7}"/>
              </a:ext>
            </a:extLst>
          </p:cNvPr>
          <p:cNvSpPr txBox="1"/>
          <p:nvPr/>
        </p:nvSpPr>
        <p:spPr>
          <a:xfrm>
            <a:off x="642579" y="1203477"/>
            <a:ext cx="32605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окном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Принакрылась снегом,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Точно серебром.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396211-40ED-4642-892B-3B342F37C6FE}"/>
              </a:ext>
            </a:extLst>
          </p:cNvPr>
          <p:cNvSpPr txBox="1"/>
          <p:nvPr/>
        </p:nvSpPr>
        <p:spPr>
          <a:xfrm>
            <a:off x="6190263" y="4167254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стоит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сонной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тишине,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горят снежинки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золотом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огне.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5CC8DD-F4AD-4C25-A939-6F7059710B9D}"/>
              </a:ext>
            </a:extLst>
          </p:cNvPr>
          <p:cNvSpPr txBox="1"/>
          <p:nvPr/>
        </p:nvSpPr>
        <p:spPr>
          <a:xfrm>
            <a:off x="9416610" y="5191985"/>
            <a:ext cx="27753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заря, лениво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 кругом,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Обсыпает ветки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серебром.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234D7C-CC77-4C04-8D10-A01BF985E176}"/>
              </a:ext>
            </a:extLst>
          </p:cNvPr>
          <p:cNvSpPr txBox="1"/>
          <p:nvPr/>
        </p:nvSpPr>
        <p:spPr>
          <a:xfrm>
            <a:off x="3595456" y="1214586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КАКАЯ?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берёза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белая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C06FB-DC5C-4F8C-AB6B-E347D4636FA0}"/>
              </a:ext>
            </a:extLst>
          </p:cNvPr>
          <p:cNvSpPr txBox="1"/>
          <p:nvPr/>
        </p:nvSpPr>
        <p:spPr>
          <a:xfrm>
            <a:off x="3595456" y="1618975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ЧЬИМ?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окном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BFC01C-7F36-45A4-9239-7296E2EB707F}"/>
              </a:ext>
            </a:extLst>
          </p:cNvPr>
          <p:cNvSpPr txBox="1"/>
          <p:nvPr/>
        </p:nvSpPr>
        <p:spPr>
          <a:xfrm>
            <a:off x="6260598" y="2708448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КАКИХ?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ветках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пушистых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34A9FD-3C1F-40CB-AEE1-F742BA45FAA1}"/>
              </a:ext>
            </a:extLst>
          </p:cNvPr>
          <p:cNvSpPr txBox="1"/>
          <p:nvPr/>
        </p:nvSpPr>
        <p:spPr>
          <a:xfrm>
            <a:off x="6260598" y="3033503"/>
            <a:ext cx="6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каймой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снежной (снежною)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8824FA-CE3A-46C8-A0A3-8F0BF099DCAD}"/>
              </a:ext>
            </a:extLst>
          </p:cNvPr>
          <p:cNvSpPr txBox="1"/>
          <p:nvPr/>
        </p:nvSpPr>
        <p:spPr>
          <a:xfrm>
            <a:off x="6260598" y="3782320"/>
            <a:ext cx="3064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бахромой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A739EA-B3DF-4CBE-9380-2C5807071A5F}"/>
              </a:ext>
            </a:extLst>
          </p:cNvPr>
          <p:cNvSpPr txBox="1"/>
          <p:nvPr/>
        </p:nvSpPr>
        <p:spPr>
          <a:xfrm>
            <a:off x="3104586" y="4564639"/>
            <a:ext cx="3156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тишине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сонной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39109A-B3A0-49A8-8E41-06FAD52EEDCD}"/>
              </a:ext>
            </a:extLst>
          </p:cNvPr>
          <p:cNvSpPr txBox="1"/>
          <p:nvPr/>
        </p:nvSpPr>
        <p:spPr>
          <a:xfrm>
            <a:off x="3104586" y="5305404"/>
            <a:ext cx="3156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КАКОМ?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огне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золотом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9852A3-63BF-4144-A52B-BD5A5AD3E47C}"/>
              </a:ext>
            </a:extLst>
          </p:cNvPr>
          <p:cNvSpPr txBox="1"/>
          <p:nvPr/>
        </p:nvSpPr>
        <p:spPr>
          <a:xfrm>
            <a:off x="6260597" y="6359199"/>
            <a:ext cx="3064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КАКИМ?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серебром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новым</a:t>
            </a:r>
          </a:p>
        </p:txBody>
      </p:sp>
    </p:spTree>
    <p:extLst>
      <p:ext uri="{BB962C8B-B14F-4D97-AF65-F5344CB8AC3E}">
        <p14:creationId xmlns:p14="http://schemas.microsoft.com/office/powerpoint/2010/main" val="2583414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52CE14-8448-CAF8-098D-033113C48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07F3F8-2F6D-4D08-8E44-EF9523E7C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7057476C-6039-A371-1235-207228687298}"/>
              </a:ext>
            </a:extLst>
          </p:cNvPr>
          <p:cNvGraphicFramePr>
            <a:graphicFrameLocks noGrp="1"/>
          </p:cNvGraphicFramePr>
          <p:nvPr/>
        </p:nvGraphicFramePr>
        <p:xfrm>
          <a:off x="22800" y="5165382"/>
          <a:ext cx="2930548" cy="1549295"/>
        </p:xfrm>
        <a:graphic>
          <a:graphicData uri="http://schemas.openxmlformats.org/drawingml/2006/table">
            <a:tbl>
              <a:tblPr/>
              <a:tblGrid>
                <a:gridCol w="2930548">
                  <a:extLst>
                    <a:ext uri="{9D8B030D-6E8A-4147-A177-3AD203B41FA5}">
                      <a16:colId xmlns:a16="http://schemas.microsoft.com/office/drawing/2014/main" val="502257329"/>
                    </a:ext>
                  </a:extLst>
                </a:gridCol>
              </a:tblGrid>
              <a:tr h="1549295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Серге́й</a:t>
                      </a:r>
                      <a:r>
                        <a:rPr lang="ru-RU" sz="2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Алекса́ндрович</a:t>
                      </a:r>
                      <a:r>
                        <a:rPr lang="ru-RU" sz="2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36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Есе́нин</a:t>
                      </a:r>
                      <a:endParaRPr lang="ru-RU" sz="36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0690251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95E5EBAF-8C25-30B4-515D-E5F75CE79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04" y="1591274"/>
            <a:ext cx="2497739" cy="357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5108031-B193-2AD4-866E-E37489BA6629}"/>
              </a:ext>
            </a:extLst>
          </p:cNvPr>
          <p:cNvSpPr txBox="1"/>
          <p:nvPr/>
        </p:nvSpPr>
        <p:spPr>
          <a:xfrm>
            <a:off x="4098454" y="917912"/>
            <a:ext cx="277539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окно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лась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чно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стых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тках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жною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каймо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лись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лой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бахромо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нной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тишине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горя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снежи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нки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золото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огне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лени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круго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C2F436-9D6C-B9D3-D36E-54D852EBDFDB}"/>
              </a:ext>
            </a:extLst>
          </p:cNvPr>
          <p:cNvSpPr txBox="1"/>
          <p:nvPr/>
        </p:nvSpPr>
        <p:spPr>
          <a:xfrm>
            <a:off x="239204" y="1074197"/>
            <a:ext cx="19535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Берёза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A3C405-0D5B-E25A-F539-F1E9DA10F020}"/>
              </a:ext>
            </a:extLst>
          </p:cNvPr>
          <p:cNvSpPr txBox="1"/>
          <p:nvPr/>
        </p:nvSpPr>
        <p:spPr>
          <a:xfrm>
            <a:off x="1906682" y="1187092"/>
            <a:ext cx="10542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1913 г.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5C99EB5-0B4B-4A44-BE86-2D8DF559C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1393" y="1159225"/>
            <a:ext cx="3654533" cy="555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282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BC1A24-472F-E344-0CCD-27BA91402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B0B5B585-75E7-A88F-2540-AC49D5A04595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7 апреля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456D51-F4F0-ABE6-ED85-1DA3B3A5D01F}"/>
              </a:ext>
            </a:extLst>
          </p:cNvPr>
          <p:cNvSpPr txBox="1"/>
          <p:nvPr/>
        </p:nvSpPr>
        <p:spPr>
          <a:xfrm>
            <a:off x="260350" y="1126432"/>
            <a:ext cx="11726863" cy="557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B4A3E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Стихотворение Есенина читать без ошибок, учить наизусть.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B4A3E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Учебно-тренировочный тест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B4A3E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тему «Формы согласованных определений, образование причастий» (см. сайт). Необходимо не просто ответить на вопросы, но и понять теоретический материал перед каждым заданием. Тренировочный тест можно проходить столько раз, сколько нужно, чтобы набрать минимум 95%, но делать это нужно честно, отвечать каждый раз по памяти, а не бездумно  скопировав правильные ответы.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B4A3E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словосочетания из следующих слов. Соблюдайте правила следования определений с разным значением.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1) черное, пальто, зимнее, старое;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2) демократические, выборы, первые;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3) американский, штат, северный;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4) кожаные, четыре, мяч, футбольный;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5) вкусное, что-нибудь;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6) наш, дом, старый, этот, небольшой;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7) самый, человек, любимый.</a:t>
            </a:r>
          </a:p>
        </p:txBody>
      </p:sp>
    </p:spTree>
    <p:extLst>
      <p:ext uri="{BB962C8B-B14F-4D97-AF65-F5344CB8AC3E}">
        <p14:creationId xmlns:p14="http://schemas.microsoft.com/office/powerpoint/2010/main" val="5384036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0566DD-49D4-47CB-A7E5-C17B81A09C3C}"/>
              </a:ext>
            </a:extLst>
          </p:cNvPr>
          <p:cNvSpPr txBox="1"/>
          <p:nvPr/>
        </p:nvSpPr>
        <p:spPr>
          <a:xfrm>
            <a:off x="134620" y="461665"/>
            <a:ext cx="528066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словосочетания из следующих слов. Соблюдайте правила следования определений с разным значением.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черное, пальто, зимнее, старое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демократические, выборы, первые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американский, штат, северный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кожаные, четыре, мяч, футбольный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вкусное, что-нибудь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наш, дом, старый, этот, небольшой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самый, человек, любимый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171B6E-5967-4571-822A-7F23460E4031}"/>
              </a:ext>
            </a:extLst>
          </p:cNvPr>
          <p:cNvSpPr txBox="1"/>
          <p:nvPr/>
        </p:nvSpPr>
        <p:spPr>
          <a:xfrm>
            <a:off x="5195453" y="0"/>
            <a:ext cx="699654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другими частями речи: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торжественный день,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наши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дальнейшие планы,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замеченные опечатки,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четвёртый вторник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определение 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неопределённого 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кое-что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интересное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непонятное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что-нибудь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притяжательные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указательные местоимения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твоя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книга,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ужасный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незнакомый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человек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всякий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эти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милые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люди были так добры к девочке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определительное местоимение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указательного местоимения этот, тот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лет назад по телевидению показывали фильм «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Мюнхгаузен»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4EC44D-A250-43D0-8BCD-92471E838C5F}"/>
              </a:ext>
            </a:extLst>
          </p:cNvPr>
          <p:cNvSpPr txBox="1"/>
          <p:nvPr/>
        </p:nvSpPr>
        <p:spPr>
          <a:xfrm>
            <a:off x="5195453" y="2123658"/>
            <a:ext cx="689956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исторический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роман,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тёплое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шерстяное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бельё,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светлый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переплёт,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поздняя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осенняя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пора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 ближе к определяемому существительному ставится то из них, которое обозначает более устойчивый признак,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огромные чёрные глаза, приятный лёгкий ветерок, интересная новая повесть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то, как правило, они располагаются в порядке восходящей смысловой градации (от более узкого понятия к более широкому),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ежедневные метеорологические сводки, антикварные бронзовые изделия, специализированный книжный магазин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C8DA1D-36D7-40F2-9CA7-E50CD3170794}"/>
              </a:ext>
            </a:extLst>
          </p:cNvPr>
          <p:cNvSpPr txBox="1"/>
          <p:nvPr/>
        </p:nvSpPr>
        <p:spPr>
          <a:xfrm>
            <a:off x="5195453" y="4088011"/>
            <a:ext cx="699654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порядок следования некоторых значений: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величина + форма + цвет: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большие круглые чёрные глаза; две интересные книги, три маленькие красивые яркие птички; невысокий трёхэтажный светло-коричневый дом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состояние + цвет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старинное светлое платье, новое золотое кольцо; красивая голубая летняя сумка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расстояние + место: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далёкий сибирский город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г) место + принадлежность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Санкт-Петербургский государственный университет; районный военный комиссариат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 наличии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 несогласованное определение находится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согласованного: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женщина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 в этой ситуации несогласованное определение может стоять 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 определяемого слова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женщина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9024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0566DD-49D4-47CB-A7E5-C17B81A09C3C}"/>
              </a:ext>
            </a:extLst>
          </p:cNvPr>
          <p:cNvSpPr txBox="1"/>
          <p:nvPr/>
        </p:nvSpPr>
        <p:spPr>
          <a:xfrm>
            <a:off x="134620" y="461665"/>
            <a:ext cx="528066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словосочетания из следующих слов. Соблюдайте правила следования определений с разным значением.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черное, пальто, зимнее, старое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старое черное зимнее пальто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демократические, выборы, первые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американский, штат, северный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кожаные, четыре, мяч, футбольный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вкусное, что-нибудь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наш, дом, старый, этот, небольшой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самый, человек, любимый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2A85008-57C2-4473-9B6D-32BD190D56BB}"/>
              </a:ext>
            </a:extLst>
          </p:cNvPr>
          <p:cNvSpPr/>
          <p:nvPr/>
        </p:nvSpPr>
        <p:spPr>
          <a:xfrm>
            <a:off x="5549900" y="4915232"/>
            <a:ext cx="2773680" cy="264160"/>
          </a:xfrm>
          <a:prstGeom prst="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B597A6-F19D-4449-91E5-63CA22297FE0}"/>
              </a:ext>
            </a:extLst>
          </p:cNvPr>
          <p:cNvSpPr txBox="1"/>
          <p:nvPr/>
        </p:nvSpPr>
        <p:spPr>
          <a:xfrm>
            <a:off x="5195453" y="251639"/>
            <a:ext cx="699654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другими частями речи: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торжественный день,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наши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дальнейшие планы,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замеченные опечатки,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четвёртый вторник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определение 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неопределённого 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кое-что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интересное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непонятное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что-нибудь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притяжательные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указательные местоимения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твоя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книга,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ужасный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незнакомый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человек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всякий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эти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милые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люди были так добры к девочке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определительное местоимение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указательного местоимения этот, тот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лет назад по телевидению показывали фильм «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Мюнхгаузен»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3AB707-057B-427B-AF51-96E58692DF37}"/>
              </a:ext>
            </a:extLst>
          </p:cNvPr>
          <p:cNvSpPr txBox="1"/>
          <p:nvPr/>
        </p:nvSpPr>
        <p:spPr>
          <a:xfrm>
            <a:off x="5195453" y="2375297"/>
            <a:ext cx="689956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исторический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роман,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тёплое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шерстяное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бельё,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светлый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переплёт,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поздняя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осенняя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пора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 ближе к определяемому существительному ставится то из них, которое обозначает более устойчивый признак,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огромные чёрные глаза, приятный лёгкий ветерок, интересная новая повесть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то, как правило, они располагаются в порядке восходящей смысловой градации (от более узкого понятия к более широкому),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ежедневные метеорологические сводки, антикварные бронзовые изделия, специализированный книжный магазин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A3574B-93A2-4C1C-ABDF-13A435EB648C}"/>
              </a:ext>
            </a:extLst>
          </p:cNvPr>
          <p:cNvSpPr txBox="1"/>
          <p:nvPr/>
        </p:nvSpPr>
        <p:spPr>
          <a:xfrm>
            <a:off x="5195453" y="4339650"/>
            <a:ext cx="699654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порядок следования некоторых значений: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величина + форма + цвет: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большие круглые чёрные глаза; две интересные книги, три маленькие красивые яркие птички; невысокий трёхэтажный светло-коричневый дом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состояние + цвет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старинное светлое платье, новое золотое кольцо; красивая голубая летняя сумка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расстояние + место: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далёкий сибирский город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г) место + принадлежность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Санкт-Петербургский государственный университет; районный военный комиссариат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 наличии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 несогласованное определение находится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согласованного: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женщина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 в этой ситуации несогласованное определение может стоять 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 определяемого слова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женщина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9643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0566DD-49D4-47CB-A7E5-C17B81A09C3C}"/>
              </a:ext>
            </a:extLst>
          </p:cNvPr>
          <p:cNvSpPr txBox="1"/>
          <p:nvPr/>
        </p:nvSpPr>
        <p:spPr>
          <a:xfrm>
            <a:off x="134620" y="461665"/>
            <a:ext cx="528066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словосочетания из следующих слов. Соблюдайте правила следования определений с разным значением.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черное, пальто, зимнее, старое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старое черное зимнее пальто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демократические, выборы, первые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первые демократические выборы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американский, штат, северный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кожаные, четыре, мяч, футбольный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вкусное, что-нибудь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наш, дом, старый, этот, небольшой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самый, человек, любимый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E4C135-40F7-45A8-98A7-384BA26ACABE}"/>
              </a:ext>
            </a:extLst>
          </p:cNvPr>
          <p:cNvSpPr txBox="1"/>
          <p:nvPr/>
        </p:nvSpPr>
        <p:spPr>
          <a:xfrm>
            <a:off x="5195453" y="0"/>
            <a:ext cx="709489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другими частями речи: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торжественный день,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наши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дальнейшие планы,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замеченные опечатки,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четвёртый вторник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определение 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неопределённого 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кое-что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интересное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непонятное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что-нибудь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притяжательные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указательные местоимения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твоя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книга,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ужасный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незнакомый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человек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всякий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эти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милые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люди были так добры к девочке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определительное местоимение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указательного местоимения этот, тот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лет назад по телевидению показывали фильм «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Мюнхгаузен»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7CB769-F198-40FB-8E8C-5D690E2D4396}"/>
              </a:ext>
            </a:extLst>
          </p:cNvPr>
          <p:cNvSpPr txBox="1"/>
          <p:nvPr/>
        </p:nvSpPr>
        <p:spPr>
          <a:xfrm>
            <a:off x="5244625" y="2123658"/>
            <a:ext cx="699654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исторический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роман,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тёплое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шерстяное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бельё,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светлый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переплёт,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поздняя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осенняя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пора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 ближе к определяемому существительному ставится то из них, которое обозначает более устойчивый признак,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огромные чёрные глаза, приятный лёгкий ветерок, интересная новая повесть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то, как правило, они располагаются в порядке восходящей смысловой градации (от более узкого понятия к более широкому),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ежедневные метеорологические сводки, антикварные бронзовые изделия, специализированный книжный магазин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5290C9-024F-4E31-AA51-FB2E8D6BD024}"/>
              </a:ext>
            </a:extLst>
          </p:cNvPr>
          <p:cNvSpPr txBox="1"/>
          <p:nvPr/>
        </p:nvSpPr>
        <p:spPr>
          <a:xfrm>
            <a:off x="5195453" y="4088011"/>
            <a:ext cx="709489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порядок следования некоторых значений: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величина + форма + цвет: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большие круглые чёрные глаза; две интересные книги, три маленькие красивые яркие птички; невысокий трёхэтажный светло-коричневый дом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состояние + цвет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старинное светлое платье, новое золотое кольцо; красивая голубая летняя сумка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расстояние + место: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далёкий сибирский город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г) место + принадлежность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Санкт-Петербургский государственный университет; районный военный комиссариат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 наличии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 несогласованное определение находится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согласованного: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женщина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 в этой ситуации несогласованное определение может стоять 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 определяемого слова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женщина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102E0E-2C6D-4C99-B0DA-E4D24C18999F}"/>
              </a:ext>
            </a:extLst>
          </p:cNvPr>
          <p:cNvSpPr txBox="1"/>
          <p:nvPr/>
        </p:nvSpPr>
        <p:spPr>
          <a:xfrm>
            <a:off x="5195453" y="2354490"/>
            <a:ext cx="5628640" cy="830997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 «первые» относится к сочетанию «демократические выборы»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2789728-82C5-43C0-BA8D-936D34954FE4}"/>
              </a:ext>
            </a:extLst>
          </p:cNvPr>
          <p:cNvSpPr/>
          <p:nvPr/>
        </p:nvSpPr>
        <p:spPr>
          <a:xfrm>
            <a:off x="5244624" y="3480778"/>
            <a:ext cx="6812755" cy="581872"/>
          </a:xfrm>
          <a:prstGeom prst="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41982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0566DD-49D4-47CB-A7E5-C17B81A09C3C}"/>
              </a:ext>
            </a:extLst>
          </p:cNvPr>
          <p:cNvSpPr txBox="1"/>
          <p:nvPr/>
        </p:nvSpPr>
        <p:spPr>
          <a:xfrm>
            <a:off x="134620" y="461665"/>
            <a:ext cx="528066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словосочетания из следующих слов. Соблюдайте правила следования определений с разным значением.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черное, пальто, зимнее, старое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старое черное зимнее пальто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демократические, выборы, первые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первые демократические выборы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американский, штат, северный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северный американский штат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кожаные, четыре, мяч, футбольный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вкусное, что-нибудь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наш, дом, старый, этот, небольшой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самый, человек, любимый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70A2E4-DC48-4860-9537-FB519E971034}"/>
              </a:ext>
            </a:extLst>
          </p:cNvPr>
          <p:cNvSpPr txBox="1"/>
          <p:nvPr/>
        </p:nvSpPr>
        <p:spPr>
          <a:xfrm>
            <a:off x="5146281" y="216953"/>
            <a:ext cx="709489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другими частями речи: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торжественный день,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наши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дальнейшие планы,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замеченные опечатки,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четвёртый вторник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определение 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неопределённого 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кое-что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интересное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непонятное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что-нибудь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притяжательные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указательные местоимения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твоя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книга,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ужасный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незнакомый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человек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всякий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эти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милые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люди были так добры к девочке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определительное местоимение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указательного местоимения этот, тот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лет назад по телевидению показывали фильм «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Мюнхгаузен»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75B755-23A2-4303-A8CD-E5B6B6DC49B6}"/>
              </a:ext>
            </a:extLst>
          </p:cNvPr>
          <p:cNvSpPr txBox="1"/>
          <p:nvPr/>
        </p:nvSpPr>
        <p:spPr>
          <a:xfrm>
            <a:off x="5195453" y="2340611"/>
            <a:ext cx="699654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исторический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роман,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тёплое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шерстяное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бельё,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светлый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переплёт,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поздняя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осенняя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пора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 ближе к определяемому существительному ставится то из них, которое обозначает более устойчивый признак,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огромные чёрные глаза, приятный лёгкий ветерок, интересная новая повесть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то, как правило, они располагаются в порядке восходящей смысловой градации (от более узкого понятия к более широкому),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ежедневные метеорологические сводки, антикварные бронзовые изделия, специализированный книжный магазин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5358CA-EFE3-44DB-928C-0244008ADA29}"/>
              </a:ext>
            </a:extLst>
          </p:cNvPr>
          <p:cNvSpPr txBox="1"/>
          <p:nvPr/>
        </p:nvSpPr>
        <p:spPr>
          <a:xfrm>
            <a:off x="5146281" y="4304964"/>
            <a:ext cx="709489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порядок следования некоторых значений: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величина + форма + цвет: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большие круглые чёрные глаза; две интересные книги, три маленькие красивые яркие птички; невысокий трёхэтажный светло-коричневый дом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состояние + цвет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старинное светлое платье, новое золотое кольцо; красивая голубая летняя сумка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расстояние + место: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далёкий сибирский город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г) место + принадлежность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Санкт-Петербургский государственный университет; районный военный комиссариат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 наличии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 несогласованное определение находится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согласованного: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женщина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 в этой ситуации несогласованное определение может стоять 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 определяемого слова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женщина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2F5B8F1-440E-4CAB-9416-6997D650731C}"/>
              </a:ext>
            </a:extLst>
          </p:cNvPr>
          <p:cNvSpPr/>
          <p:nvPr/>
        </p:nvSpPr>
        <p:spPr>
          <a:xfrm>
            <a:off x="5738552" y="5431417"/>
            <a:ext cx="1784465" cy="235092"/>
          </a:xfrm>
          <a:prstGeom prst="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42820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0566DD-49D4-47CB-A7E5-C17B81A09C3C}"/>
              </a:ext>
            </a:extLst>
          </p:cNvPr>
          <p:cNvSpPr txBox="1"/>
          <p:nvPr/>
        </p:nvSpPr>
        <p:spPr>
          <a:xfrm>
            <a:off x="134620" y="461665"/>
            <a:ext cx="528066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словосочетания из следующих слов. Соблюдайте правила следования определений с разным значением.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черное, пальто, зимнее, старое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старое черное зимнее пальто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демократические, выборы, первые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первые демократические выборы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американский, штат, северный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северный американский штат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кожаные, четыре, мяч, футбольный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четыре кожаных футбольных мяча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вкусное, что-нибудь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наш, дом, старый, этот, небольшой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самый, человек, любимый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5485984-F8F7-48E0-988C-7572AB400C07}"/>
              </a:ext>
            </a:extLst>
          </p:cNvPr>
          <p:cNvSpPr/>
          <p:nvPr/>
        </p:nvSpPr>
        <p:spPr>
          <a:xfrm>
            <a:off x="5576534" y="4464269"/>
            <a:ext cx="2072640" cy="250934"/>
          </a:xfrm>
          <a:prstGeom prst="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C6A5F37-A3D6-48BD-929A-125C1229DB2F}"/>
              </a:ext>
            </a:extLst>
          </p:cNvPr>
          <p:cNvSpPr/>
          <p:nvPr/>
        </p:nvSpPr>
        <p:spPr>
          <a:xfrm>
            <a:off x="6687944" y="4796708"/>
            <a:ext cx="1279345" cy="250934"/>
          </a:xfrm>
          <a:prstGeom prst="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8AF0FA-0CE3-4FE7-8AD5-E419A0EEFBA4}"/>
              </a:ext>
            </a:extLst>
          </p:cNvPr>
          <p:cNvSpPr txBox="1"/>
          <p:nvPr/>
        </p:nvSpPr>
        <p:spPr>
          <a:xfrm>
            <a:off x="5146281" y="216953"/>
            <a:ext cx="709489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другими частями речи: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торжественный день,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наши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дальнейшие планы,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замеченные опечатки,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четвёртый вторник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определение 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неопределённого 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кое-что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интересное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непонятное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что-нибудь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притяжательные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указательные местоимения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твоя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книга,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ужасный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незнакомый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человек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всякий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эти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милые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люди были так добры к девочке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определительное местоимение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указательного местоимения этот, тот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лет назад по телевидению показывали фильм «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Мюнхгаузен»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3CCE68-99D1-4238-B364-C86C43F18F12}"/>
              </a:ext>
            </a:extLst>
          </p:cNvPr>
          <p:cNvSpPr txBox="1"/>
          <p:nvPr/>
        </p:nvSpPr>
        <p:spPr>
          <a:xfrm>
            <a:off x="5195453" y="2340611"/>
            <a:ext cx="699654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исторический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роман,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тёплое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шерстяное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бельё,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светлый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переплёт,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поздняя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осенняя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пора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 ближе к определяемому существительному ставится то из них, которое обозначает более устойчивый признак,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огромные чёрные глаза, приятный лёгкий ветерок, интересная новая повесть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то, как правило, они располагаются в порядке восходящей смысловой градации (от более узкого понятия к более широкому),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ежедневные метеорологические сводки, антикварные бронзовые изделия, специализированный книжный магазин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B45006-1897-4250-BD7D-103F146C588B}"/>
              </a:ext>
            </a:extLst>
          </p:cNvPr>
          <p:cNvSpPr txBox="1"/>
          <p:nvPr/>
        </p:nvSpPr>
        <p:spPr>
          <a:xfrm>
            <a:off x="5195453" y="4219557"/>
            <a:ext cx="709489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порядок следования некоторых значений: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величина + форма + цвет: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большие круглые чёрные глаза; две интересные книги, три маленькие красивые яркие птички; невысокий трёхэтажный светло-коричневый дом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состояние + цвет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старинное светлое платье, новое золотое кольцо; красивая голубая летняя сумка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расстояние + место: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далёкий сибирский город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г) место + принадлежность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Санкт-Петербургский государственный университет; районный военный комиссариат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 наличии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 несогласованное определение находится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согласованного: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женщина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 в этой ситуации несогласованное определение может стоять 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 определяемого слова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женщина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5E8D670-6A9F-F356-4EF7-5C8ACF0F40A1}"/>
              </a:ext>
            </a:extLst>
          </p:cNvPr>
          <p:cNvSpPr/>
          <p:nvPr/>
        </p:nvSpPr>
        <p:spPr>
          <a:xfrm>
            <a:off x="6483537" y="2734599"/>
            <a:ext cx="2072640" cy="250934"/>
          </a:xfrm>
          <a:prstGeom prst="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41594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0566DD-49D4-47CB-A7E5-C17B81A09C3C}"/>
              </a:ext>
            </a:extLst>
          </p:cNvPr>
          <p:cNvSpPr txBox="1"/>
          <p:nvPr/>
        </p:nvSpPr>
        <p:spPr>
          <a:xfrm>
            <a:off x="134620" y="461665"/>
            <a:ext cx="5280660" cy="59862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словосочетания из следующих слов. Соблюдайте правила следования определений с разным значением.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черное, пальто, зимнее, старое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старое черное зимнее пальто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демократические, выборы, первые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первые демократические выборы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американский, штат, северный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северный американский штат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кожаные, четыре, мяч, футбольный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четыре кожаных футбольных мяча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вкусное, что-нибудь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что-нибудь вкусное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наш, дом, старый, этот, небольшой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самый, человек, любимый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5485984-F8F7-48E0-988C-7572AB400C07}"/>
              </a:ext>
            </a:extLst>
          </p:cNvPr>
          <p:cNvSpPr/>
          <p:nvPr/>
        </p:nvSpPr>
        <p:spPr>
          <a:xfrm>
            <a:off x="5097107" y="937552"/>
            <a:ext cx="6803948" cy="350921"/>
          </a:xfrm>
          <a:prstGeom prst="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2B755F-C00F-4A33-A62C-BF0E42B0D2B9}"/>
              </a:ext>
            </a:extLst>
          </p:cNvPr>
          <p:cNvSpPr txBox="1"/>
          <p:nvPr/>
        </p:nvSpPr>
        <p:spPr>
          <a:xfrm>
            <a:off x="5097107" y="309265"/>
            <a:ext cx="709489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другими частями речи: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торжественный день,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наши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дальнейшие планы,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замеченные опечатки,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четвёртый вторник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определение 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неопределённого 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кое-что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интересное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непонятное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что-нибудь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притяжательные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указательные местоимения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твоя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книга,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ужасный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незнакомый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человек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всякий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эти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милые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люди были так добры к девочке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определительное местоимение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указательного местоимения этот, тот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лет назад по телевидению показывали фильм «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Мюнхгаузен»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A414ED-CE05-4869-8C39-FB60CCDDAF14}"/>
              </a:ext>
            </a:extLst>
          </p:cNvPr>
          <p:cNvSpPr txBox="1"/>
          <p:nvPr/>
        </p:nvSpPr>
        <p:spPr>
          <a:xfrm>
            <a:off x="5146279" y="2432923"/>
            <a:ext cx="699654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исторический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роман,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тёплое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шерстяное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бельё,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светлый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переплёт,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поздняя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осенняя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пора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 ближе к определяемому существительному ставится то из них, которое обозначает более устойчивый признак,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огромные чёрные глаза, приятный лёгкий ветерок, интересная новая повесть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то, как правило, они располагаются в порядке восходящей смысловой градации (от более узкого понятия к более широкому),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ежедневные метеорологические сводки, антикварные бронзовые изделия, специализированный книжный магазин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6B47DB-0BDB-4790-9944-5F334261197B}"/>
              </a:ext>
            </a:extLst>
          </p:cNvPr>
          <p:cNvSpPr txBox="1"/>
          <p:nvPr/>
        </p:nvSpPr>
        <p:spPr>
          <a:xfrm>
            <a:off x="5097107" y="4397276"/>
            <a:ext cx="709489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порядок следования некоторых значений: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величина + форма + цвет: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большие круглые чёрные глаза; две интересные книги, три маленькие красивые яркие птички; невысокий трёхэтажный светло-коричневый дом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состояние + цвет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старинное светлое платье, новое золотое кольцо; красивая голубая летняя сумка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расстояние + место: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далёкий сибирский город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г) место + принадлежность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Санкт-Петербургский государственный университет; районный военный комиссариат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 наличии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 несогласованное определение находится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согласованного: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женщина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 в этой ситуации несогласованное определение может стоять 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 определяемого слова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женщина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2387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0566DD-49D4-47CB-A7E5-C17B81A09C3C}"/>
              </a:ext>
            </a:extLst>
          </p:cNvPr>
          <p:cNvSpPr txBox="1"/>
          <p:nvPr/>
        </p:nvSpPr>
        <p:spPr>
          <a:xfrm>
            <a:off x="134620" y="461665"/>
            <a:ext cx="5280660" cy="63555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словосочетания из следующих слов. Соблюдайте правила следования определений с разным значением.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черное, пальто, зимнее, старое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старое черное зимнее пальто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демократические, выборы, первые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первые демократические выборы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американский, штат, северный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северный американский штат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кожаные, четыре, мяч, футбольный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четыре кожаных футбольных мяча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вкусное, что-нибудь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что-нибудь вкусное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наш, дом, старый, этот, небольшой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этот наш старый небольшой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(небольшой старый) дом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самый, человек, любимый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5485984-F8F7-48E0-988C-7572AB400C07}"/>
              </a:ext>
            </a:extLst>
          </p:cNvPr>
          <p:cNvSpPr/>
          <p:nvPr/>
        </p:nvSpPr>
        <p:spPr>
          <a:xfrm>
            <a:off x="5146280" y="92707"/>
            <a:ext cx="7045719" cy="752420"/>
          </a:xfrm>
          <a:prstGeom prst="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AD3C4D-36AC-4CA0-9750-8CCA897C1DA6}"/>
              </a:ext>
            </a:extLst>
          </p:cNvPr>
          <p:cNvSpPr txBox="1"/>
          <p:nvPr/>
        </p:nvSpPr>
        <p:spPr>
          <a:xfrm>
            <a:off x="5146281" y="216953"/>
            <a:ext cx="709489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другими частями речи: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торжественный день,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наши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дальнейшие планы,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замеченные опечатки,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четвёртый вторник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определение 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неопределённого 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кое-что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интересное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непонятное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что-нибудь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притяжательные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указательные местоимения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твоя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книга,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ужасный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незнакомый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человек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всякий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эти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милые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люди были так добры к девочке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определительное местоимение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указательного местоимения этот, тот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лет назад по телевидению показывали фильм «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Мюнхгаузен»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D8E647-C15D-4887-8184-70EBD7418454}"/>
              </a:ext>
            </a:extLst>
          </p:cNvPr>
          <p:cNvSpPr txBox="1"/>
          <p:nvPr/>
        </p:nvSpPr>
        <p:spPr>
          <a:xfrm>
            <a:off x="5195453" y="2340611"/>
            <a:ext cx="699654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исторический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роман,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тёплое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шерстяное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бельё,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светлый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переплёт,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поздняя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осенняя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пора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 ближе к определяемому существительному ставится то из них, которое обозначает более устойчивый признак,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огромные чёрные глаза, приятный лёгкий ветерок, интересная новая повесть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то, как правило, они располагаются в порядке восходящей смысловой градации (от более узкого понятия к более широкому),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ежедневные метеорологические сводки, антикварные бронзовые изделия, специализированный книжный магазин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4731D2-90BF-45A0-A847-5D8F5683F893}"/>
              </a:ext>
            </a:extLst>
          </p:cNvPr>
          <p:cNvSpPr txBox="1"/>
          <p:nvPr/>
        </p:nvSpPr>
        <p:spPr>
          <a:xfrm>
            <a:off x="5146281" y="4304964"/>
            <a:ext cx="709489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порядок следования некоторых значений: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величина + форма + цвет: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большие круглые чёрные глаза; две интересные книги, три маленькие красивые яркие птички; невысокий трёхэтажный светло-коричневый дом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состояние + цвет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старинное светлое платье, новое золотое кольцо; красивая голубая летняя сумка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расстояние + место: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далёкий сибирский город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г) место + принадлежность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Санкт-Петербургский государственный университет; районный военный комиссариат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 наличии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 несогласованное определение находится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согласованного: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женщина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 в этой ситуации несогласованное определение может стоять 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 определяемого слова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женщина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ED8CCB0-B1A5-479D-8B5D-0894F5EDB7F5}"/>
              </a:ext>
            </a:extLst>
          </p:cNvPr>
          <p:cNvSpPr/>
          <p:nvPr/>
        </p:nvSpPr>
        <p:spPr>
          <a:xfrm>
            <a:off x="5195453" y="1171147"/>
            <a:ext cx="7045719" cy="380562"/>
          </a:xfrm>
          <a:prstGeom prst="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4377271-5031-48D0-A8A8-289ED10371FE}"/>
              </a:ext>
            </a:extLst>
          </p:cNvPr>
          <p:cNvSpPr/>
          <p:nvPr/>
        </p:nvSpPr>
        <p:spPr>
          <a:xfrm>
            <a:off x="5549900" y="4550986"/>
            <a:ext cx="6642098" cy="752419"/>
          </a:xfrm>
          <a:prstGeom prst="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0C3D5FE-5BA5-4997-97C4-A66A4441D623}"/>
              </a:ext>
            </a:extLst>
          </p:cNvPr>
          <p:cNvSpPr/>
          <p:nvPr/>
        </p:nvSpPr>
        <p:spPr>
          <a:xfrm>
            <a:off x="5233490" y="2967371"/>
            <a:ext cx="6886514" cy="505307"/>
          </a:xfrm>
          <a:prstGeom prst="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96780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0566DD-49D4-47CB-A7E5-C17B81A09C3C}"/>
              </a:ext>
            </a:extLst>
          </p:cNvPr>
          <p:cNvSpPr txBox="1"/>
          <p:nvPr/>
        </p:nvSpPr>
        <p:spPr>
          <a:xfrm>
            <a:off x="134620" y="461665"/>
            <a:ext cx="5280660" cy="63555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Составьте словосочетания из следующих слов. Соблюдайте правила следования определений с разным значением.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черное, пальто, зимнее, старое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старое черное зимнее пальто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демократические, выборы, первые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первые демократические выборы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американский, штат, северный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северный американский штат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кожаные, четыре, мяч, футбольный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четыре кожаных футбольных мяча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вкусное, что-нибудь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что-нибудь вкусное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наш, дом, старый, этот, небольшой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этот наш старый небольшой дом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самый, человек, любимый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самый любимый человек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5485984-F8F7-48E0-988C-7572AB400C07}"/>
              </a:ext>
            </a:extLst>
          </p:cNvPr>
          <p:cNvSpPr/>
          <p:nvPr/>
        </p:nvSpPr>
        <p:spPr>
          <a:xfrm>
            <a:off x="5146280" y="92707"/>
            <a:ext cx="7045719" cy="752420"/>
          </a:xfrm>
          <a:prstGeom prst="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AD3C4D-36AC-4CA0-9750-8CCA897C1DA6}"/>
              </a:ext>
            </a:extLst>
          </p:cNvPr>
          <p:cNvSpPr txBox="1"/>
          <p:nvPr/>
        </p:nvSpPr>
        <p:spPr>
          <a:xfrm>
            <a:off x="5146281" y="216953"/>
            <a:ext cx="709489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другими частями речи: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торжественный день,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наши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дальнейшие планы,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замеченные опечатки,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четвёртый вторник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определение 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неопределённого 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кое-что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интересное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непонятное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что-нибудь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притяжательные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указательные местоимения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твоя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книга,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ужасный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какой-то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незнакомый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человек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всякий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эти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милые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люди были так добры к девочке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определительное местоимение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указательного местоимения этот, тот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лет назад по телевидению показывали фильм «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Мюнхгаузен»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D8E647-C15D-4887-8184-70EBD7418454}"/>
              </a:ext>
            </a:extLst>
          </p:cNvPr>
          <p:cNvSpPr txBox="1"/>
          <p:nvPr/>
        </p:nvSpPr>
        <p:spPr>
          <a:xfrm>
            <a:off x="5195453" y="2340611"/>
            <a:ext cx="699654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ставятся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исторический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роман,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тёплое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шерстяное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бельё,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светлый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кожаный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переплёт,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поздняя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осенняя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пора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 ближе к определяемому существительному ставится то из них, которое обозначает более устойчивый признак,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огромные чёрные глаза, приятный лёгкий ветерок, интересная новая повесть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то, как правило, они располагаются в порядке восходящей смысловой градации (от более узкого понятия к более широкому), например: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ежедневные метеорологические сводки, антикварные бронзовые изделия, специализированный книжный магазин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4731D2-90BF-45A0-A847-5D8F5683F893}"/>
              </a:ext>
            </a:extLst>
          </p:cNvPr>
          <p:cNvSpPr txBox="1"/>
          <p:nvPr/>
        </p:nvSpPr>
        <p:spPr>
          <a:xfrm>
            <a:off x="5146281" y="4304964"/>
            <a:ext cx="709489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порядок следования некоторых значений: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величина + форма + цвет: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большие круглые чёрные глаза; две интересные книги, три маленькие красивые яркие птички; невысокий трёхэтажный светло-коричневый дом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состояние + цвет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старинное светлое платье, новое золотое кольцо; красивая голубая летняя сумка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расстояние + место: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далёкий сибирский город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г) место + принадлежность + назначение: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Санкт-Петербургский государственный университет; районный военный комиссариат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 наличии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 несогласованное определение находится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согласованного: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женщина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 в этой ситуации несогласованное определение может стоять 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 определяемого слова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женщина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576380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99644E-FB90-2583-526E-9CD1CEC3E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291A49E-8453-435E-B0A0-B8C547942D05}"/>
              </a:ext>
            </a:extLst>
          </p:cNvPr>
          <p:cNvSpPr txBox="1"/>
          <p:nvPr/>
        </p:nvSpPr>
        <p:spPr>
          <a:xfrm>
            <a:off x="975360" y="28069"/>
            <a:ext cx="10190480" cy="680186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Выражение</a:t>
            </a: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определительных</a:t>
            </a: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отношений</a:t>
            </a:r>
            <a:b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 простом и сложном предложениях.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Простое предложение. </a:t>
            </a: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Согласованное определение.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Причастие</a:t>
            </a:r>
            <a:endParaRPr kumimoji="0" lang="ru-RU" sz="7200" b="1" i="0" u="none" strike="noStrike" kern="1200" cap="none" spc="0" normalizeH="0" baseline="0" noProof="0" dirty="0">
              <a:ln>
                <a:noFill/>
              </a:ln>
              <a:solidFill>
                <a:srgbClr val="660033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81286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D17149-1696-4B78-90A1-9B993459D810}"/>
              </a:ext>
            </a:extLst>
          </p:cNvPr>
          <p:cNvSpPr txBox="1"/>
          <p:nvPr/>
        </p:nvSpPr>
        <p:spPr>
          <a:xfrm>
            <a:off x="365323" y="1012054"/>
            <a:ext cx="11388711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это неспрягаемая форма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выражающая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 атрибутивный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признак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предмета, проявляющийся во времени. Причастие имеет глагольные формы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времени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(настоящего и прошедшего),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залога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а также может быть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мальчик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решающий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мальчик,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решивший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смотрящие телевизор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смотревшие телевизор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объединяет причастие с глаголом.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22598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F775BB1-865B-46D6-B5F7-943DE30A7A03}"/>
              </a:ext>
            </a:extLst>
          </p:cNvPr>
          <p:cNvSpPr/>
          <p:nvPr/>
        </p:nvSpPr>
        <p:spPr>
          <a:xfrm>
            <a:off x="2942878" y="2101161"/>
            <a:ext cx="4873841" cy="369332"/>
          </a:xfrm>
          <a:prstGeom prst="rect">
            <a:avLst/>
          </a:prstGeom>
          <a:solidFill>
            <a:srgbClr val="65FF65">
              <a:alpha val="4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D17149-1696-4B78-90A1-9B993459D810}"/>
              </a:ext>
            </a:extLst>
          </p:cNvPr>
          <p:cNvSpPr txBox="1"/>
          <p:nvPr/>
        </p:nvSpPr>
        <p:spPr>
          <a:xfrm>
            <a:off x="330623" y="1012054"/>
            <a:ext cx="11388711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это неспрягаемая форма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выражающая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 атрибутивный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признак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предмета, проявляющийся во времени. Причастие имеет глагольные формы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времени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(настоящего и прошедшего),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залога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а также может быть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мальчик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решающий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мальчик,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решивший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смотрящие телевизор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смотревшие телевизор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объединяет причастие с глаголом.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540C59-AEA7-402E-880C-328DD54E0CAD}"/>
              </a:ext>
            </a:extLst>
          </p:cNvPr>
          <p:cNvSpPr txBox="1"/>
          <p:nvPr/>
        </p:nvSpPr>
        <p:spPr>
          <a:xfrm>
            <a:off x="2982897" y="2741434"/>
            <a:ext cx="94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наст.вр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9F6B6B-D48C-4B09-BC19-3311FC2B4C29}"/>
              </a:ext>
            </a:extLst>
          </p:cNvPr>
          <p:cNvSpPr txBox="1"/>
          <p:nvPr/>
        </p:nvSpPr>
        <p:spPr>
          <a:xfrm>
            <a:off x="6893510" y="2735603"/>
            <a:ext cx="1096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прош.вр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4A28C1-3DA0-4E4F-ACDE-02E70B6343D6}"/>
              </a:ext>
            </a:extLst>
          </p:cNvPr>
          <p:cNvSpPr txBox="1"/>
          <p:nvPr/>
        </p:nvSpPr>
        <p:spPr>
          <a:xfrm>
            <a:off x="2629270" y="3373587"/>
            <a:ext cx="94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наст.вр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3191BA-884B-4912-8CFA-9A261416A431}"/>
              </a:ext>
            </a:extLst>
          </p:cNvPr>
          <p:cNvSpPr txBox="1"/>
          <p:nvPr/>
        </p:nvSpPr>
        <p:spPr>
          <a:xfrm>
            <a:off x="6893510" y="3397173"/>
            <a:ext cx="1096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прош.вр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37465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F775BB1-865B-46D6-B5F7-943DE30A7A03}"/>
              </a:ext>
            </a:extLst>
          </p:cNvPr>
          <p:cNvSpPr/>
          <p:nvPr/>
        </p:nvSpPr>
        <p:spPr>
          <a:xfrm>
            <a:off x="7904086" y="2074033"/>
            <a:ext cx="769398" cy="369332"/>
          </a:xfrm>
          <a:prstGeom prst="rect">
            <a:avLst/>
          </a:prstGeom>
          <a:solidFill>
            <a:srgbClr val="65FF65">
              <a:alpha val="4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D17149-1696-4B78-90A1-9B993459D810}"/>
              </a:ext>
            </a:extLst>
          </p:cNvPr>
          <p:cNvSpPr txBox="1"/>
          <p:nvPr/>
        </p:nvSpPr>
        <p:spPr>
          <a:xfrm>
            <a:off x="330623" y="1012054"/>
            <a:ext cx="11388711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это неспрягаемая форма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выражающая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 атрибутивный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признак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предмета, проявляющийся во времени. Причастие имеет глагольные формы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времени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(настоящего и прошедшего),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залога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а также может быть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мальчик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решающий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мальчик,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решивший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смотрящие телевизор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смотревшие телевизор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объединяет причастие с глаголом.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540C59-AEA7-402E-880C-328DD54E0CAD}"/>
              </a:ext>
            </a:extLst>
          </p:cNvPr>
          <p:cNvSpPr txBox="1"/>
          <p:nvPr/>
        </p:nvSpPr>
        <p:spPr>
          <a:xfrm>
            <a:off x="2982897" y="2741434"/>
            <a:ext cx="94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НСВ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9F6B6B-D48C-4B09-BC19-3311FC2B4C29}"/>
              </a:ext>
            </a:extLst>
          </p:cNvPr>
          <p:cNvSpPr txBox="1"/>
          <p:nvPr/>
        </p:nvSpPr>
        <p:spPr>
          <a:xfrm>
            <a:off x="6893510" y="2735603"/>
            <a:ext cx="1096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4A28C1-3DA0-4E4F-ACDE-02E70B6343D6}"/>
              </a:ext>
            </a:extLst>
          </p:cNvPr>
          <p:cNvSpPr txBox="1"/>
          <p:nvPr/>
        </p:nvSpPr>
        <p:spPr>
          <a:xfrm>
            <a:off x="2629270" y="3373587"/>
            <a:ext cx="94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НСВ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3191BA-884B-4912-8CFA-9A261416A431}"/>
              </a:ext>
            </a:extLst>
          </p:cNvPr>
          <p:cNvSpPr txBox="1"/>
          <p:nvPr/>
        </p:nvSpPr>
        <p:spPr>
          <a:xfrm>
            <a:off x="6893510" y="3397173"/>
            <a:ext cx="1096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НСВ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78407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F775BB1-865B-46D6-B5F7-943DE30A7A03}"/>
              </a:ext>
            </a:extLst>
          </p:cNvPr>
          <p:cNvSpPr/>
          <p:nvPr/>
        </p:nvSpPr>
        <p:spPr>
          <a:xfrm>
            <a:off x="8895425" y="2091077"/>
            <a:ext cx="899604" cy="369332"/>
          </a:xfrm>
          <a:prstGeom prst="rect">
            <a:avLst/>
          </a:prstGeom>
          <a:solidFill>
            <a:srgbClr val="65FF65">
              <a:alpha val="4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D17149-1696-4B78-90A1-9B993459D810}"/>
              </a:ext>
            </a:extLst>
          </p:cNvPr>
          <p:cNvSpPr txBox="1"/>
          <p:nvPr/>
        </p:nvSpPr>
        <p:spPr>
          <a:xfrm>
            <a:off x="330623" y="1012054"/>
            <a:ext cx="11388711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это неспрягаемая форма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выражающая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 атрибутивный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признак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предмета, проявляющийся во времени. Причастие имеет глагольные формы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времени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(настоящего и прошедшего),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залога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а также может быть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мальчик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решающий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мальчик,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решивший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решённая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задача;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смотрящие телевизор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смотревшие телевизор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объединяет причастие с глаголом.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540C59-AEA7-402E-880C-328DD54E0CAD}"/>
              </a:ext>
            </a:extLst>
          </p:cNvPr>
          <p:cNvSpPr txBox="1"/>
          <p:nvPr/>
        </p:nvSpPr>
        <p:spPr>
          <a:xfrm>
            <a:off x="3107185" y="2836524"/>
            <a:ext cx="94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Акт.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9F6B6B-D48C-4B09-BC19-3311FC2B4C29}"/>
              </a:ext>
            </a:extLst>
          </p:cNvPr>
          <p:cNvSpPr txBox="1"/>
          <p:nvPr/>
        </p:nvSpPr>
        <p:spPr>
          <a:xfrm>
            <a:off x="9345227" y="2724476"/>
            <a:ext cx="1096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Пасс.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4A28C1-3DA0-4E4F-ACDE-02E70B6343D6}"/>
              </a:ext>
            </a:extLst>
          </p:cNvPr>
          <p:cNvSpPr txBox="1"/>
          <p:nvPr/>
        </p:nvSpPr>
        <p:spPr>
          <a:xfrm>
            <a:off x="2758330" y="3427190"/>
            <a:ext cx="94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Акт.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EE7C5D-AF95-42DC-9B0D-45622BE404D9}"/>
              </a:ext>
            </a:extLst>
          </p:cNvPr>
          <p:cNvSpPr txBox="1"/>
          <p:nvPr/>
        </p:nvSpPr>
        <p:spPr>
          <a:xfrm>
            <a:off x="6988206" y="2724476"/>
            <a:ext cx="94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Акт.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803DBF-89B9-44C6-B036-06AB6DB31A19}"/>
              </a:ext>
            </a:extLst>
          </p:cNvPr>
          <p:cNvSpPr txBox="1"/>
          <p:nvPr/>
        </p:nvSpPr>
        <p:spPr>
          <a:xfrm>
            <a:off x="7085860" y="3408576"/>
            <a:ext cx="94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Акт.</a:t>
            </a:r>
          </a:p>
        </p:txBody>
      </p:sp>
    </p:spTree>
    <p:extLst>
      <p:ext uri="{BB962C8B-B14F-4D97-AF65-F5344CB8AC3E}">
        <p14:creationId xmlns:p14="http://schemas.microsoft.com/office/powerpoint/2010/main" val="42009640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F775BB1-865B-46D6-B5F7-943DE30A7A03}"/>
              </a:ext>
            </a:extLst>
          </p:cNvPr>
          <p:cNvSpPr/>
          <p:nvPr/>
        </p:nvSpPr>
        <p:spPr>
          <a:xfrm>
            <a:off x="1956048" y="2472688"/>
            <a:ext cx="4045258" cy="369332"/>
          </a:xfrm>
          <a:prstGeom prst="rect">
            <a:avLst/>
          </a:prstGeom>
          <a:solidFill>
            <a:srgbClr val="65FF65">
              <a:alpha val="4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D17149-1696-4B78-90A1-9B993459D810}"/>
              </a:ext>
            </a:extLst>
          </p:cNvPr>
          <p:cNvSpPr txBox="1"/>
          <p:nvPr/>
        </p:nvSpPr>
        <p:spPr>
          <a:xfrm>
            <a:off x="330623" y="1012054"/>
            <a:ext cx="11388711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это неспрягаемая форма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выражающая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 атрибутивный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признак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предмета, проявляющийся во времени. Причастие имеет глагольные формы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времени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(настоящего и прошедшего),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залога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а также может быть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мальчик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решающий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мальчик,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решивший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спящий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мальчик;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смотрящие телевизор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смотревшие телевизор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объединяет причастие с глаголом.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540C59-AEA7-402E-880C-328DD54E0CAD}"/>
              </a:ext>
            </a:extLst>
          </p:cNvPr>
          <p:cNvSpPr txBox="1"/>
          <p:nvPr/>
        </p:nvSpPr>
        <p:spPr>
          <a:xfrm>
            <a:off x="3028766" y="2842020"/>
            <a:ext cx="94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3191BA-884B-4912-8CFA-9A261416A431}"/>
              </a:ext>
            </a:extLst>
          </p:cNvPr>
          <p:cNvSpPr txBox="1"/>
          <p:nvPr/>
        </p:nvSpPr>
        <p:spPr>
          <a:xfrm>
            <a:off x="9196930" y="2801232"/>
            <a:ext cx="1096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9AB000-6E51-4649-9834-E78CA2F1B8AC}"/>
              </a:ext>
            </a:extLst>
          </p:cNvPr>
          <p:cNvSpPr txBox="1"/>
          <p:nvPr/>
        </p:nvSpPr>
        <p:spPr>
          <a:xfrm>
            <a:off x="2689124" y="3396018"/>
            <a:ext cx="94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32A1ED-A8A1-438E-9FB2-9C2925F82568}"/>
              </a:ext>
            </a:extLst>
          </p:cNvPr>
          <p:cNvSpPr txBox="1"/>
          <p:nvPr/>
        </p:nvSpPr>
        <p:spPr>
          <a:xfrm>
            <a:off x="6821010" y="2801232"/>
            <a:ext cx="94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540096-37CF-493D-B17C-A3D9B44E6F4B}"/>
              </a:ext>
            </a:extLst>
          </p:cNvPr>
          <p:cNvSpPr txBox="1"/>
          <p:nvPr/>
        </p:nvSpPr>
        <p:spPr>
          <a:xfrm>
            <a:off x="6729273" y="3396018"/>
            <a:ext cx="94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947427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D17149-1696-4B78-90A1-9B993459D810}"/>
              </a:ext>
            </a:extLst>
          </p:cNvPr>
          <p:cNvSpPr txBox="1"/>
          <p:nvPr/>
        </p:nvSpPr>
        <p:spPr>
          <a:xfrm>
            <a:off x="365323" y="1012054"/>
            <a:ext cx="11388711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это неспрягаемая форма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выражающая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 атрибутивный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признак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предмета, проявляющийся во времени. Причастие имеет глагольные формы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времени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(настоящего и прошедшего),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залога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а также может быть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мальчик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решающий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мальчик,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решивший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смотрящие телевизор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смотревшие телевизор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объединяет причастие с глаголом.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Кроме того, причастие обладает формами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падежа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которые согласуются с существительным: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купленная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книга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купленный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костюм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купленные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вещи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читающий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читающего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студента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читающему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01069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D17149-1696-4B78-90A1-9B993459D810}"/>
              </a:ext>
            </a:extLst>
          </p:cNvPr>
          <p:cNvSpPr txBox="1"/>
          <p:nvPr/>
        </p:nvSpPr>
        <p:spPr>
          <a:xfrm>
            <a:off x="365323" y="1012054"/>
            <a:ext cx="11388711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это неспрягаемая форма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выражающая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 атрибутивный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признак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предмета, проявляющийся во времени. Причастие имеет глагольные формы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времени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(настоящего и прошедшего),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залога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а также может быть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мальчик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решающий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мальчик,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решивший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смотрящие телевизор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смотревшие телевизор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объединяет причастие с глаголом.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Кроме того, причастие обладает формами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падежа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которые согласуются с существительным: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wavyHeavy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купленнАЯ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книга — </a:t>
            </a:r>
            <a:r>
              <a:rPr kumimoji="0" lang="ru-RU" sz="2400" b="0" i="1" u="wavyHeavy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купленнЫЙ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костюм — </a:t>
            </a:r>
            <a:r>
              <a:rPr kumimoji="0" lang="ru-RU" sz="2400" b="0" i="1" u="wavyHeavy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купленнЫЕ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вещи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wavyHeavy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читающИЙ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 — </a:t>
            </a:r>
            <a:r>
              <a:rPr kumimoji="0" lang="ru-RU" sz="2400" b="0" i="1" u="wavyHeavy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читающЕГО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студента — </a:t>
            </a:r>
            <a:r>
              <a:rPr kumimoji="0" lang="ru-RU" sz="2400" b="0" i="1" u="wavyHeavy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читающЕМУ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6FF116E-8E9C-45DD-9289-282A14CA9807}"/>
              </a:ext>
            </a:extLst>
          </p:cNvPr>
          <p:cNvSpPr/>
          <p:nvPr/>
        </p:nvSpPr>
        <p:spPr>
          <a:xfrm>
            <a:off x="1592062" y="5132535"/>
            <a:ext cx="1621655" cy="369332"/>
          </a:xfrm>
          <a:prstGeom prst="rect">
            <a:avLst/>
          </a:prstGeom>
          <a:solidFill>
            <a:srgbClr val="65FF65">
              <a:alpha val="4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13401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D17149-1696-4B78-90A1-9B993459D810}"/>
              </a:ext>
            </a:extLst>
          </p:cNvPr>
          <p:cNvSpPr txBox="1"/>
          <p:nvPr/>
        </p:nvSpPr>
        <p:spPr>
          <a:xfrm>
            <a:off x="365323" y="1012054"/>
            <a:ext cx="11388711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это неспрягаемая форма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выражающая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 атрибутивный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признак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предмета, проявляющийся во времени. Причастие имеет глагольные формы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времени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(настоящего и прошедшего),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залога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а также может быть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мальчик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решающий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мальчик,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решивший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смотрящие телевизор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смотревшие телевизор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объединяет причастие с глаголом.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Кроме того, причастие обладает формами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падежа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которые согласуются с существительным: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купленная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книга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купленный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костюм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купленные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вещи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читающий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читающего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студента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читающему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1AD274D-011A-4EB5-BEF3-724729F1F13F}"/>
              </a:ext>
            </a:extLst>
          </p:cNvPr>
          <p:cNvSpPr/>
          <p:nvPr/>
        </p:nvSpPr>
        <p:spPr>
          <a:xfrm>
            <a:off x="8649809" y="4777428"/>
            <a:ext cx="804909" cy="369332"/>
          </a:xfrm>
          <a:prstGeom prst="rect">
            <a:avLst/>
          </a:prstGeom>
          <a:solidFill>
            <a:srgbClr val="65FF65">
              <a:alpha val="4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9209BA-BB1D-4E19-9DB5-98D7D9713FF7}"/>
              </a:ext>
            </a:extLst>
          </p:cNvPr>
          <p:cNvSpPr txBox="1"/>
          <p:nvPr/>
        </p:nvSpPr>
        <p:spPr>
          <a:xfrm>
            <a:off x="2459115" y="5476614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5E0514-E26E-4F71-BB4E-27CC56BBF0F1}"/>
              </a:ext>
            </a:extLst>
          </p:cNvPr>
          <p:cNvSpPr txBox="1"/>
          <p:nvPr/>
        </p:nvSpPr>
        <p:spPr>
          <a:xfrm>
            <a:off x="8031331" y="5467762"/>
            <a:ext cx="757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мн. ч.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D24254-027A-42D5-98A5-E08D0FD3987D}"/>
              </a:ext>
            </a:extLst>
          </p:cNvPr>
          <p:cNvSpPr txBox="1"/>
          <p:nvPr/>
        </p:nvSpPr>
        <p:spPr>
          <a:xfrm>
            <a:off x="5083946" y="5467762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96E452-62C6-4CCF-903C-EBDCD607C29C}"/>
              </a:ext>
            </a:extLst>
          </p:cNvPr>
          <p:cNvSpPr txBox="1"/>
          <p:nvPr/>
        </p:nvSpPr>
        <p:spPr>
          <a:xfrm>
            <a:off x="2512382" y="6027003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1A7D86-F118-412F-9131-4AB8740CA844}"/>
              </a:ext>
            </a:extLst>
          </p:cNvPr>
          <p:cNvSpPr txBox="1"/>
          <p:nvPr/>
        </p:nvSpPr>
        <p:spPr>
          <a:xfrm>
            <a:off x="5704571" y="6018151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21ED6B-9818-43AA-89AC-8B4652DD178C}"/>
              </a:ext>
            </a:extLst>
          </p:cNvPr>
          <p:cNvSpPr txBox="1"/>
          <p:nvPr/>
        </p:nvSpPr>
        <p:spPr>
          <a:xfrm>
            <a:off x="9254902" y="6043849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</p:spTree>
    <p:extLst>
      <p:ext uri="{BB962C8B-B14F-4D97-AF65-F5344CB8AC3E}">
        <p14:creationId xmlns:p14="http://schemas.microsoft.com/office/powerpoint/2010/main" val="17075425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D17149-1696-4B78-90A1-9B993459D810}"/>
              </a:ext>
            </a:extLst>
          </p:cNvPr>
          <p:cNvSpPr txBox="1"/>
          <p:nvPr/>
        </p:nvSpPr>
        <p:spPr>
          <a:xfrm>
            <a:off x="365323" y="1012054"/>
            <a:ext cx="11388711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это неспрягаемая форма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выражающая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 атрибутивный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признак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предмета, проявляющийся во времени. Причастие имеет глагольные формы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времени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(настоящего и прошедшего),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залога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а также может быть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мальчик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решающий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мальчик,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решивший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смотрящие телевизор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смотревшие телевизор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объединяет причастие с глаголом.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Кроме того, причастие обладает формами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падежа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которые согласуются с существительным: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купленная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книга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купленный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костюм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купленные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вещи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читающий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читающего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студента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читающему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1AD274D-011A-4EB5-BEF3-724729F1F13F}"/>
              </a:ext>
            </a:extLst>
          </p:cNvPr>
          <p:cNvSpPr/>
          <p:nvPr/>
        </p:nvSpPr>
        <p:spPr>
          <a:xfrm>
            <a:off x="9484310" y="4786306"/>
            <a:ext cx="804909" cy="369332"/>
          </a:xfrm>
          <a:prstGeom prst="rect">
            <a:avLst/>
          </a:prstGeom>
          <a:solidFill>
            <a:srgbClr val="65FF65">
              <a:alpha val="4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9209BA-BB1D-4E19-9DB5-98D7D9713FF7}"/>
              </a:ext>
            </a:extLst>
          </p:cNvPr>
          <p:cNvSpPr txBox="1"/>
          <p:nvPr/>
        </p:nvSpPr>
        <p:spPr>
          <a:xfrm>
            <a:off x="1871777" y="5476614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5E0514-E26E-4F71-BB4E-27CC56BBF0F1}"/>
              </a:ext>
            </a:extLst>
          </p:cNvPr>
          <p:cNvSpPr txBox="1"/>
          <p:nvPr/>
        </p:nvSpPr>
        <p:spPr>
          <a:xfrm>
            <a:off x="8031331" y="5467762"/>
            <a:ext cx="757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мн. ч.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D24254-027A-42D5-98A5-E08D0FD3987D}"/>
              </a:ext>
            </a:extLst>
          </p:cNvPr>
          <p:cNvSpPr txBox="1"/>
          <p:nvPr/>
        </p:nvSpPr>
        <p:spPr>
          <a:xfrm>
            <a:off x="4557204" y="5463022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96E452-62C6-4CCF-903C-EBDCD607C29C}"/>
              </a:ext>
            </a:extLst>
          </p:cNvPr>
          <p:cNvSpPr txBox="1"/>
          <p:nvPr/>
        </p:nvSpPr>
        <p:spPr>
          <a:xfrm>
            <a:off x="1969626" y="6031416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1A7D86-F118-412F-9131-4AB8740CA844}"/>
              </a:ext>
            </a:extLst>
          </p:cNvPr>
          <p:cNvSpPr txBox="1"/>
          <p:nvPr/>
        </p:nvSpPr>
        <p:spPr>
          <a:xfrm>
            <a:off x="5185160" y="6031416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21ED6B-9818-43AA-89AC-8B4652DD178C}"/>
              </a:ext>
            </a:extLst>
          </p:cNvPr>
          <p:cNvSpPr txBox="1"/>
          <p:nvPr/>
        </p:nvSpPr>
        <p:spPr>
          <a:xfrm>
            <a:off x="8690626" y="6031416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85A48B-1C66-465B-B8F7-68A42C811439}"/>
              </a:ext>
            </a:extLst>
          </p:cNvPr>
          <p:cNvSpPr txBox="1"/>
          <p:nvPr/>
        </p:nvSpPr>
        <p:spPr>
          <a:xfrm>
            <a:off x="5211795" y="5458582"/>
            <a:ext cx="68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м. р.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5F4408-7DA4-4587-8E7B-4056BA2BE90A}"/>
              </a:ext>
            </a:extLst>
          </p:cNvPr>
          <p:cNvSpPr txBox="1"/>
          <p:nvPr/>
        </p:nvSpPr>
        <p:spPr>
          <a:xfrm>
            <a:off x="2530141" y="5476614"/>
            <a:ext cx="68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ж. р.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170395-BD65-4F3F-B821-241D9279B9FE}"/>
              </a:ext>
            </a:extLst>
          </p:cNvPr>
          <p:cNvSpPr txBox="1"/>
          <p:nvPr/>
        </p:nvSpPr>
        <p:spPr>
          <a:xfrm>
            <a:off x="2636489" y="6031467"/>
            <a:ext cx="68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м. р.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C4B3A8-B9FD-4F13-B276-31010020D467}"/>
              </a:ext>
            </a:extLst>
          </p:cNvPr>
          <p:cNvSpPr txBox="1"/>
          <p:nvPr/>
        </p:nvSpPr>
        <p:spPr>
          <a:xfrm>
            <a:off x="5871454" y="6031416"/>
            <a:ext cx="68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м. р.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1601E91-17D9-4054-9306-2B0624E11130}"/>
              </a:ext>
            </a:extLst>
          </p:cNvPr>
          <p:cNvSpPr txBox="1"/>
          <p:nvPr/>
        </p:nvSpPr>
        <p:spPr>
          <a:xfrm>
            <a:off x="9281537" y="6031416"/>
            <a:ext cx="68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м. р.</a:t>
            </a:r>
          </a:p>
        </p:txBody>
      </p:sp>
    </p:spTree>
    <p:extLst>
      <p:ext uri="{BB962C8B-B14F-4D97-AF65-F5344CB8AC3E}">
        <p14:creationId xmlns:p14="http://schemas.microsoft.com/office/powerpoint/2010/main" val="33137285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D17149-1696-4B78-90A1-9B993459D810}"/>
              </a:ext>
            </a:extLst>
          </p:cNvPr>
          <p:cNvSpPr txBox="1"/>
          <p:nvPr/>
        </p:nvSpPr>
        <p:spPr>
          <a:xfrm>
            <a:off x="365323" y="1012054"/>
            <a:ext cx="11584021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это неспрягаемая форма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выражающая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 атрибутивный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признак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предмета, проявляющийся во времени. Причастие имеет глагольные формы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времени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(настоящего и прошедшего),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залога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а также может быть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непереходным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мальчик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решающий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мальчик,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решивший задачу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смотрящие телевизор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дети,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смотревшие телевизор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объединяет причастие с глаголом.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Кроме того, причастие обладает формами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падежа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которые согласуются с существительным: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купленная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книга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купленный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костюм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купленные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вещи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читающий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читающего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студента —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читающему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студенту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1AD274D-011A-4EB5-BEF3-724729F1F13F}"/>
              </a:ext>
            </a:extLst>
          </p:cNvPr>
          <p:cNvSpPr/>
          <p:nvPr/>
        </p:nvSpPr>
        <p:spPr>
          <a:xfrm>
            <a:off x="10487486" y="4786306"/>
            <a:ext cx="1071240" cy="369332"/>
          </a:xfrm>
          <a:prstGeom prst="rect">
            <a:avLst/>
          </a:prstGeom>
          <a:solidFill>
            <a:srgbClr val="65FF65">
              <a:alpha val="4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9209BA-BB1D-4E19-9DB5-98D7D9713FF7}"/>
              </a:ext>
            </a:extLst>
          </p:cNvPr>
          <p:cNvSpPr txBox="1"/>
          <p:nvPr/>
        </p:nvSpPr>
        <p:spPr>
          <a:xfrm>
            <a:off x="1408727" y="5454446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5E0514-E26E-4F71-BB4E-27CC56BBF0F1}"/>
              </a:ext>
            </a:extLst>
          </p:cNvPr>
          <p:cNvSpPr txBox="1"/>
          <p:nvPr/>
        </p:nvSpPr>
        <p:spPr>
          <a:xfrm>
            <a:off x="7427897" y="5460141"/>
            <a:ext cx="757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мн. ч.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D24254-027A-42D5-98A5-E08D0FD3987D}"/>
              </a:ext>
            </a:extLst>
          </p:cNvPr>
          <p:cNvSpPr txBox="1"/>
          <p:nvPr/>
        </p:nvSpPr>
        <p:spPr>
          <a:xfrm>
            <a:off x="4034091" y="5461443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96E452-62C6-4CCF-903C-EBDCD607C29C}"/>
              </a:ext>
            </a:extLst>
          </p:cNvPr>
          <p:cNvSpPr txBox="1"/>
          <p:nvPr/>
        </p:nvSpPr>
        <p:spPr>
          <a:xfrm>
            <a:off x="1408727" y="6031416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1A7D86-F118-412F-9131-4AB8740CA844}"/>
              </a:ext>
            </a:extLst>
          </p:cNvPr>
          <p:cNvSpPr txBox="1"/>
          <p:nvPr/>
        </p:nvSpPr>
        <p:spPr>
          <a:xfrm>
            <a:off x="4550221" y="6030114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21ED6B-9818-43AA-89AC-8B4652DD178C}"/>
              </a:ext>
            </a:extLst>
          </p:cNvPr>
          <p:cNvSpPr txBox="1"/>
          <p:nvPr/>
        </p:nvSpPr>
        <p:spPr>
          <a:xfrm>
            <a:off x="8051929" y="6030114"/>
            <a:ext cx="7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ед. ч.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85A48B-1C66-465B-B8F7-68A42C811439}"/>
              </a:ext>
            </a:extLst>
          </p:cNvPr>
          <p:cNvSpPr txBox="1"/>
          <p:nvPr/>
        </p:nvSpPr>
        <p:spPr>
          <a:xfrm>
            <a:off x="4676666" y="5460141"/>
            <a:ext cx="68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м. р.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5F4408-7DA4-4587-8E7B-4056BA2BE90A}"/>
              </a:ext>
            </a:extLst>
          </p:cNvPr>
          <p:cNvSpPr txBox="1"/>
          <p:nvPr/>
        </p:nvSpPr>
        <p:spPr>
          <a:xfrm>
            <a:off x="2035471" y="5450406"/>
            <a:ext cx="68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ж. р.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170395-BD65-4F3F-B821-241D9279B9FE}"/>
              </a:ext>
            </a:extLst>
          </p:cNvPr>
          <p:cNvSpPr txBox="1"/>
          <p:nvPr/>
        </p:nvSpPr>
        <p:spPr>
          <a:xfrm>
            <a:off x="2059290" y="6031416"/>
            <a:ext cx="68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м. р.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C4B3A8-B9FD-4F13-B276-31010020D467}"/>
              </a:ext>
            </a:extLst>
          </p:cNvPr>
          <p:cNvSpPr txBox="1"/>
          <p:nvPr/>
        </p:nvSpPr>
        <p:spPr>
          <a:xfrm>
            <a:off x="5265542" y="6010530"/>
            <a:ext cx="68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м. р.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1601E91-17D9-4054-9306-2B0624E11130}"/>
              </a:ext>
            </a:extLst>
          </p:cNvPr>
          <p:cNvSpPr txBox="1"/>
          <p:nvPr/>
        </p:nvSpPr>
        <p:spPr>
          <a:xfrm>
            <a:off x="8740615" y="6011005"/>
            <a:ext cx="68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м. р.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5A40DE-AE13-4FEE-8513-309034250825}"/>
              </a:ext>
            </a:extLst>
          </p:cNvPr>
          <p:cNvSpPr txBox="1"/>
          <p:nvPr/>
        </p:nvSpPr>
        <p:spPr>
          <a:xfrm>
            <a:off x="2524036" y="5450406"/>
            <a:ext cx="908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Им. п.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78AFED-7183-4F93-B64C-68C7ACA9F879}"/>
              </a:ext>
            </a:extLst>
          </p:cNvPr>
          <p:cNvSpPr txBox="1"/>
          <p:nvPr/>
        </p:nvSpPr>
        <p:spPr>
          <a:xfrm>
            <a:off x="5195122" y="5460141"/>
            <a:ext cx="1361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Им./Вин. п.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CC041B6-1C9F-4DD7-A004-1CB51D4A9061}"/>
              </a:ext>
            </a:extLst>
          </p:cNvPr>
          <p:cNvSpPr txBox="1"/>
          <p:nvPr/>
        </p:nvSpPr>
        <p:spPr>
          <a:xfrm>
            <a:off x="8136162" y="5454393"/>
            <a:ext cx="1411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Им./Вин. п.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4A86E0-B281-4FAB-A1C9-2CD0D6915C23}"/>
              </a:ext>
            </a:extLst>
          </p:cNvPr>
          <p:cNvSpPr txBox="1"/>
          <p:nvPr/>
        </p:nvSpPr>
        <p:spPr>
          <a:xfrm>
            <a:off x="2627708" y="6030114"/>
            <a:ext cx="908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Им. п.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CB04C9-0007-4AA6-8AC5-86C064173A41}"/>
              </a:ext>
            </a:extLst>
          </p:cNvPr>
          <p:cNvSpPr txBox="1"/>
          <p:nvPr/>
        </p:nvSpPr>
        <p:spPr>
          <a:xfrm>
            <a:off x="9268772" y="6036633"/>
            <a:ext cx="908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Дат. п.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20DF1E-CDFC-4DE5-A00A-56B5EF321856}"/>
              </a:ext>
            </a:extLst>
          </p:cNvPr>
          <p:cNvSpPr txBox="1"/>
          <p:nvPr/>
        </p:nvSpPr>
        <p:spPr>
          <a:xfrm>
            <a:off x="5802414" y="6010530"/>
            <a:ext cx="1587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Род./Вин. п.</a:t>
            </a:r>
          </a:p>
        </p:txBody>
      </p:sp>
    </p:spTree>
    <p:extLst>
      <p:ext uri="{BB962C8B-B14F-4D97-AF65-F5344CB8AC3E}">
        <p14:creationId xmlns:p14="http://schemas.microsoft.com/office/powerpoint/2010/main" val="6356399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D17149-1696-4B78-90A1-9B993459D810}"/>
              </a:ext>
            </a:extLst>
          </p:cNvPr>
          <p:cNvSpPr txBox="1"/>
          <p:nvPr/>
        </p:nvSpPr>
        <p:spPr>
          <a:xfrm>
            <a:off x="365323" y="1012054"/>
            <a:ext cx="11388711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делятся на: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30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активные</a:t>
            </a:r>
            <a:r>
              <a:rPr kumimoji="0" lang="ru-RU" sz="1800" b="1" i="0" u="none" strike="noStrike" kern="1200" cap="none" spc="30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2000" b="1" i="0" u="none" strike="noStrike" kern="1200" cap="none" spc="30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), если причастие представляет признак как активный: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студент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читает книгу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студент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читающий книгу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30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пассивные</a:t>
            </a:r>
            <a:r>
              <a:rPr kumimoji="0" lang="ru-RU" sz="2000" b="1" i="0" u="none" strike="noStrike" kern="1200" cap="none" spc="30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2000" b="1" i="0" u="none" strike="noStrike" kern="1200" cap="none" spc="30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), если причастие представляет признак как пассивный: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переводится студентом —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переводимая студентом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образуются от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непереходных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глаголов и имеют только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полную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форму: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женщина покупает игрушку — женщина,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покупающая игрушку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молодой человек занимается спортом — молодой человек,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занимающийся спортом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образуются только от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глаголов и имеют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полную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краткую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формы: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изучают космос  —  космос,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изучаемый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учёными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3200400" marR="0" lvl="7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открытая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дверь — дверь </a:t>
            </a:r>
            <a:r>
              <a:rPr kumimoji="0" lang="ru-RU" sz="1800" b="0" i="1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открыта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3200400" marR="0" lvl="7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закрытый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магазин — магазин </a:t>
            </a:r>
            <a:r>
              <a:rPr kumimoji="0" lang="ru-RU" sz="1800" b="0" i="1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закрыт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360373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6596DC-E722-4AD6-A728-A359C3569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532" y="1290542"/>
            <a:ext cx="4057650" cy="34956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819FAD-31CE-4E0E-9FE4-764B34BC87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532" y="4737160"/>
            <a:ext cx="4010025" cy="207645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851302A-3A64-4637-A3AA-3AFD289757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8287" y="923330"/>
            <a:ext cx="4067175" cy="427672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692660F-A510-46E4-8101-F77A91D1E6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9419" y="5181600"/>
            <a:ext cx="4038600" cy="16764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8B6DAE-5E37-4940-9946-B0F15512C6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3714" y="905209"/>
            <a:ext cx="2086985" cy="211679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3F8060A-4808-4A68-8F98-7D4AD23ECD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6746" y="2046411"/>
            <a:ext cx="2555748" cy="237553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009ECA2-7E79-4AE0-989F-3B8ED8FF5F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55911" y="4550621"/>
            <a:ext cx="3355154" cy="77616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2E5D674-36EF-46B4-B5BD-3DA914DF4DA2}"/>
              </a:ext>
            </a:extLst>
          </p:cNvPr>
          <p:cNvSpPr txBox="1"/>
          <p:nvPr/>
        </p:nvSpPr>
        <p:spPr>
          <a:xfrm>
            <a:off x="4490808" y="5688949"/>
            <a:ext cx="3085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Страницы 5 и 6—7</a:t>
            </a:r>
          </a:p>
        </p:txBody>
      </p:sp>
    </p:spTree>
    <p:extLst>
      <p:ext uri="{BB962C8B-B14F-4D97-AF65-F5344CB8AC3E}">
        <p14:creationId xmlns:p14="http://schemas.microsoft.com/office/powerpoint/2010/main" val="29440669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8B6DAE-5E37-4940-9946-B0F15512C6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64" y="807555"/>
            <a:ext cx="2086985" cy="21167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5CC64EE-3FA0-46BC-8C38-49CB3AFFCF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456" y="1804987"/>
            <a:ext cx="7115175" cy="3248025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3ECE67B-93B6-4065-A5C0-F651CEBE18CE}"/>
              </a:ext>
            </a:extLst>
          </p:cNvPr>
          <p:cNvSpPr/>
          <p:nvPr/>
        </p:nvSpPr>
        <p:spPr>
          <a:xfrm>
            <a:off x="1411550" y="3781887"/>
            <a:ext cx="4980372" cy="843379"/>
          </a:xfrm>
          <a:prstGeom prst="rect">
            <a:avLst/>
          </a:prstGeom>
          <a:noFill/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05359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23E5D9A-47D9-4DF8-8866-9DA68B3936E7}"/>
              </a:ext>
            </a:extLst>
          </p:cNvPr>
          <p:cNvGraphicFramePr>
            <a:graphicFrameLocks noGrp="1"/>
          </p:cNvGraphicFramePr>
          <p:nvPr/>
        </p:nvGraphicFramePr>
        <p:xfrm>
          <a:off x="436244" y="1056925"/>
          <a:ext cx="9528871" cy="20946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8712">
                  <a:extLst>
                    <a:ext uri="{9D8B030D-6E8A-4147-A177-3AD203B41FA5}">
                      <a16:colId xmlns:a16="http://schemas.microsoft.com/office/drawing/2014/main" val="1629009911"/>
                    </a:ext>
                  </a:extLst>
                </a:gridCol>
                <a:gridCol w="1728712">
                  <a:extLst>
                    <a:ext uri="{9D8B030D-6E8A-4147-A177-3AD203B41FA5}">
                      <a16:colId xmlns:a16="http://schemas.microsoft.com/office/drawing/2014/main" val="711603277"/>
                    </a:ext>
                  </a:extLst>
                </a:gridCol>
                <a:gridCol w="1213591">
                  <a:extLst>
                    <a:ext uri="{9D8B030D-6E8A-4147-A177-3AD203B41FA5}">
                      <a16:colId xmlns:a16="http://schemas.microsoft.com/office/drawing/2014/main" val="3587154155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684357493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98831694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746547833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4075250778"/>
                    </a:ext>
                  </a:extLst>
                </a:gridCol>
              </a:tblGrid>
              <a:tr h="261831">
                <a:tc rowSpan="2" gridSpan="3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ГЛАГОЛЫ</a:t>
                      </a:r>
                      <a:endParaRPr lang="ru-RU" sz="10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переходность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747262"/>
                  </a:ext>
                </a:extLst>
              </a:tr>
              <a:tr h="261831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переходные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непереходные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86597"/>
                  </a:ext>
                </a:extLst>
              </a:tr>
              <a:tr h="523662">
                <a:tc gridSpan="2"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ПРИЧАСТИЯ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200">
                          <a:effectLst/>
                        </a:rPr>
                        <a:t>действит.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страдат.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действит.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страдат.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81642449"/>
                  </a:ext>
                </a:extLst>
              </a:tr>
              <a:tr h="261831">
                <a:tc rowSpan="4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вид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несовершенный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наст.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+/–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6114755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прош.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–/+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86805800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совершенный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наст.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6157473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прош.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–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2058414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38C27586-28E7-471F-BAC1-E4DB401A6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2096" y="3704659"/>
            <a:ext cx="7346274" cy="292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39580" tIns="45720" rIns="53958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Решать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решающий, решавший, решаемый,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хранить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хранящий, хранивший, хранимый,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нести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несущий, нёсший, несомый,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колоть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колющий, коловший, колотый,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читать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читающий, читавший, читаемый, читанный.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Решаться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решающийся, решавшийся,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сидеть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сидящий, сидевший,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дремать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дремлющий, дремавший.</a:t>
            </a: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  <a:sym typeface="Symbol" panose="05050102010706020507" pitchFamily="18" charset="2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C7E59A72-AD69-4754-961D-4D308B26C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7125" y="4320211"/>
            <a:ext cx="5720490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39580" tIns="45720" rIns="53958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Решить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решивший, решённый,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расколоть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расколовший,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расколотый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Решиться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решившийся,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расколоться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расколовшийся,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задремать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задремавший.</a:t>
            </a: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2267483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23E5D9A-47D9-4DF8-8866-9DA68B3936E7}"/>
              </a:ext>
            </a:extLst>
          </p:cNvPr>
          <p:cNvGraphicFramePr>
            <a:graphicFrameLocks noGrp="1"/>
          </p:cNvGraphicFramePr>
          <p:nvPr/>
        </p:nvGraphicFramePr>
        <p:xfrm>
          <a:off x="436244" y="1056925"/>
          <a:ext cx="9528871" cy="20946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8712">
                  <a:extLst>
                    <a:ext uri="{9D8B030D-6E8A-4147-A177-3AD203B41FA5}">
                      <a16:colId xmlns:a16="http://schemas.microsoft.com/office/drawing/2014/main" val="1629009911"/>
                    </a:ext>
                  </a:extLst>
                </a:gridCol>
                <a:gridCol w="1728712">
                  <a:extLst>
                    <a:ext uri="{9D8B030D-6E8A-4147-A177-3AD203B41FA5}">
                      <a16:colId xmlns:a16="http://schemas.microsoft.com/office/drawing/2014/main" val="711603277"/>
                    </a:ext>
                  </a:extLst>
                </a:gridCol>
                <a:gridCol w="1213591">
                  <a:extLst>
                    <a:ext uri="{9D8B030D-6E8A-4147-A177-3AD203B41FA5}">
                      <a16:colId xmlns:a16="http://schemas.microsoft.com/office/drawing/2014/main" val="3587154155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684357493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98831694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746547833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4075250778"/>
                    </a:ext>
                  </a:extLst>
                </a:gridCol>
              </a:tblGrid>
              <a:tr h="261831">
                <a:tc rowSpan="2" gridSpan="3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ГЛАГОЛЫ</a:t>
                      </a:r>
                      <a:endParaRPr lang="ru-RU" sz="10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переходность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747262"/>
                  </a:ext>
                </a:extLst>
              </a:tr>
              <a:tr h="261831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переходные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непереходные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86597"/>
                  </a:ext>
                </a:extLst>
              </a:tr>
              <a:tr h="523662">
                <a:tc gridSpan="2"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ПРИЧАСТИЯ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200">
                          <a:effectLst/>
                        </a:rPr>
                        <a:t>действит.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страдат.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действит.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страдат.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81642449"/>
                  </a:ext>
                </a:extLst>
              </a:tr>
              <a:tr h="261831">
                <a:tc rowSpan="4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вид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несовершенный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наст.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+/–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6114755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прош.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–/+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86805800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совершенный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наст.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6157473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прош.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–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2058414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38C27586-28E7-471F-BAC1-E4DB401A6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2096" y="3704659"/>
            <a:ext cx="7346274" cy="292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39580" tIns="45720" rIns="53958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Решать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решающий, решавший, решаемый,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хранить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хранящий, хранивший, хранимый,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нести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несущий, нёсший, несомый,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колоть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колющий, коловший, колотый,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читать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читающий, читавший, читаемый, читанный.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Решаться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решающийся, решавшийся,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сидеть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сидящий, сидевший,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дремать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дремлющий, дремавший.</a:t>
            </a: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  <a:sym typeface="Symbol" panose="05050102010706020507" pitchFamily="18" charset="2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C7E59A72-AD69-4754-961D-4D308B26C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7125" y="4320211"/>
            <a:ext cx="5720490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39580" tIns="45720" rIns="53958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Решить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решивший, решённый,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расколоть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расколовший,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расколотый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Решиться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решившийся,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расколоться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расколовшийся,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задремать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задремавший.</a:t>
            </a: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  <a:sym typeface="Symbol" panose="05050102010706020507" pitchFamily="18" charset="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68DD6C-FD1B-4DB0-8E60-B9A01B43F2E3}"/>
              </a:ext>
            </a:extLst>
          </p:cNvPr>
          <p:cNvSpPr txBox="1"/>
          <p:nvPr/>
        </p:nvSpPr>
        <p:spPr>
          <a:xfrm>
            <a:off x="1846555" y="3429000"/>
            <a:ext cx="3488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Несовершенный вид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CD8F925-117A-4EC8-91FA-FFB8559877F1}"/>
              </a:ext>
            </a:extLst>
          </p:cNvPr>
          <p:cNvCxnSpPr/>
          <p:nvPr/>
        </p:nvCxnSpPr>
        <p:spPr>
          <a:xfrm>
            <a:off x="2450237" y="2476870"/>
            <a:ext cx="1154097" cy="0"/>
          </a:xfrm>
          <a:prstGeom prst="line">
            <a:avLst/>
          </a:prstGeom>
          <a:ln w="76200">
            <a:solidFill>
              <a:srgbClr val="0096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5A37293-343C-429F-A53E-BEB88BAC8B42}"/>
              </a:ext>
            </a:extLst>
          </p:cNvPr>
          <p:cNvSpPr/>
          <p:nvPr/>
        </p:nvSpPr>
        <p:spPr>
          <a:xfrm>
            <a:off x="5335480" y="2068497"/>
            <a:ext cx="4287914" cy="585918"/>
          </a:xfrm>
          <a:prstGeom prst="roundRect">
            <a:avLst/>
          </a:prstGeom>
          <a:noFill/>
          <a:ln w="76200">
            <a:solidFill>
              <a:srgbClr val="009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00452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23E5D9A-47D9-4DF8-8866-9DA68B3936E7}"/>
              </a:ext>
            </a:extLst>
          </p:cNvPr>
          <p:cNvGraphicFramePr>
            <a:graphicFrameLocks noGrp="1"/>
          </p:cNvGraphicFramePr>
          <p:nvPr/>
        </p:nvGraphicFramePr>
        <p:xfrm>
          <a:off x="436244" y="1056925"/>
          <a:ext cx="9528871" cy="20946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8712">
                  <a:extLst>
                    <a:ext uri="{9D8B030D-6E8A-4147-A177-3AD203B41FA5}">
                      <a16:colId xmlns:a16="http://schemas.microsoft.com/office/drawing/2014/main" val="1629009911"/>
                    </a:ext>
                  </a:extLst>
                </a:gridCol>
                <a:gridCol w="1728712">
                  <a:extLst>
                    <a:ext uri="{9D8B030D-6E8A-4147-A177-3AD203B41FA5}">
                      <a16:colId xmlns:a16="http://schemas.microsoft.com/office/drawing/2014/main" val="711603277"/>
                    </a:ext>
                  </a:extLst>
                </a:gridCol>
                <a:gridCol w="1213591">
                  <a:extLst>
                    <a:ext uri="{9D8B030D-6E8A-4147-A177-3AD203B41FA5}">
                      <a16:colId xmlns:a16="http://schemas.microsoft.com/office/drawing/2014/main" val="3587154155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684357493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98831694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746547833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4075250778"/>
                    </a:ext>
                  </a:extLst>
                </a:gridCol>
              </a:tblGrid>
              <a:tr h="261831">
                <a:tc rowSpan="2" gridSpan="3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ГЛАГОЛЫ</a:t>
                      </a:r>
                      <a:endParaRPr lang="ru-RU" sz="10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переходность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747262"/>
                  </a:ext>
                </a:extLst>
              </a:tr>
              <a:tr h="261831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переходные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непереходные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86597"/>
                  </a:ext>
                </a:extLst>
              </a:tr>
              <a:tr h="523662">
                <a:tc gridSpan="2"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ПРИЧАСТИЯ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200">
                          <a:effectLst/>
                        </a:rPr>
                        <a:t>действит.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страдат.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действит.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страдат.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81642449"/>
                  </a:ext>
                </a:extLst>
              </a:tr>
              <a:tr h="261831">
                <a:tc rowSpan="4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вид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несовершенный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наст.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+/–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6114755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прош.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–/+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86805800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совершенный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наст.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6157473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прош.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–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2058414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38C27586-28E7-471F-BAC1-E4DB401A6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2096" y="3704659"/>
            <a:ext cx="7346274" cy="292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39580" tIns="45720" rIns="53958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Решать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решающий, решавший, решаемый,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хранить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хранящий, хранивший, хранимый,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нести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несущий, нёсший, несомый,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колоть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колющий, коловший, колотый,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читать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читающий, читавший, читаемый, читанный.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Решаться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решающийся, решавшийся,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сидеть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сидящий, сидевший,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дремать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дремлющий, дремавший.</a:t>
            </a: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  <a:sym typeface="Symbol" panose="05050102010706020507" pitchFamily="18" charset="2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C7E59A72-AD69-4754-961D-4D308B26C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7125" y="4320211"/>
            <a:ext cx="5720490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39580" tIns="45720" rIns="53958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Решить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решивший, решённый,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расколоть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расколовший,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расколотый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Решиться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решившийся,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расколоться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расколовшийся,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задремать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задремавший.</a:t>
            </a: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  <a:sym typeface="Symbol" panose="05050102010706020507" pitchFamily="18" charset="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68DD6C-FD1B-4DB0-8E60-B9A01B43F2E3}"/>
              </a:ext>
            </a:extLst>
          </p:cNvPr>
          <p:cNvSpPr txBox="1"/>
          <p:nvPr/>
        </p:nvSpPr>
        <p:spPr>
          <a:xfrm>
            <a:off x="1846555" y="3429000"/>
            <a:ext cx="3488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Несовершенный вид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CD8F925-117A-4EC8-91FA-FFB8559877F1}"/>
              </a:ext>
            </a:extLst>
          </p:cNvPr>
          <p:cNvCxnSpPr/>
          <p:nvPr/>
        </p:nvCxnSpPr>
        <p:spPr>
          <a:xfrm>
            <a:off x="2450237" y="2476870"/>
            <a:ext cx="1154097" cy="0"/>
          </a:xfrm>
          <a:prstGeom prst="line">
            <a:avLst/>
          </a:prstGeom>
          <a:ln w="76200">
            <a:solidFill>
              <a:srgbClr val="0096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5A37293-343C-429F-A53E-BEB88BAC8B42}"/>
              </a:ext>
            </a:extLst>
          </p:cNvPr>
          <p:cNvSpPr/>
          <p:nvPr/>
        </p:nvSpPr>
        <p:spPr>
          <a:xfrm>
            <a:off x="5335480" y="2068497"/>
            <a:ext cx="4287914" cy="585918"/>
          </a:xfrm>
          <a:prstGeom prst="roundRect">
            <a:avLst/>
          </a:prstGeom>
          <a:noFill/>
          <a:ln w="76200">
            <a:solidFill>
              <a:srgbClr val="009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5D848A-9DA9-4728-A903-221933B351F8}"/>
              </a:ext>
            </a:extLst>
          </p:cNvPr>
          <p:cNvSpPr txBox="1"/>
          <p:nvPr/>
        </p:nvSpPr>
        <p:spPr>
          <a:xfrm>
            <a:off x="0" y="3562167"/>
            <a:ext cx="149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1533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Переходные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EB28E883-D704-4672-BA62-B08740D6A251}"/>
              </a:ext>
            </a:extLst>
          </p:cNvPr>
          <p:cNvSpPr/>
          <p:nvPr/>
        </p:nvSpPr>
        <p:spPr>
          <a:xfrm>
            <a:off x="5200679" y="1341849"/>
            <a:ext cx="2148794" cy="2085377"/>
          </a:xfrm>
          <a:prstGeom prst="roundRect">
            <a:avLst/>
          </a:prstGeom>
          <a:noFill/>
          <a:ln w="76200">
            <a:solidFill>
              <a:srgbClr val="0153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1533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66410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23E5D9A-47D9-4DF8-8866-9DA68B3936E7}"/>
              </a:ext>
            </a:extLst>
          </p:cNvPr>
          <p:cNvGraphicFramePr>
            <a:graphicFrameLocks noGrp="1"/>
          </p:cNvGraphicFramePr>
          <p:nvPr/>
        </p:nvGraphicFramePr>
        <p:xfrm>
          <a:off x="436244" y="1056925"/>
          <a:ext cx="9528871" cy="20946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8712">
                  <a:extLst>
                    <a:ext uri="{9D8B030D-6E8A-4147-A177-3AD203B41FA5}">
                      <a16:colId xmlns:a16="http://schemas.microsoft.com/office/drawing/2014/main" val="1629009911"/>
                    </a:ext>
                  </a:extLst>
                </a:gridCol>
                <a:gridCol w="1728712">
                  <a:extLst>
                    <a:ext uri="{9D8B030D-6E8A-4147-A177-3AD203B41FA5}">
                      <a16:colId xmlns:a16="http://schemas.microsoft.com/office/drawing/2014/main" val="711603277"/>
                    </a:ext>
                  </a:extLst>
                </a:gridCol>
                <a:gridCol w="1213591">
                  <a:extLst>
                    <a:ext uri="{9D8B030D-6E8A-4147-A177-3AD203B41FA5}">
                      <a16:colId xmlns:a16="http://schemas.microsoft.com/office/drawing/2014/main" val="3587154155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684357493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98831694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746547833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4075250778"/>
                    </a:ext>
                  </a:extLst>
                </a:gridCol>
              </a:tblGrid>
              <a:tr h="261831">
                <a:tc rowSpan="2" gridSpan="3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ГЛАГОЛЫ</a:t>
                      </a:r>
                      <a:endParaRPr lang="ru-RU" sz="10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переходность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747262"/>
                  </a:ext>
                </a:extLst>
              </a:tr>
              <a:tr h="261831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переходные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непереходные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86597"/>
                  </a:ext>
                </a:extLst>
              </a:tr>
              <a:tr h="523662">
                <a:tc gridSpan="2"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ПРИЧАСТИЯ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200">
                          <a:effectLst/>
                        </a:rPr>
                        <a:t>действит.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страдат.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действит.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страдат.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81642449"/>
                  </a:ext>
                </a:extLst>
              </a:tr>
              <a:tr h="261831">
                <a:tc rowSpan="4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вид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несовершенный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наст.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+/–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6114755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прош.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–/+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86805800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совершенный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наст.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6157473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прош.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–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2058414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38C27586-28E7-471F-BAC1-E4DB401A6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2096" y="3704659"/>
            <a:ext cx="7346274" cy="292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39580" tIns="45720" rIns="53958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Решать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решающий, решавший, решаемый,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хранить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хранящий, хранивший, хранимый,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нести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несущий, нёсший, несомый,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колоть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колющий, коловший, колотый,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читать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читающий, читавший, читаемый, читанный.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Решаться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решающийся, решавшийся,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сидеть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сидящий, сидевший,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дремать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дремлющий, дремавший.</a:t>
            </a: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  <a:sym typeface="Symbol" panose="05050102010706020507" pitchFamily="18" charset="2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C7E59A72-AD69-4754-961D-4D308B26C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7125" y="4320211"/>
            <a:ext cx="5720490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39580" tIns="45720" rIns="53958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Решить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решивший, решённый,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расколоть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расколовший,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расколотый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Решиться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решившийся,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расколоться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расколовшийся,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задремать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задремавший.</a:t>
            </a: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  <a:sym typeface="Symbol" panose="05050102010706020507" pitchFamily="18" charset="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68DD6C-FD1B-4DB0-8E60-B9A01B43F2E3}"/>
              </a:ext>
            </a:extLst>
          </p:cNvPr>
          <p:cNvSpPr txBox="1"/>
          <p:nvPr/>
        </p:nvSpPr>
        <p:spPr>
          <a:xfrm>
            <a:off x="1846555" y="3429000"/>
            <a:ext cx="3488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Несовершенный вид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CD8F925-117A-4EC8-91FA-FFB8559877F1}"/>
              </a:ext>
            </a:extLst>
          </p:cNvPr>
          <p:cNvCxnSpPr/>
          <p:nvPr/>
        </p:nvCxnSpPr>
        <p:spPr>
          <a:xfrm>
            <a:off x="2450237" y="2476870"/>
            <a:ext cx="1154097" cy="0"/>
          </a:xfrm>
          <a:prstGeom prst="line">
            <a:avLst/>
          </a:prstGeom>
          <a:ln w="76200">
            <a:solidFill>
              <a:srgbClr val="0096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5A37293-343C-429F-A53E-BEB88BAC8B42}"/>
              </a:ext>
            </a:extLst>
          </p:cNvPr>
          <p:cNvSpPr/>
          <p:nvPr/>
        </p:nvSpPr>
        <p:spPr>
          <a:xfrm>
            <a:off x="5335480" y="2068497"/>
            <a:ext cx="4287914" cy="585918"/>
          </a:xfrm>
          <a:prstGeom prst="roundRect">
            <a:avLst/>
          </a:prstGeom>
          <a:noFill/>
          <a:ln w="76200">
            <a:solidFill>
              <a:srgbClr val="009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5D848A-9DA9-4728-A903-221933B351F8}"/>
              </a:ext>
            </a:extLst>
          </p:cNvPr>
          <p:cNvSpPr txBox="1"/>
          <p:nvPr/>
        </p:nvSpPr>
        <p:spPr>
          <a:xfrm>
            <a:off x="0" y="3562167"/>
            <a:ext cx="149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1533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Переходные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EB28E883-D704-4672-BA62-B08740D6A251}"/>
              </a:ext>
            </a:extLst>
          </p:cNvPr>
          <p:cNvSpPr/>
          <p:nvPr/>
        </p:nvSpPr>
        <p:spPr>
          <a:xfrm>
            <a:off x="5200679" y="1341849"/>
            <a:ext cx="2148794" cy="2085377"/>
          </a:xfrm>
          <a:prstGeom prst="roundRect">
            <a:avLst/>
          </a:prstGeom>
          <a:noFill/>
          <a:ln w="76200">
            <a:solidFill>
              <a:srgbClr val="0153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1533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AB9941-563E-4C89-B620-23484B51DD5E}"/>
              </a:ext>
            </a:extLst>
          </p:cNvPr>
          <p:cNvSpPr txBox="1"/>
          <p:nvPr/>
        </p:nvSpPr>
        <p:spPr>
          <a:xfrm>
            <a:off x="32239" y="5397429"/>
            <a:ext cx="1814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Непереходные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AA854A5B-097D-49E7-87C3-2387321CF6A9}"/>
              </a:ext>
            </a:extLst>
          </p:cNvPr>
          <p:cNvSpPr/>
          <p:nvPr/>
        </p:nvSpPr>
        <p:spPr>
          <a:xfrm>
            <a:off x="7609401" y="1334870"/>
            <a:ext cx="2148794" cy="2085377"/>
          </a:xfrm>
          <a:prstGeom prst="roundRect">
            <a:avLst/>
          </a:prstGeom>
          <a:noFill/>
          <a:ln w="76200">
            <a:solidFill>
              <a:srgbClr val="905D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1533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391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23E5D9A-47D9-4DF8-8866-9DA68B3936E7}"/>
              </a:ext>
            </a:extLst>
          </p:cNvPr>
          <p:cNvGraphicFramePr>
            <a:graphicFrameLocks noGrp="1"/>
          </p:cNvGraphicFramePr>
          <p:nvPr/>
        </p:nvGraphicFramePr>
        <p:xfrm>
          <a:off x="436244" y="1056925"/>
          <a:ext cx="9528871" cy="20946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8712">
                  <a:extLst>
                    <a:ext uri="{9D8B030D-6E8A-4147-A177-3AD203B41FA5}">
                      <a16:colId xmlns:a16="http://schemas.microsoft.com/office/drawing/2014/main" val="1629009911"/>
                    </a:ext>
                  </a:extLst>
                </a:gridCol>
                <a:gridCol w="1728712">
                  <a:extLst>
                    <a:ext uri="{9D8B030D-6E8A-4147-A177-3AD203B41FA5}">
                      <a16:colId xmlns:a16="http://schemas.microsoft.com/office/drawing/2014/main" val="711603277"/>
                    </a:ext>
                  </a:extLst>
                </a:gridCol>
                <a:gridCol w="1213591">
                  <a:extLst>
                    <a:ext uri="{9D8B030D-6E8A-4147-A177-3AD203B41FA5}">
                      <a16:colId xmlns:a16="http://schemas.microsoft.com/office/drawing/2014/main" val="3587154155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684357493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98831694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1746547833"/>
                    </a:ext>
                  </a:extLst>
                </a:gridCol>
                <a:gridCol w="1214464">
                  <a:extLst>
                    <a:ext uri="{9D8B030D-6E8A-4147-A177-3AD203B41FA5}">
                      <a16:colId xmlns:a16="http://schemas.microsoft.com/office/drawing/2014/main" val="4075250778"/>
                    </a:ext>
                  </a:extLst>
                </a:gridCol>
              </a:tblGrid>
              <a:tr h="261831">
                <a:tc rowSpan="2" gridSpan="3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ГЛАГОЛЫ</a:t>
                      </a:r>
                      <a:endParaRPr lang="ru-RU" sz="10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переходность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747262"/>
                  </a:ext>
                </a:extLst>
              </a:tr>
              <a:tr h="261831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переходные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непереходные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86597"/>
                  </a:ext>
                </a:extLst>
              </a:tr>
              <a:tr h="523662">
                <a:tc gridSpan="2"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ПРИЧАСТИЯ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200">
                          <a:effectLst/>
                        </a:rPr>
                        <a:t>действит.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страдат.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действит.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страдат.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81642449"/>
                  </a:ext>
                </a:extLst>
              </a:tr>
              <a:tr h="261831">
                <a:tc rowSpan="4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вид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несовершенный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наст.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+/–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6114755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прош.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–/+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86805800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совершенный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наст.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6157473"/>
                  </a:ext>
                </a:extLst>
              </a:tr>
              <a:tr h="261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effectLst/>
                        </a:rPr>
                        <a:t>прош. вр.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+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–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2058414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38C27586-28E7-471F-BAC1-E4DB401A6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2096" y="3704659"/>
            <a:ext cx="7346274" cy="292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39580" tIns="45720" rIns="53958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Решать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решающий, решавший, решаемый,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хранить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хранящий, хранивший, хранимый,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нести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несущий, нёсший, несомый,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колоть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колющий, коловший, колотый,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читать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читающий, читавший, читаемый, читанный.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Решаться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решающийся, решавшийся,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сидеть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сидящий, сидевший,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дремать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дремлющий, дремавший.</a:t>
            </a: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  <a:sym typeface="Symbol" panose="05050102010706020507" pitchFamily="18" charset="2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C7E59A72-AD69-4754-961D-4D308B26C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7125" y="4320211"/>
            <a:ext cx="5720490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39580" tIns="45720" rIns="53958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Решить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решивший, решённый,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расколоть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расколовший,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расколотый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Решиться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решившийся,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расколоться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расколовшийся,</a:t>
            </a: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970213" algn="ctr"/>
                <a:tab pos="5940425" algn="r"/>
              </a:tabLst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задремать 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задремавший.</a:t>
            </a: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  <a:sym typeface="Symbol" panose="05050102010706020507" pitchFamily="18" charset="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68DD6C-FD1B-4DB0-8E60-B9A01B43F2E3}"/>
              </a:ext>
            </a:extLst>
          </p:cNvPr>
          <p:cNvSpPr txBox="1"/>
          <p:nvPr/>
        </p:nvSpPr>
        <p:spPr>
          <a:xfrm>
            <a:off x="1846555" y="3429000"/>
            <a:ext cx="3488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Несовершенный вид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CD8F925-117A-4EC8-91FA-FFB8559877F1}"/>
              </a:ext>
            </a:extLst>
          </p:cNvPr>
          <p:cNvCxnSpPr/>
          <p:nvPr/>
        </p:nvCxnSpPr>
        <p:spPr>
          <a:xfrm>
            <a:off x="2436920" y="3009530"/>
            <a:ext cx="115409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5A37293-343C-429F-A53E-BEB88BAC8B42}"/>
              </a:ext>
            </a:extLst>
          </p:cNvPr>
          <p:cNvSpPr/>
          <p:nvPr/>
        </p:nvSpPr>
        <p:spPr>
          <a:xfrm>
            <a:off x="5349964" y="2604664"/>
            <a:ext cx="4287914" cy="585918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5D848A-9DA9-4728-A903-221933B351F8}"/>
              </a:ext>
            </a:extLst>
          </p:cNvPr>
          <p:cNvSpPr txBox="1"/>
          <p:nvPr/>
        </p:nvSpPr>
        <p:spPr>
          <a:xfrm>
            <a:off x="0" y="3562167"/>
            <a:ext cx="149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1533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Переходные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EB28E883-D704-4672-BA62-B08740D6A251}"/>
              </a:ext>
            </a:extLst>
          </p:cNvPr>
          <p:cNvSpPr/>
          <p:nvPr/>
        </p:nvSpPr>
        <p:spPr>
          <a:xfrm>
            <a:off x="5200679" y="1341849"/>
            <a:ext cx="2148794" cy="2085377"/>
          </a:xfrm>
          <a:prstGeom prst="roundRect">
            <a:avLst/>
          </a:prstGeom>
          <a:noFill/>
          <a:ln w="76200">
            <a:solidFill>
              <a:srgbClr val="0153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1533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AB9941-563E-4C89-B620-23484B51DD5E}"/>
              </a:ext>
            </a:extLst>
          </p:cNvPr>
          <p:cNvSpPr txBox="1"/>
          <p:nvPr/>
        </p:nvSpPr>
        <p:spPr>
          <a:xfrm>
            <a:off x="32239" y="5397429"/>
            <a:ext cx="1814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Непереходные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AA854A5B-097D-49E7-87C3-2387321CF6A9}"/>
              </a:ext>
            </a:extLst>
          </p:cNvPr>
          <p:cNvSpPr/>
          <p:nvPr/>
        </p:nvSpPr>
        <p:spPr>
          <a:xfrm>
            <a:off x="7609401" y="1334870"/>
            <a:ext cx="2148794" cy="2085377"/>
          </a:xfrm>
          <a:prstGeom prst="roundRect">
            <a:avLst/>
          </a:prstGeom>
          <a:noFill/>
          <a:ln w="76200">
            <a:solidFill>
              <a:srgbClr val="905D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1533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9B6AE2-684C-438F-8F74-84913C3D84D2}"/>
              </a:ext>
            </a:extLst>
          </p:cNvPr>
          <p:cNvSpPr txBox="1"/>
          <p:nvPr/>
        </p:nvSpPr>
        <p:spPr>
          <a:xfrm>
            <a:off x="7103615" y="4146895"/>
            <a:ext cx="149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1533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Переходные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CF10EC-16BB-4324-BC86-D38584C41A78}"/>
              </a:ext>
            </a:extLst>
          </p:cNvPr>
          <p:cNvSpPr txBox="1"/>
          <p:nvPr/>
        </p:nvSpPr>
        <p:spPr>
          <a:xfrm>
            <a:off x="7136282" y="5242875"/>
            <a:ext cx="1814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Непереходные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47CAC4F-F777-4D2B-AECE-D8E947421642}"/>
              </a:ext>
            </a:extLst>
          </p:cNvPr>
          <p:cNvSpPr txBox="1"/>
          <p:nvPr/>
        </p:nvSpPr>
        <p:spPr>
          <a:xfrm>
            <a:off x="7103615" y="3627613"/>
            <a:ext cx="3488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Совершенный вид</a:t>
            </a:r>
          </a:p>
        </p:txBody>
      </p:sp>
    </p:spTree>
    <p:extLst>
      <p:ext uri="{BB962C8B-B14F-4D97-AF65-F5344CB8AC3E}">
        <p14:creationId xmlns:p14="http://schemas.microsoft.com/office/powerpoint/2010/main" val="14535259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FD2DCE29-E679-465C-AC15-943C939BBD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2269" y="5146241"/>
            <a:ext cx="12396537" cy="172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409700" eaLnBrk="0" fontAlgn="base" hangingPunct="0">
              <a:spcBef>
                <a:spcPct val="0"/>
              </a:spcBef>
              <a:spcAft>
                <a:spcPct val="0"/>
              </a:spcAft>
              <a:tabLst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43100" algn="l"/>
              </a:tabLst>
              <a:defRPr/>
            </a:pP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Мальчик читает книгу 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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 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читающий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мальчик (действительное причастие), </a:t>
            </a: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914400" marR="0" lvl="2" indent="1409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43100" algn="l"/>
              </a:tabLst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 читавший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мальчик (действительное причастие), </a:t>
            </a: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914400" marR="0" lvl="2" indent="1409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43100" algn="l"/>
              </a:tabLst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 читаемая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книга (страдательное причастие)</a:t>
            </a: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914400" marR="0" lvl="2" indent="1409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43100" algn="l"/>
              </a:tabLst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 читанная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книга (страдательное причастие)</a:t>
            </a:r>
          </a:p>
          <a:p>
            <a:pPr marL="914400" marR="0" lvl="2" indent="1409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43100" algn="l"/>
              </a:tabLst>
              <a:defRPr/>
            </a:pP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1409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43100" algn="l"/>
              </a:tabLst>
              <a:defRPr/>
            </a:pP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                                                   Девочка написала письм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о 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	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написавшая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девочка (действительное причастие), </a:t>
            </a: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1409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43100" algn="l"/>
              </a:tabLst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                                                                                                                   написанное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 письмо (страдательное причастие)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84C206B-B166-4333-BC35-4FFCBBD9B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59" y="938718"/>
            <a:ext cx="11267202" cy="421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008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797209-1A7B-4039-8691-0FAB3BC59FA1}"/>
              </a:ext>
            </a:extLst>
          </p:cNvPr>
          <p:cNvSpPr txBox="1"/>
          <p:nvPr/>
        </p:nvSpPr>
        <p:spPr>
          <a:xfrm>
            <a:off x="130206" y="1425652"/>
            <a:ext cx="11931587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ДЕЙСТВИТЕЛЬНЫЕ  причастия (АКТИВ)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Указывают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что действие (отношение) исходит от предмета, названного существительным, с которым данное причастие согласуется.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Образуются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прибавлением к основе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4457700" marR="0" lvl="0" indent="-400812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настоящего/будущего времени суффиксов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ущ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-/-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ющ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 (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I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спр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.),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-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ащ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-/-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ящ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(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II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спр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.)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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причастия наст.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вр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.),</a:t>
            </a:r>
          </a:p>
          <a:p>
            <a:pPr marL="4457700" marR="0" lvl="0" indent="-400812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3543300" marR="0" lvl="0" indent="-309372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прошедшего времени/инфинитива суффиксов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вш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(к основе на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гласную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)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                        -ш-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(к основе на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согласную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) </a:t>
            </a:r>
          </a:p>
          <a:p>
            <a:pPr marL="3543300" marR="0" lvl="0" indent="9144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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причастия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прош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вр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.).</a:t>
            </a:r>
          </a:p>
        </p:txBody>
      </p:sp>
    </p:spTree>
    <p:extLst>
      <p:ext uri="{BB962C8B-B14F-4D97-AF65-F5344CB8AC3E}">
        <p14:creationId xmlns:p14="http://schemas.microsoft.com/office/powerpoint/2010/main" val="7391915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797209-1A7B-4039-8691-0FAB3BC59FA1}"/>
              </a:ext>
            </a:extLst>
          </p:cNvPr>
          <p:cNvSpPr txBox="1"/>
          <p:nvPr/>
        </p:nvSpPr>
        <p:spPr>
          <a:xfrm>
            <a:off x="130206" y="938718"/>
            <a:ext cx="11931587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 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СТРАДАТЕЛЬНЫЕ  причастия (ПАССИВ)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Указывают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что действие (отношение) направлено на предмет, названный существительным, с которым согласуется данное причастие.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Образуются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прибавлением к основе </a:t>
            </a:r>
          </a:p>
          <a:p>
            <a:pPr marL="4457700" marR="0" lvl="0" indent="-40081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настоящего/будущего времени суффиксов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-ем-, -ом-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I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спр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.),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-им-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II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спр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.)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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причастия наст.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вр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.),</a:t>
            </a:r>
          </a:p>
          <a:p>
            <a:pPr marL="3429000" marR="0" lvl="0" indent="-29794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прошедшего времени/инфинитива суффиксов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нн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(к основе на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-а-/-я-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)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                          -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енн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 (-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ённ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(к основе на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согласный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</a:t>
            </a:r>
          </a:p>
          <a:p>
            <a:pPr marL="3429000" marR="0" lvl="0" indent="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                                            на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-и-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или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-е-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(при этом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-и-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и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-е-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(отпадают),</a:t>
            </a:r>
          </a:p>
          <a:p>
            <a:pPr marL="3429000" marR="0" lvl="0" indent="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                                            от глаголов на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чь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и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после согласной)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1828800" marR="0" lvl="4" indent="3429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-т-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(к основе с суффиксом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-ну-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</a:p>
          <a:p>
            <a:pPr marL="1828800" marR="0" lvl="4" indent="3771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от  глаголов на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ереть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</a:p>
          <a:p>
            <a:pPr marL="1828800" marR="0" lvl="4" indent="3771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от основы на гласную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корня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)</a:t>
            </a:r>
          </a:p>
          <a:p>
            <a:pPr marL="0" marR="0" lvl="0" indent="4457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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причастия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прош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вр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.).</a:t>
            </a:r>
          </a:p>
          <a:p>
            <a:pPr marL="0" marR="0" lvl="0" indent="4457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22669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Страдательные причастия могут выступать как в </a:t>
            </a:r>
            <a:r>
              <a:rPr kumimoji="0" lang="ru-RU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полной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так и в </a:t>
            </a:r>
            <a:r>
              <a:rPr kumimoji="0" lang="ru-RU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краткой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форме.</a:t>
            </a:r>
          </a:p>
          <a:p>
            <a:pPr marL="0" marR="0" lvl="0" indent="22669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 роли страдательных причастий часто выступают формы действительных причастий на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</a:t>
            </a:r>
            <a:r>
              <a:rPr kumimoji="0" lang="ru-RU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: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строящиеся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/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строившиеся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дома, легко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читающийся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/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читавшийся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текст,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запоминающееся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имя,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запомнившееся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лицо.</a:t>
            </a:r>
          </a:p>
        </p:txBody>
      </p:sp>
    </p:spTree>
    <p:extLst>
      <p:ext uri="{BB962C8B-B14F-4D97-AF65-F5344CB8AC3E}">
        <p14:creationId xmlns:p14="http://schemas.microsoft.com/office/powerpoint/2010/main" val="34578618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9D7866-D7F2-4FB1-A817-EDD00268F8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936"/>
          <a:stretch/>
        </p:blipFill>
        <p:spPr>
          <a:xfrm>
            <a:off x="6553290" y="1107393"/>
            <a:ext cx="5646533" cy="195600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328223A-B3DC-4BA4-910D-054E01734A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90" y="2989809"/>
            <a:ext cx="5638710" cy="353951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382830-3014-440C-BAFA-3A979A8592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278"/>
          <a:stretch/>
        </p:blipFill>
        <p:spPr>
          <a:xfrm>
            <a:off x="38491" y="1018367"/>
            <a:ext cx="6057509" cy="517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7010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8D7836-3234-4350-B98A-E72B577D22CD}"/>
              </a:ext>
            </a:extLst>
          </p:cNvPr>
          <p:cNvSpPr txBox="1"/>
          <p:nvPr/>
        </p:nvSpPr>
        <p:spPr>
          <a:xfrm>
            <a:off x="0" y="938718"/>
            <a:ext cx="12109142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Обратите внимание! При образовании причастий происходят чередования согласных звуков.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 —ч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встреченный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 — щ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возвратить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возвращённый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 — ж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обидеть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обиженный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 —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освободить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освобождённый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180D05-4A8B-49D9-926D-AF65C4292D1B}"/>
              </a:ext>
            </a:extLst>
          </p:cNvPr>
          <p:cNvSpPr txBox="1"/>
          <p:nvPr/>
        </p:nvSpPr>
        <p:spPr>
          <a:xfrm>
            <a:off x="2256408" y="4339648"/>
            <a:ext cx="448322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 -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употребить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употреблённый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 -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купленный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-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поставить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поставленный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 -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разграфить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разграфлённый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 - мл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разгромить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разгромленный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468032-A787-43F4-94B7-ECA4A5694646}"/>
              </a:ext>
            </a:extLst>
          </p:cNvPr>
          <p:cNvSpPr txBox="1"/>
          <p:nvPr/>
        </p:nvSpPr>
        <p:spPr>
          <a:xfrm>
            <a:off x="7343313" y="2246767"/>
            <a:ext cx="4330823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 — ж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изобразить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изображённый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— ш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брошенный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щ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ищущий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щ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опустить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опущенный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33854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4606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78D446-BD4F-45F1-9FF8-F7540E9BD86D}"/>
              </a:ext>
            </a:extLst>
          </p:cNvPr>
          <p:cNvSpPr txBox="1"/>
          <p:nvPr/>
        </p:nvSpPr>
        <p:spPr>
          <a:xfrm>
            <a:off x="1216241" y="1302728"/>
            <a:ext cx="1482571" cy="37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2940692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CEDA16-7913-3CC2-2486-3052A406DF2E}"/>
              </a:ext>
            </a:extLst>
          </p:cNvPr>
          <p:cNvSpPr txBox="1"/>
          <p:nvPr/>
        </p:nvSpPr>
        <p:spPr>
          <a:xfrm>
            <a:off x="1178508" y="1682126"/>
            <a:ext cx="2778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ся</a:t>
            </a:r>
          </a:p>
        </p:txBody>
      </p:sp>
    </p:spTree>
    <p:extLst>
      <p:ext uri="{BB962C8B-B14F-4D97-AF65-F5344CB8AC3E}">
        <p14:creationId xmlns:p14="http://schemas.microsoft.com/office/powerpoint/2010/main" val="18481313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аю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щий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0C9640-9F43-46A9-7926-D71DFF30EA1B}"/>
              </a:ext>
            </a:extLst>
          </p:cNvPr>
          <p:cNvSpPr txBox="1"/>
          <p:nvPr/>
        </p:nvSpPr>
        <p:spPr>
          <a:xfrm>
            <a:off x="1657166" y="2108559"/>
            <a:ext cx="2544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22728347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233D20-458F-8ADD-C733-C979A97144C4}"/>
              </a:ext>
            </a:extLst>
          </p:cNvPr>
          <p:cNvSpPr txBox="1"/>
          <p:nvPr/>
        </p:nvSpPr>
        <p:spPr>
          <a:xfrm>
            <a:off x="1766656" y="2474580"/>
            <a:ext cx="2544930" cy="37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39763470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41971F-92EC-4B7E-B040-6E64D27F6125}"/>
              </a:ext>
            </a:extLst>
          </p:cNvPr>
          <p:cNvSpPr txBox="1"/>
          <p:nvPr/>
        </p:nvSpPr>
        <p:spPr>
          <a:xfrm>
            <a:off x="1413773" y="2811930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беседу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15284788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41971F-92EC-4B7E-B040-6E64D27F6125}"/>
              </a:ext>
            </a:extLst>
          </p:cNvPr>
          <p:cNvSpPr txBox="1"/>
          <p:nvPr/>
        </p:nvSpPr>
        <p:spPr>
          <a:xfrm>
            <a:off x="1404895" y="3205032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действу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21445291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41971F-92EC-4B7E-B040-6E64D27F6125}"/>
              </a:ext>
            </a:extLst>
          </p:cNvPr>
          <p:cNvSpPr txBox="1"/>
          <p:nvPr/>
        </p:nvSpPr>
        <p:spPr>
          <a:xfrm>
            <a:off x="1501142" y="3565486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раду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тся</a:t>
            </a:r>
          </a:p>
        </p:txBody>
      </p:sp>
    </p:spTree>
    <p:extLst>
      <p:ext uri="{BB962C8B-B14F-4D97-AF65-F5344CB8AC3E}">
        <p14:creationId xmlns:p14="http://schemas.microsoft.com/office/powerpoint/2010/main" val="34939200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48B162-D645-433B-8035-696FBEB24147}"/>
              </a:ext>
            </a:extLst>
          </p:cNvPr>
          <p:cNvSpPr txBox="1"/>
          <p:nvPr/>
        </p:nvSpPr>
        <p:spPr>
          <a:xfrm>
            <a:off x="1295037" y="3915873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6561166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2C952C-2025-0378-E785-0D75B451C18C}"/>
              </a:ext>
            </a:extLst>
          </p:cNvPr>
          <p:cNvSpPr txBox="1"/>
          <p:nvPr/>
        </p:nvSpPr>
        <p:spPr>
          <a:xfrm>
            <a:off x="1487011" y="4285205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14087274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48B162-D645-433B-8035-696FBEB24147}"/>
              </a:ext>
            </a:extLst>
          </p:cNvPr>
          <p:cNvSpPr txBox="1"/>
          <p:nvPr/>
        </p:nvSpPr>
        <p:spPr>
          <a:xfrm>
            <a:off x="1269207" y="4617209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тся</a:t>
            </a:r>
          </a:p>
        </p:txBody>
      </p:sp>
    </p:spTree>
    <p:extLst>
      <p:ext uri="{BB962C8B-B14F-4D97-AF65-F5344CB8AC3E}">
        <p14:creationId xmlns:p14="http://schemas.microsoft.com/office/powerpoint/2010/main" val="26804486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пиш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255A51-3554-F328-C076-5CF4434D619B}"/>
              </a:ext>
            </a:extLst>
          </p:cNvPr>
          <p:cNvSpPr txBox="1"/>
          <p:nvPr/>
        </p:nvSpPr>
        <p:spPr>
          <a:xfrm>
            <a:off x="1357181" y="5019618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пиш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35909264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пиш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ищ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FD6ACF-42E0-466B-86A3-B14F2D0BE403}"/>
              </a:ext>
            </a:extLst>
          </p:cNvPr>
          <p:cNvSpPr txBox="1"/>
          <p:nvPr/>
        </p:nvSpPr>
        <p:spPr>
          <a:xfrm>
            <a:off x="1295037" y="5388950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ищ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27798361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пиш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ищ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FD6ACF-42E0-466B-86A3-B14F2D0BE403}"/>
              </a:ext>
            </a:extLst>
          </p:cNvPr>
          <p:cNvSpPr txBox="1"/>
          <p:nvPr/>
        </p:nvSpPr>
        <p:spPr>
          <a:xfrm>
            <a:off x="1269207" y="5790355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120430169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пиш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ищ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FD6ACF-42E0-466B-86A3-B14F2D0BE403}"/>
              </a:ext>
            </a:extLst>
          </p:cNvPr>
          <p:cNvSpPr txBox="1"/>
          <p:nvPr/>
        </p:nvSpPr>
        <p:spPr>
          <a:xfrm>
            <a:off x="1197382" y="6159687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10810660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пиш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ищ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7C7B13-38D1-4C33-A312-1C4CC9CE5C1B}"/>
              </a:ext>
            </a:extLst>
          </p:cNvPr>
          <p:cNvSpPr txBox="1"/>
          <p:nvPr/>
        </p:nvSpPr>
        <p:spPr>
          <a:xfrm>
            <a:off x="8389398" y="1284384"/>
            <a:ext cx="333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самостоятельно — 5 минут</a:t>
            </a:r>
          </a:p>
        </p:txBody>
      </p:sp>
    </p:spTree>
    <p:extLst>
      <p:ext uri="{BB962C8B-B14F-4D97-AF65-F5344CB8AC3E}">
        <p14:creationId xmlns:p14="http://schemas.microsoft.com/office/powerpoint/2010/main" val="319122460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6351970" y="1548949"/>
            <a:ext cx="20374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беречь,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зависеть,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бежать,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70B-A210-4BB5-9B3E-80AE82F0C91A}"/>
              </a:ext>
            </a:extLst>
          </p:cNvPr>
          <p:cNvSpPr txBox="1"/>
          <p:nvPr/>
        </p:nvSpPr>
        <p:spPr>
          <a:xfrm>
            <a:off x="232300" y="84106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C2600-0187-42C2-9C1D-91BA5D6D2D37}"/>
              </a:ext>
            </a:extLst>
          </p:cNvPr>
          <p:cNvSpPr txBox="1"/>
          <p:nvPr/>
        </p:nvSpPr>
        <p:spPr>
          <a:xfrm>
            <a:off x="384701" y="1469050"/>
            <a:ext cx="2544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действовать,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радоваться,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сохнуть,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брать,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F202A-7F14-4A80-9B3D-B43A669A87AC}"/>
              </a:ext>
            </a:extLst>
          </p:cNvPr>
          <p:cNvSpPr txBox="1"/>
          <p:nvPr/>
        </p:nvSpPr>
        <p:spPr>
          <a:xfrm>
            <a:off x="2627792" y="1469050"/>
            <a:ext cx="277871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беседу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гасн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забот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пиш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ищ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3513A4-740B-4E5D-BCAD-0C04FB68C1C9}"/>
              </a:ext>
            </a:extLst>
          </p:cNvPr>
          <p:cNvSpPr txBox="1"/>
          <p:nvPr/>
        </p:nvSpPr>
        <p:spPr>
          <a:xfrm>
            <a:off x="9834978" y="1540071"/>
            <a:ext cx="203742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пь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жив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берег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бег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плыв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3C4694-6073-4C3D-9AB3-2D1DB0E9EADA}"/>
              </a:ext>
            </a:extLst>
          </p:cNvPr>
          <p:cNvSpPr txBox="1"/>
          <p:nvPr/>
        </p:nvSpPr>
        <p:spPr>
          <a:xfrm>
            <a:off x="8247354" y="1570943"/>
            <a:ext cx="1924975" cy="4921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создают</a:t>
            </a:r>
          </a:p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пьют</a:t>
            </a:r>
          </a:p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моют</a:t>
            </a:r>
          </a:p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живут</a:t>
            </a:r>
          </a:p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берегут</a:t>
            </a:r>
          </a:p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</a:t>
            </a:r>
          </a:p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молчат</a:t>
            </a:r>
          </a:p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смотрят</a:t>
            </a:r>
          </a:p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зависят</a:t>
            </a:r>
          </a:p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идут</a:t>
            </a:r>
          </a:p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бегут</a:t>
            </a:r>
          </a:p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плывут</a:t>
            </a:r>
          </a:p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плавают</a:t>
            </a:r>
          </a:p>
        </p:txBody>
      </p:sp>
    </p:spTree>
    <p:extLst>
      <p:ext uri="{BB962C8B-B14F-4D97-AF65-F5344CB8AC3E}">
        <p14:creationId xmlns:p14="http://schemas.microsoft.com/office/powerpoint/2010/main" val="113160281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204187" y="1590036"/>
            <a:ext cx="2521258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использовать,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организовывать,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643B4-BADF-49F7-87D3-0668142791BB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AAB82-6AA9-4257-B10A-11C8D9A29E26}"/>
              </a:ext>
            </a:extLst>
          </p:cNvPr>
          <p:cNvSpPr txBox="1"/>
          <p:nvPr/>
        </p:nvSpPr>
        <p:spPr>
          <a:xfrm>
            <a:off x="6375646" y="1590035"/>
            <a:ext cx="2175029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посылать,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504413-3871-430E-A45F-3BE9914DB274}"/>
              </a:ext>
            </a:extLst>
          </p:cNvPr>
          <p:cNvSpPr txBox="1"/>
          <p:nvPr/>
        </p:nvSpPr>
        <p:spPr>
          <a:xfrm>
            <a:off x="2537536" y="1568773"/>
            <a:ext cx="2778711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65C285-17D5-46D2-9781-D634A1733CF4}"/>
              </a:ext>
            </a:extLst>
          </p:cNvPr>
          <p:cNvSpPr txBox="1"/>
          <p:nvPr/>
        </p:nvSpPr>
        <p:spPr>
          <a:xfrm>
            <a:off x="1269207" y="1493977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119866005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204187" y="1590036"/>
            <a:ext cx="2521258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использовать,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организовывать,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643B4-BADF-49F7-87D3-0668142791BB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AAB82-6AA9-4257-B10A-11C8D9A29E26}"/>
              </a:ext>
            </a:extLst>
          </p:cNvPr>
          <p:cNvSpPr txBox="1"/>
          <p:nvPr/>
        </p:nvSpPr>
        <p:spPr>
          <a:xfrm>
            <a:off x="6375646" y="1590035"/>
            <a:ext cx="2175029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посылать,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504413-3871-430E-A45F-3BE9914DB274}"/>
              </a:ext>
            </a:extLst>
          </p:cNvPr>
          <p:cNvSpPr txBox="1"/>
          <p:nvPr/>
        </p:nvSpPr>
        <p:spPr>
          <a:xfrm>
            <a:off x="2537536" y="1568773"/>
            <a:ext cx="2778711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F4D2A2-5BF8-4037-91FC-F67B621960D8}"/>
              </a:ext>
            </a:extLst>
          </p:cNvPr>
          <p:cNvSpPr txBox="1"/>
          <p:nvPr/>
        </p:nvSpPr>
        <p:spPr>
          <a:xfrm>
            <a:off x="1339791" y="2057345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138067484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204187" y="1590036"/>
            <a:ext cx="2521258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использовать,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организовывать,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643B4-BADF-49F7-87D3-0668142791BB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AAB82-6AA9-4257-B10A-11C8D9A29E26}"/>
              </a:ext>
            </a:extLst>
          </p:cNvPr>
          <p:cNvSpPr txBox="1"/>
          <p:nvPr/>
        </p:nvSpPr>
        <p:spPr>
          <a:xfrm>
            <a:off x="6375646" y="1590035"/>
            <a:ext cx="2175029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посылать,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504413-3871-430E-A45F-3BE9914DB274}"/>
              </a:ext>
            </a:extLst>
          </p:cNvPr>
          <p:cNvSpPr txBox="1"/>
          <p:nvPr/>
        </p:nvSpPr>
        <p:spPr>
          <a:xfrm>
            <a:off x="2537536" y="1568773"/>
            <a:ext cx="2778711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ECCC68-FD50-4541-81C8-96279C888023}"/>
              </a:ext>
            </a:extLst>
          </p:cNvPr>
          <p:cNvSpPr txBox="1"/>
          <p:nvPr/>
        </p:nvSpPr>
        <p:spPr>
          <a:xfrm>
            <a:off x="1147816" y="2621441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382164503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204187" y="1590036"/>
            <a:ext cx="2521258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использовать,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организовывать,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643B4-BADF-49F7-87D3-0668142791BB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AAB82-6AA9-4257-B10A-11C8D9A29E26}"/>
              </a:ext>
            </a:extLst>
          </p:cNvPr>
          <p:cNvSpPr txBox="1"/>
          <p:nvPr/>
        </p:nvSpPr>
        <p:spPr>
          <a:xfrm>
            <a:off x="6375646" y="1590035"/>
            <a:ext cx="2175029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посылать,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504413-3871-430E-A45F-3BE9914DB274}"/>
              </a:ext>
            </a:extLst>
          </p:cNvPr>
          <p:cNvSpPr txBox="1"/>
          <p:nvPr/>
        </p:nvSpPr>
        <p:spPr>
          <a:xfrm>
            <a:off x="2537536" y="1568773"/>
            <a:ext cx="2778711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C86FE2-6E1D-1F55-59D9-C9745245A55C}"/>
              </a:ext>
            </a:extLst>
          </p:cNvPr>
          <p:cNvSpPr txBox="1"/>
          <p:nvPr/>
        </p:nvSpPr>
        <p:spPr>
          <a:xfrm>
            <a:off x="1339791" y="3171856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9638742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204187" y="1590036"/>
            <a:ext cx="2521258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использовать,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организовывать,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643B4-BADF-49F7-87D3-0668142791BB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AAB82-6AA9-4257-B10A-11C8D9A29E26}"/>
              </a:ext>
            </a:extLst>
          </p:cNvPr>
          <p:cNvSpPr txBox="1"/>
          <p:nvPr/>
        </p:nvSpPr>
        <p:spPr>
          <a:xfrm>
            <a:off x="6375646" y="1590035"/>
            <a:ext cx="2175029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посылать,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504413-3871-430E-A45F-3BE9914DB274}"/>
              </a:ext>
            </a:extLst>
          </p:cNvPr>
          <p:cNvSpPr txBox="1"/>
          <p:nvPr/>
        </p:nvSpPr>
        <p:spPr>
          <a:xfrm>
            <a:off x="2537536" y="1568773"/>
            <a:ext cx="2778711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FF9158-22B5-AC9E-70F9-D66440896DE0}"/>
              </a:ext>
            </a:extLst>
          </p:cNvPr>
          <p:cNvSpPr txBox="1"/>
          <p:nvPr/>
        </p:nvSpPr>
        <p:spPr>
          <a:xfrm>
            <a:off x="1147816" y="3713394"/>
            <a:ext cx="2637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 !!+ ВА</a:t>
            </a:r>
          </a:p>
        </p:txBody>
      </p:sp>
    </p:spTree>
    <p:extLst>
      <p:ext uri="{BB962C8B-B14F-4D97-AF65-F5344CB8AC3E}">
        <p14:creationId xmlns:p14="http://schemas.microsoft.com/office/powerpoint/2010/main" val="178575942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204187" y="1590035"/>
            <a:ext cx="2521258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использовать,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организовывать,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643B4-BADF-49F7-87D3-0668142791BB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AAB82-6AA9-4257-B10A-11C8D9A29E26}"/>
              </a:ext>
            </a:extLst>
          </p:cNvPr>
          <p:cNvSpPr txBox="1"/>
          <p:nvPr/>
        </p:nvSpPr>
        <p:spPr>
          <a:xfrm>
            <a:off x="6375646" y="1590035"/>
            <a:ext cx="2175029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посылать,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504413-3871-430E-A45F-3BE9914DB274}"/>
              </a:ext>
            </a:extLst>
          </p:cNvPr>
          <p:cNvSpPr txBox="1"/>
          <p:nvPr/>
        </p:nvSpPr>
        <p:spPr>
          <a:xfrm>
            <a:off x="2537536" y="1568773"/>
            <a:ext cx="2778711" cy="335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AA5F0E-7A7D-74AA-AED0-EACC58472C80}"/>
              </a:ext>
            </a:extLst>
          </p:cNvPr>
          <p:cNvSpPr txBox="1"/>
          <p:nvPr/>
        </p:nvSpPr>
        <p:spPr>
          <a:xfrm>
            <a:off x="1315085" y="4237176"/>
            <a:ext cx="2637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 !!+ ВА</a:t>
            </a:r>
          </a:p>
        </p:txBody>
      </p:sp>
    </p:spTree>
    <p:extLst>
      <p:ext uri="{BB962C8B-B14F-4D97-AF65-F5344CB8AC3E}">
        <p14:creationId xmlns:p14="http://schemas.microsoft.com/office/powerpoint/2010/main" val="59335890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204187" y="1590036"/>
            <a:ext cx="2521258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использовать,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организовывать,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643B4-BADF-49F7-87D3-0668142791BB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AAB82-6AA9-4257-B10A-11C8D9A29E26}"/>
              </a:ext>
            </a:extLst>
          </p:cNvPr>
          <p:cNvSpPr txBox="1"/>
          <p:nvPr/>
        </p:nvSpPr>
        <p:spPr>
          <a:xfrm>
            <a:off x="6375646" y="1590035"/>
            <a:ext cx="2175029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посылать,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504413-3871-430E-A45F-3BE9914DB274}"/>
              </a:ext>
            </a:extLst>
          </p:cNvPr>
          <p:cNvSpPr txBox="1"/>
          <p:nvPr/>
        </p:nvSpPr>
        <p:spPr>
          <a:xfrm>
            <a:off x="2537536" y="1568773"/>
            <a:ext cx="2778711" cy="3913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B70094-C294-4B6E-9A88-0D21236FDF4C}"/>
              </a:ext>
            </a:extLst>
          </p:cNvPr>
          <p:cNvSpPr txBox="1"/>
          <p:nvPr/>
        </p:nvSpPr>
        <p:spPr>
          <a:xfrm>
            <a:off x="1677516" y="4805348"/>
            <a:ext cx="191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использу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207023292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204187" y="1590036"/>
            <a:ext cx="2521258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использовать,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организовывать,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643B4-BADF-49F7-87D3-0668142791BB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AAB82-6AA9-4257-B10A-11C8D9A29E26}"/>
              </a:ext>
            </a:extLst>
          </p:cNvPr>
          <p:cNvSpPr txBox="1"/>
          <p:nvPr/>
        </p:nvSpPr>
        <p:spPr>
          <a:xfrm>
            <a:off x="6375646" y="1590035"/>
            <a:ext cx="2175029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посылать,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504413-3871-430E-A45F-3BE9914DB274}"/>
              </a:ext>
            </a:extLst>
          </p:cNvPr>
          <p:cNvSpPr txBox="1"/>
          <p:nvPr/>
        </p:nvSpPr>
        <p:spPr>
          <a:xfrm>
            <a:off x="2537536" y="1568773"/>
            <a:ext cx="2778711" cy="4467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организовыва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BD5CDD-5DC0-464F-AD90-4B1AF0671FED}"/>
              </a:ext>
            </a:extLst>
          </p:cNvPr>
          <p:cNvSpPr txBox="1"/>
          <p:nvPr/>
        </p:nvSpPr>
        <p:spPr>
          <a:xfrm>
            <a:off x="1136343" y="5318429"/>
            <a:ext cx="2325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0" i="1" u="sng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организо́выва</a:t>
            </a:r>
            <a:r>
              <a:rPr kumimoji="0" lang="ru-RU" sz="1800" b="1" i="1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rgbClr val="00964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895146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204187" y="1590036"/>
            <a:ext cx="2521258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использовать,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организовывать,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643B4-BADF-49F7-87D3-0668142791BB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AAB82-6AA9-4257-B10A-11C8D9A29E26}"/>
              </a:ext>
            </a:extLst>
          </p:cNvPr>
          <p:cNvSpPr txBox="1"/>
          <p:nvPr/>
        </p:nvSpPr>
        <p:spPr>
          <a:xfrm>
            <a:off x="6375646" y="1590035"/>
            <a:ext cx="2175029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посылать,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504413-3871-430E-A45F-3BE9914DB274}"/>
              </a:ext>
            </a:extLst>
          </p:cNvPr>
          <p:cNvSpPr txBox="1"/>
          <p:nvPr/>
        </p:nvSpPr>
        <p:spPr>
          <a:xfrm>
            <a:off x="2537536" y="1568773"/>
            <a:ext cx="2778711" cy="4467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организовыва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A09DD7-14E0-43AC-8613-265C5E5C1A6D}"/>
              </a:ext>
            </a:extLst>
          </p:cNvPr>
          <p:cNvSpPr txBox="1"/>
          <p:nvPr/>
        </p:nvSpPr>
        <p:spPr>
          <a:xfrm>
            <a:off x="8389398" y="1284384"/>
            <a:ext cx="333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самостоятельно — 5 минут</a:t>
            </a:r>
          </a:p>
        </p:txBody>
      </p:sp>
    </p:spTree>
    <p:extLst>
      <p:ext uri="{BB962C8B-B14F-4D97-AF65-F5344CB8AC3E}">
        <p14:creationId xmlns:p14="http://schemas.microsoft.com/office/powerpoint/2010/main" val="379326203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987C9-1624-435E-8A03-9B58A110487F}"/>
              </a:ext>
            </a:extLst>
          </p:cNvPr>
          <p:cNvSpPr txBox="1"/>
          <p:nvPr/>
        </p:nvSpPr>
        <p:spPr>
          <a:xfrm>
            <a:off x="204187" y="1590036"/>
            <a:ext cx="2521258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использовать,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организовывать,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643B4-BADF-49F7-87D3-0668142791BB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настоящего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AAB82-6AA9-4257-B10A-11C8D9A29E26}"/>
              </a:ext>
            </a:extLst>
          </p:cNvPr>
          <p:cNvSpPr txBox="1"/>
          <p:nvPr/>
        </p:nvSpPr>
        <p:spPr>
          <a:xfrm>
            <a:off x="6375646" y="1590035"/>
            <a:ext cx="2175029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проводить,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посылать,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вести,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искать;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504413-3871-430E-A45F-3BE9914DB274}"/>
              </a:ext>
            </a:extLst>
          </p:cNvPr>
          <p:cNvSpPr txBox="1"/>
          <p:nvPr/>
        </p:nvSpPr>
        <p:spPr>
          <a:xfrm>
            <a:off x="2537536" y="1568773"/>
            <a:ext cx="2778711" cy="4467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наблюда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устраива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создава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организовыва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E4E5EA-3AEF-4053-AC2E-98EE8115CB8C}"/>
              </a:ext>
            </a:extLst>
          </p:cNvPr>
          <p:cNvSpPr txBox="1"/>
          <p:nvPr/>
        </p:nvSpPr>
        <p:spPr>
          <a:xfrm>
            <a:off x="8247354" y="1570943"/>
            <a:ext cx="1924975" cy="444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переводит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проводит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слышит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посыла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ведёт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ищет НО!!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533A28-A6C1-41E9-9866-8124F5D4374C}"/>
              </a:ext>
            </a:extLst>
          </p:cNvPr>
          <p:cNvSpPr txBox="1"/>
          <p:nvPr/>
        </p:nvSpPr>
        <p:spPr>
          <a:xfrm>
            <a:off x="9540549" y="1591371"/>
            <a:ext cx="2175030" cy="4467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перевод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провод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слыш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посыла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</p:spTree>
    <p:extLst>
      <p:ext uri="{BB962C8B-B14F-4D97-AF65-F5344CB8AC3E}">
        <p14:creationId xmlns:p14="http://schemas.microsoft.com/office/powerpoint/2010/main" val="100506563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403399"/>
            <a:ext cx="2377739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выполнить,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встретиться,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вернуться,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лечь,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съесть,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601B4-AB27-469A-A661-F97236E516A4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63923-3E73-4C87-8773-09E2EDD5B79C}"/>
              </a:ext>
            </a:extLst>
          </p:cNvPr>
          <p:cNvSpPr txBox="1"/>
          <p:nvPr/>
        </p:nvSpPr>
        <p:spPr>
          <a:xfrm>
            <a:off x="6482175" y="1366778"/>
            <a:ext cx="2377739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уйти,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принести,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достигнуть,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исчезнуть.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FA9C34-2A1F-42C6-8E0C-62920C5FA749}"/>
              </a:ext>
            </a:extLst>
          </p:cNvPr>
          <p:cNvSpPr txBox="1"/>
          <p:nvPr/>
        </p:nvSpPr>
        <p:spPr>
          <a:xfrm>
            <a:off x="1393056" y="1312168"/>
            <a:ext cx="2325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2E4D6-E321-474D-96C3-9EA447495EA6}"/>
              </a:ext>
            </a:extLst>
          </p:cNvPr>
          <p:cNvSpPr txBox="1"/>
          <p:nvPr/>
        </p:nvSpPr>
        <p:spPr>
          <a:xfrm>
            <a:off x="2558277" y="1403399"/>
            <a:ext cx="2377739" cy="505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061718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403399"/>
            <a:ext cx="2377739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встретиться,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вернуться,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лечь,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съесть,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601B4-AB27-469A-A661-F97236E516A4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63923-3E73-4C87-8773-09E2EDD5B79C}"/>
              </a:ext>
            </a:extLst>
          </p:cNvPr>
          <p:cNvSpPr txBox="1"/>
          <p:nvPr/>
        </p:nvSpPr>
        <p:spPr>
          <a:xfrm>
            <a:off x="6482175" y="1366778"/>
            <a:ext cx="2377739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уйти,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принести,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достигнуть,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исчезнуть.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FA9C34-2A1F-42C6-8E0C-62920C5FA749}"/>
              </a:ext>
            </a:extLst>
          </p:cNvPr>
          <p:cNvSpPr txBox="1"/>
          <p:nvPr/>
        </p:nvSpPr>
        <p:spPr>
          <a:xfrm>
            <a:off x="1516671" y="1747173"/>
            <a:ext cx="2325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0" i="1" u="sng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1800" b="0" i="1" u="sng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1" u="sng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</a:t>
            </a:r>
            <a:r>
              <a:rPr kumimoji="0" lang="ru-RU" sz="1800" b="1" i="1" u="sng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rgbClr val="00964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2E4D6-E321-474D-96C3-9EA447495EA6}"/>
              </a:ext>
            </a:extLst>
          </p:cNvPr>
          <p:cNvSpPr txBox="1"/>
          <p:nvPr/>
        </p:nvSpPr>
        <p:spPr>
          <a:xfrm>
            <a:off x="2558277" y="1403399"/>
            <a:ext cx="2377739" cy="949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193697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403399"/>
            <a:ext cx="2377739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встретиться,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вернуться,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лечь,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съесть,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601B4-AB27-469A-A661-F97236E516A4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63923-3E73-4C87-8773-09E2EDD5B79C}"/>
              </a:ext>
            </a:extLst>
          </p:cNvPr>
          <p:cNvSpPr txBox="1"/>
          <p:nvPr/>
        </p:nvSpPr>
        <p:spPr>
          <a:xfrm>
            <a:off x="6482175" y="1366778"/>
            <a:ext cx="2377739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уйти,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принести,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достигнуть,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исчезнуть.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2E4D6-E321-474D-96C3-9EA447495EA6}"/>
              </a:ext>
            </a:extLst>
          </p:cNvPr>
          <p:cNvSpPr txBox="1"/>
          <p:nvPr/>
        </p:nvSpPr>
        <p:spPr>
          <a:xfrm>
            <a:off x="2558277" y="1403399"/>
            <a:ext cx="2377739" cy="1392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CE14D9D-2241-E6BC-F934-4C62F68FB6B9}"/>
              </a:ext>
            </a:extLst>
          </p:cNvPr>
          <p:cNvSpPr txBox="1"/>
          <p:nvPr/>
        </p:nvSpPr>
        <p:spPr>
          <a:xfrm>
            <a:off x="1197747" y="2271391"/>
            <a:ext cx="2325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</a:p>
        </p:txBody>
      </p:sp>
    </p:spTree>
    <p:extLst>
      <p:ext uri="{BB962C8B-B14F-4D97-AF65-F5344CB8AC3E}">
        <p14:creationId xmlns:p14="http://schemas.microsoft.com/office/powerpoint/2010/main" val="260433856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403399"/>
            <a:ext cx="2377739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встретиться,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вернуться,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лечь,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съесть,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601B4-AB27-469A-A661-F97236E516A4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63923-3E73-4C87-8773-09E2EDD5B79C}"/>
              </a:ext>
            </a:extLst>
          </p:cNvPr>
          <p:cNvSpPr txBox="1"/>
          <p:nvPr/>
        </p:nvSpPr>
        <p:spPr>
          <a:xfrm>
            <a:off x="6482175" y="1366778"/>
            <a:ext cx="2377739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уйти,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принести,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достигнуть,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исчезнуть.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2E4D6-E321-474D-96C3-9EA447495EA6}"/>
              </a:ext>
            </a:extLst>
          </p:cNvPr>
          <p:cNvSpPr txBox="1"/>
          <p:nvPr/>
        </p:nvSpPr>
        <p:spPr>
          <a:xfrm>
            <a:off x="2558277" y="1403399"/>
            <a:ext cx="2377739" cy="1835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A2AFCC-F211-0D8A-90DF-B2420A86E841}"/>
              </a:ext>
            </a:extLst>
          </p:cNvPr>
          <p:cNvSpPr txBox="1"/>
          <p:nvPr/>
        </p:nvSpPr>
        <p:spPr>
          <a:xfrm>
            <a:off x="1268768" y="2562967"/>
            <a:ext cx="2325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</a:p>
        </p:txBody>
      </p:sp>
    </p:spTree>
    <p:extLst>
      <p:ext uri="{BB962C8B-B14F-4D97-AF65-F5344CB8AC3E}">
        <p14:creationId xmlns:p14="http://schemas.microsoft.com/office/powerpoint/2010/main" val="164654706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403399"/>
            <a:ext cx="2377739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встретиться,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вернуться,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лечь,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съесть,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601B4-AB27-469A-A661-F97236E516A4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63923-3E73-4C87-8773-09E2EDD5B79C}"/>
              </a:ext>
            </a:extLst>
          </p:cNvPr>
          <p:cNvSpPr txBox="1"/>
          <p:nvPr/>
        </p:nvSpPr>
        <p:spPr>
          <a:xfrm>
            <a:off x="6482175" y="1366778"/>
            <a:ext cx="2377739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уйти,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принести,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достигнуть,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исчезнуть.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2E4D6-E321-474D-96C3-9EA447495EA6}"/>
              </a:ext>
            </a:extLst>
          </p:cNvPr>
          <p:cNvSpPr txBox="1"/>
          <p:nvPr/>
        </p:nvSpPr>
        <p:spPr>
          <a:xfrm>
            <a:off x="2558277" y="1403399"/>
            <a:ext cx="2377739" cy="2278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9638E5-B87E-16D5-40EF-3C180825C4D8}"/>
              </a:ext>
            </a:extLst>
          </p:cNvPr>
          <p:cNvSpPr txBox="1"/>
          <p:nvPr/>
        </p:nvSpPr>
        <p:spPr>
          <a:xfrm>
            <a:off x="1393056" y="3075696"/>
            <a:ext cx="2325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ся</a:t>
            </a:r>
          </a:p>
        </p:txBody>
      </p:sp>
    </p:spTree>
    <p:extLst>
      <p:ext uri="{BB962C8B-B14F-4D97-AF65-F5344CB8AC3E}">
        <p14:creationId xmlns:p14="http://schemas.microsoft.com/office/powerpoint/2010/main" val="229266833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403399"/>
            <a:ext cx="2377739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встретиться,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вернуться,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лечь,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съесть,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601B4-AB27-469A-A661-F97236E516A4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63923-3E73-4C87-8773-09E2EDD5B79C}"/>
              </a:ext>
            </a:extLst>
          </p:cNvPr>
          <p:cNvSpPr txBox="1"/>
          <p:nvPr/>
        </p:nvSpPr>
        <p:spPr>
          <a:xfrm>
            <a:off x="6482175" y="1366778"/>
            <a:ext cx="2377739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уйти,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принести,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достигнуть,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исчезнуть.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2E4D6-E321-474D-96C3-9EA447495EA6}"/>
              </a:ext>
            </a:extLst>
          </p:cNvPr>
          <p:cNvSpPr txBox="1"/>
          <p:nvPr/>
        </p:nvSpPr>
        <p:spPr>
          <a:xfrm>
            <a:off x="2558277" y="1403399"/>
            <a:ext cx="2377739" cy="27219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33AAAC-6565-20D9-3855-BDE18FB52039}"/>
              </a:ext>
            </a:extLst>
          </p:cNvPr>
          <p:cNvSpPr txBox="1"/>
          <p:nvPr/>
        </p:nvSpPr>
        <p:spPr>
          <a:xfrm>
            <a:off x="1552855" y="3453906"/>
            <a:ext cx="2325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ся</a:t>
            </a:r>
          </a:p>
        </p:txBody>
      </p:sp>
    </p:spTree>
    <p:extLst>
      <p:ext uri="{BB962C8B-B14F-4D97-AF65-F5344CB8AC3E}">
        <p14:creationId xmlns:p14="http://schemas.microsoft.com/office/powerpoint/2010/main" val="146430558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403399"/>
            <a:ext cx="2377739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встретиться,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вернуться,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лечь,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съесть,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601B4-AB27-469A-A661-F97236E516A4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63923-3E73-4C87-8773-09E2EDD5B79C}"/>
              </a:ext>
            </a:extLst>
          </p:cNvPr>
          <p:cNvSpPr txBox="1"/>
          <p:nvPr/>
        </p:nvSpPr>
        <p:spPr>
          <a:xfrm>
            <a:off x="6482175" y="1366778"/>
            <a:ext cx="2377739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уйти,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принести,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достигнуть,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исчезнуть.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2E4D6-E321-474D-96C3-9EA447495EA6}"/>
              </a:ext>
            </a:extLst>
          </p:cNvPr>
          <p:cNvSpPr txBox="1"/>
          <p:nvPr/>
        </p:nvSpPr>
        <p:spPr>
          <a:xfrm>
            <a:off x="2558277" y="1403399"/>
            <a:ext cx="2723937" cy="3165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4A7C47-946D-B7B1-2A93-B029A5090F34}"/>
              </a:ext>
            </a:extLst>
          </p:cNvPr>
          <p:cNvSpPr txBox="1"/>
          <p:nvPr/>
        </p:nvSpPr>
        <p:spPr>
          <a:xfrm>
            <a:off x="1606122" y="3909309"/>
            <a:ext cx="2325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ся</a:t>
            </a:r>
          </a:p>
        </p:txBody>
      </p:sp>
    </p:spTree>
    <p:extLst>
      <p:ext uri="{BB962C8B-B14F-4D97-AF65-F5344CB8AC3E}">
        <p14:creationId xmlns:p14="http://schemas.microsoft.com/office/powerpoint/2010/main" val="324420859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403399"/>
            <a:ext cx="2377739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встретиться,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вернуться,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лечь,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съесть,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601B4-AB27-469A-A661-F97236E516A4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63923-3E73-4C87-8773-09E2EDD5B79C}"/>
              </a:ext>
            </a:extLst>
          </p:cNvPr>
          <p:cNvSpPr txBox="1"/>
          <p:nvPr/>
        </p:nvSpPr>
        <p:spPr>
          <a:xfrm>
            <a:off x="6482175" y="1366778"/>
            <a:ext cx="2377739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уйти,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принести,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достигнуть,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исчезнуть.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2E4D6-E321-474D-96C3-9EA447495EA6}"/>
              </a:ext>
            </a:extLst>
          </p:cNvPr>
          <p:cNvSpPr txBox="1"/>
          <p:nvPr/>
        </p:nvSpPr>
        <p:spPr>
          <a:xfrm>
            <a:off x="2558277" y="1403399"/>
            <a:ext cx="2723937" cy="3608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верну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E6B51D-A6CD-CF32-97B2-B003BBFABEC8}"/>
              </a:ext>
            </a:extLst>
          </p:cNvPr>
          <p:cNvSpPr txBox="1"/>
          <p:nvPr/>
        </p:nvSpPr>
        <p:spPr>
          <a:xfrm>
            <a:off x="1594297" y="4386061"/>
            <a:ext cx="2325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0" i="1" u="sng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верн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  <a:r>
              <a:rPr kumimoji="0" lang="ru-RU" sz="1800" b="0" i="1" u="sng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ся</a:t>
            </a:r>
            <a:endParaRPr kumimoji="0" lang="ru-RU" sz="1800" b="0" i="1" u="sng" strike="noStrike" kern="1200" cap="none" spc="0" normalizeH="0" baseline="0" noProof="0" dirty="0">
              <a:ln>
                <a:noFill/>
              </a:ln>
              <a:solidFill>
                <a:srgbClr val="00964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541476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403399"/>
            <a:ext cx="2377739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встретиться,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вернуться,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лечь,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съесть,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601B4-AB27-469A-A661-F97236E516A4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63923-3E73-4C87-8773-09E2EDD5B79C}"/>
              </a:ext>
            </a:extLst>
          </p:cNvPr>
          <p:cNvSpPr txBox="1"/>
          <p:nvPr/>
        </p:nvSpPr>
        <p:spPr>
          <a:xfrm>
            <a:off x="6482175" y="1366778"/>
            <a:ext cx="2377739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уйти,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принести,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достигнуть,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исчезнуть.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2E4D6-E321-474D-96C3-9EA447495EA6}"/>
              </a:ext>
            </a:extLst>
          </p:cNvPr>
          <p:cNvSpPr txBox="1"/>
          <p:nvPr/>
        </p:nvSpPr>
        <p:spPr>
          <a:xfrm>
            <a:off x="2558277" y="1403399"/>
            <a:ext cx="2723937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верну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E5A16A-1D80-F9E7-2B67-A68A7016924B}"/>
              </a:ext>
            </a:extLst>
          </p:cNvPr>
          <p:cNvSpPr txBox="1"/>
          <p:nvPr/>
        </p:nvSpPr>
        <p:spPr>
          <a:xfrm>
            <a:off x="1251014" y="4829945"/>
            <a:ext cx="2325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  <a:endParaRPr kumimoji="0" lang="ru-RU" sz="1800" b="0" i="1" u="sng" strike="noStrike" kern="1200" cap="none" spc="0" normalizeH="0" baseline="0" noProof="0" dirty="0">
              <a:ln>
                <a:noFill/>
              </a:ln>
              <a:solidFill>
                <a:srgbClr val="00964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499311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403399"/>
            <a:ext cx="2377739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встретиться,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вернуться,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лечь,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съесть,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601B4-AB27-469A-A661-F97236E516A4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63923-3E73-4C87-8773-09E2EDD5B79C}"/>
              </a:ext>
            </a:extLst>
          </p:cNvPr>
          <p:cNvSpPr txBox="1"/>
          <p:nvPr/>
        </p:nvSpPr>
        <p:spPr>
          <a:xfrm>
            <a:off x="6482175" y="1366778"/>
            <a:ext cx="2377739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уйти,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принести,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достигнуть,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исчезнуть.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2E4D6-E321-474D-96C3-9EA447495EA6}"/>
              </a:ext>
            </a:extLst>
          </p:cNvPr>
          <p:cNvSpPr txBox="1"/>
          <p:nvPr/>
        </p:nvSpPr>
        <p:spPr>
          <a:xfrm>
            <a:off x="2558277" y="1403399"/>
            <a:ext cx="2723937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верну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лёг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E0E06-5C52-413D-AC9B-F1E4773CC418}"/>
              </a:ext>
            </a:extLst>
          </p:cNvPr>
          <p:cNvSpPr txBox="1"/>
          <p:nvPr/>
        </p:nvSpPr>
        <p:spPr>
          <a:xfrm>
            <a:off x="795323" y="5269935"/>
            <a:ext cx="2325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лё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/ 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0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ла…</a:t>
            </a:r>
          </a:p>
        </p:txBody>
      </p:sp>
    </p:spTree>
    <p:extLst>
      <p:ext uri="{BB962C8B-B14F-4D97-AF65-F5344CB8AC3E}">
        <p14:creationId xmlns:p14="http://schemas.microsoft.com/office/powerpoint/2010/main" val="23624143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403399"/>
            <a:ext cx="2377739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встретиться,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вернуться,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лечь,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съесть,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601B4-AB27-469A-A661-F97236E516A4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63923-3E73-4C87-8773-09E2EDD5B79C}"/>
              </a:ext>
            </a:extLst>
          </p:cNvPr>
          <p:cNvSpPr txBox="1"/>
          <p:nvPr/>
        </p:nvSpPr>
        <p:spPr>
          <a:xfrm>
            <a:off x="6482175" y="1366778"/>
            <a:ext cx="2377739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уйти,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принести,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достигнуть,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исчезнуть.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2E4D6-E321-474D-96C3-9EA447495EA6}"/>
              </a:ext>
            </a:extLst>
          </p:cNvPr>
          <p:cNvSpPr txBox="1"/>
          <p:nvPr/>
        </p:nvSpPr>
        <p:spPr>
          <a:xfrm>
            <a:off x="2558277" y="1403399"/>
            <a:ext cx="2723937" cy="4937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верну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лёг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E0E06-5C52-413D-AC9B-F1E4773CC418}"/>
              </a:ext>
            </a:extLst>
          </p:cNvPr>
          <p:cNvSpPr txBox="1"/>
          <p:nvPr/>
        </p:nvSpPr>
        <p:spPr>
          <a:xfrm>
            <a:off x="715424" y="5676869"/>
            <a:ext cx="2325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 / 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ла…</a:t>
            </a:r>
          </a:p>
        </p:txBody>
      </p:sp>
    </p:spTree>
    <p:extLst>
      <p:ext uri="{BB962C8B-B14F-4D97-AF65-F5344CB8AC3E}">
        <p14:creationId xmlns:p14="http://schemas.microsoft.com/office/powerpoint/2010/main" val="417189027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403399"/>
            <a:ext cx="2377739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встретиться,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вернуться,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лечь,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съесть,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601B4-AB27-469A-A661-F97236E516A4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63923-3E73-4C87-8773-09E2EDD5B79C}"/>
              </a:ext>
            </a:extLst>
          </p:cNvPr>
          <p:cNvSpPr txBox="1"/>
          <p:nvPr/>
        </p:nvSpPr>
        <p:spPr>
          <a:xfrm>
            <a:off x="6482175" y="1366778"/>
            <a:ext cx="2377739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уйти,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принести,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достигнуть,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исчезнуть.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2E4D6-E321-474D-96C3-9EA447495EA6}"/>
              </a:ext>
            </a:extLst>
          </p:cNvPr>
          <p:cNvSpPr txBox="1"/>
          <p:nvPr/>
        </p:nvSpPr>
        <p:spPr>
          <a:xfrm>
            <a:off x="2558277" y="1403399"/>
            <a:ext cx="2723937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верну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лёг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съе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E0E06-5C52-413D-AC9B-F1E4773CC418}"/>
              </a:ext>
            </a:extLst>
          </p:cNvPr>
          <p:cNvSpPr txBox="1"/>
          <p:nvPr/>
        </p:nvSpPr>
        <p:spPr>
          <a:xfrm>
            <a:off x="777568" y="6063253"/>
            <a:ext cx="2723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съ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 / 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D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съ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ла…</a:t>
            </a:r>
          </a:p>
        </p:txBody>
      </p:sp>
    </p:spTree>
    <p:extLst>
      <p:ext uri="{BB962C8B-B14F-4D97-AF65-F5344CB8AC3E}">
        <p14:creationId xmlns:p14="http://schemas.microsoft.com/office/powerpoint/2010/main" val="40352305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403399"/>
            <a:ext cx="2377739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встретиться,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вернуться,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лечь,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съесть,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601B4-AB27-469A-A661-F97236E516A4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63923-3E73-4C87-8773-09E2EDD5B79C}"/>
              </a:ext>
            </a:extLst>
          </p:cNvPr>
          <p:cNvSpPr txBox="1"/>
          <p:nvPr/>
        </p:nvSpPr>
        <p:spPr>
          <a:xfrm>
            <a:off x="6482175" y="1366778"/>
            <a:ext cx="2377739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уйти,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принести,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достигнуть,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исчезнуть.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2E4D6-E321-474D-96C3-9EA447495EA6}"/>
              </a:ext>
            </a:extLst>
          </p:cNvPr>
          <p:cNvSpPr txBox="1"/>
          <p:nvPr/>
        </p:nvSpPr>
        <p:spPr>
          <a:xfrm>
            <a:off x="2558277" y="1403399"/>
            <a:ext cx="2723937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верну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лёг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съе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6787ED-D092-4EB6-A7AB-29C403E1D59E}"/>
              </a:ext>
            </a:extLst>
          </p:cNvPr>
          <p:cNvSpPr txBox="1"/>
          <p:nvPr/>
        </p:nvSpPr>
        <p:spPr>
          <a:xfrm>
            <a:off x="8389398" y="1284384"/>
            <a:ext cx="333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самостоятельно — 5 минут</a:t>
            </a:r>
          </a:p>
        </p:txBody>
      </p:sp>
    </p:spTree>
    <p:extLst>
      <p:ext uri="{BB962C8B-B14F-4D97-AF65-F5344CB8AC3E}">
        <p14:creationId xmlns:p14="http://schemas.microsoft.com/office/powerpoint/2010/main" val="324070459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403399"/>
            <a:ext cx="2377739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встретиться,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возвращаться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вернуться,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лечь,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съесть,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601B4-AB27-469A-A661-F97236E516A4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действительные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63923-3E73-4C87-8773-09E2EDD5B79C}"/>
              </a:ext>
            </a:extLst>
          </p:cNvPr>
          <p:cNvSpPr txBox="1"/>
          <p:nvPr/>
        </p:nvSpPr>
        <p:spPr>
          <a:xfrm>
            <a:off x="6482175" y="1366778"/>
            <a:ext cx="2377739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уйти,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принести,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достигнуть,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исчезать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исчезнуть.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2E4D6-E321-474D-96C3-9EA447495EA6}"/>
              </a:ext>
            </a:extLst>
          </p:cNvPr>
          <p:cNvSpPr txBox="1"/>
          <p:nvPr/>
        </p:nvSpPr>
        <p:spPr>
          <a:xfrm>
            <a:off x="2558277" y="1403399"/>
            <a:ext cx="2723937" cy="5381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выполня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полни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возвраща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верну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ийся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лежа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лёг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съе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C4E79C-159E-437E-9DE7-067B0D56ADD4}"/>
              </a:ext>
            </a:extLst>
          </p:cNvPr>
          <p:cNvSpPr txBox="1"/>
          <p:nvPr/>
        </p:nvSpPr>
        <p:spPr>
          <a:xfrm>
            <a:off x="8487051" y="1366778"/>
            <a:ext cx="1924975" cy="4474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приходил</a:t>
            </a:r>
          </a:p>
          <a:p>
            <a:pPr marL="0" marR="0" lvl="0" indent="0" algn="l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шё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</a:p>
          <a:p>
            <a:pPr marL="0" marR="0" lvl="0" indent="0" algn="l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уходил</a:t>
            </a:r>
          </a:p>
          <a:p>
            <a:pPr marL="0" marR="0" lvl="0" indent="0" algn="l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ушёл</a:t>
            </a:r>
          </a:p>
          <a:p>
            <a:pPr marL="0" marR="0" lvl="0" indent="0" algn="l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приносил</a:t>
            </a:r>
          </a:p>
          <a:p>
            <a:pPr marL="0" marR="0" lvl="0" indent="0" algn="l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принёс</a:t>
            </a:r>
          </a:p>
          <a:p>
            <a:pPr marL="0" marR="0" lvl="0" indent="0" algn="l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достигал</a:t>
            </a:r>
          </a:p>
          <a:p>
            <a:pPr marL="0" marR="0" lvl="0" indent="0" algn="l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достигнул</a:t>
            </a:r>
          </a:p>
          <a:p>
            <a:pPr marL="0" marR="0" lvl="0" indent="0" algn="l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исчезал</a:t>
            </a:r>
          </a:p>
          <a:p>
            <a:pPr marL="0" marR="0" lvl="0" indent="0" algn="l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2E6AD5-2387-4379-8DF5-78C4F8068D10}"/>
              </a:ext>
            </a:extLst>
          </p:cNvPr>
          <p:cNvSpPr txBox="1"/>
          <p:nvPr/>
        </p:nvSpPr>
        <p:spPr>
          <a:xfrm>
            <a:off x="9692965" y="1366778"/>
            <a:ext cx="2723937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принёс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достиг(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ну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исчезну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вш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ий</a:t>
            </a:r>
          </a:p>
        </p:txBody>
      </p:sp>
    </p:spTree>
    <p:extLst>
      <p:ext uri="{BB962C8B-B14F-4D97-AF65-F5344CB8AC3E}">
        <p14:creationId xmlns:p14="http://schemas.microsoft.com/office/powerpoint/2010/main" val="338641752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331674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понять,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EB643-E64D-4EEA-8A3C-3AFFA36A02AC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67922-79C0-4E18-A32D-2DBC17F0EC76}"/>
              </a:ext>
            </a:extLst>
          </p:cNvPr>
          <p:cNvSpPr txBox="1"/>
          <p:nvPr/>
        </p:nvSpPr>
        <p:spPr>
          <a:xfrm>
            <a:off x="6260253" y="1324273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понизить.</a:t>
            </a:r>
          </a:p>
        </p:txBody>
      </p:sp>
    </p:spTree>
    <p:extLst>
      <p:ext uri="{BB962C8B-B14F-4D97-AF65-F5344CB8AC3E}">
        <p14:creationId xmlns:p14="http://schemas.microsoft.com/office/powerpoint/2010/main" val="404002548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331674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понять,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EB643-E64D-4EEA-8A3C-3AFFA36A02AC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67922-79C0-4E18-A32D-2DBC17F0EC76}"/>
              </a:ext>
            </a:extLst>
          </p:cNvPr>
          <p:cNvSpPr txBox="1"/>
          <p:nvPr/>
        </p:nvSpPr>
        <p:spPr>
          <a:xfrm>
            <a:off x="6260253" y="1324273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понизить.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A601C8-7C0F-4863-8AAC-A4A427F6AA5E}"/>
              </a:ext>
            </a:extLst>
          </p:cNvPr>
          <p:cNvSpPr txBox="1"/>
          <p:nvPr/>
        </p:nvSpPr>
        <p:spPr>
          <a:xfrm>
            <a:off x="968416" y="1189057"/>
            <a:ext cx="12584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сдел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7ABC1-7D9D-4575-A797-6E619C7D3F2C}"/>
              </a:ext>
            </a:extLst>
          </p:cNvPr>
          <p:cNvSpPr txBox="1"/>
          <p:nvPr/>
        </p:nvSpPr>
        <p:spPr>
          <a:xfrm>
            <a:off x="2069977" y="1312168"/>
            <a:ext cx="2450236" cy="505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</p:spTree>
    <p:extLst>
      <p:ext uri="{BB962C8B-B14F-4D97-AF65-F5344CB8AC3E}">
        <p14:creationId xmlns:p14="http://schemas.microsoft.com/office/powerpoint/2010/main" val="132123699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331674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понять,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EB643-E64D-4EEA-8A3C-3AFFA36A02AC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67922-79C0-4E18-A32D-2DBC17F0EC76}"/>
              </a:ext>
            </a:extLst>
          </p:cNvPr>
          <p:cNvSpPr txBox="1"/>
          <p:nvPr/>
        </p:nvSpPr>
        <p:spPr>
          <a:xfrm>
            <a:off x="6260253" y="1324273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понизить.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7ABC1-7D9D-4575-A797-6E619C7D3F2C}"/>
              </a:ext>
            </a:extLst>
          </p:cNvPr>
          <p:cNvSpPr txBox="1"/>
          <p:nvPr/>
        </p:nvSpPr>
        <p:spPr>
          <a:xfrm>
            <a:off x="2069977" y="1312168"/>
            <a:ext cx="2450236" cy="949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</p:spTree>
    <p:extLst>
      <p:ext uri="{BB962C8B-B14F-4D97-AF65-F5344CB8AC3E}">
        <p14:creationId xmlns:p14="http://schemas.microsoft.com/office/powerpoint/2010/main" val="177268071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331674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понять,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EB643-E64D-4EEA-8A3C-3AFFA36A02AC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67922-79C0-4E18-A32D-2DBC17F0EC76}"/>
              </a:ext>
            </a:extLst>
          </p:cNvPr>
          <p:cNvSpPr txBox="1"/>
          <p:nvPr/>
        </p:nvSpPr>
        <p:spPr>
          <a:xfrm>
            <a:off x="6260253" y="1324273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понизить.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7ABC1-7D9D-4575-A797-6E619C7D3F2C}"/>
              </a:ext>
            </a:extLst>
          </p:cNvPr>
          <p:cNvSpPr txBox="1"/>
          <p:nvPr/>
        </p:nvSpPr>
        <p:spPr>
          <a:xfrm>
            <a:off x="2069977" y="1312168"/>
            <a:ext cx="2450236" cy="1392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C16A36-5993-406D-BA8C-2AF1B9A81490}"/>
              </a:ext>
            </a:extLst>
          </p:cNvPr>
          <p:cNvSpPr txBox="1"/>
          <p:nvPr/>
        </p:nvSpPr>
        <p:spPr>
          <a:xfrm>
            <a:off x="1057192" y="2130333"/>
            <a:ext cx="12584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увид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</a:p>
        </p:txBody>
      </p:sp>
    </p:spTree>
    <p:extLst>
      <p:ext uri="{BB962C8B-B14F-4D97-AF65-F5344CB8AC3E}">
        <p14:creationId xmlns:p14="http://schemas.microsoft.com/office/powerpoint/2010/main" val="101943341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331674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понять,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EB643-E64D-4EEA-8A3C-3AFFA36A02AC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67922-79C0-4E18-A32D-2DBC17F0EC76}"/>
              </a:ext>
            </a:extLst>
          </p:cNvPr>
          <p:cNvSpPr txBox="1"/>
          <p:nvPr/>
        </p:nvSpPr>
        <p:spPr>
          <a:xfrm>
            <a:off x="6260253" y="1324273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понизить.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7ABC1-7D9D-4575-A797-6E619C7D3F2C}"/>
              </a:ext>
            </a:extLst>
          </p:cNvPr>
          <p:cNvSpPr txBox="1"/>
          <p:nvPr/>
        </p:nvSpPr>
        <p:spPr>
          <a:xfrm>
            <a:off x="2069977" y="1312168"/>
            <a:ext cx="2450236" cy="1835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C16A36-5993-406D-BA8C-2AF1B9A81490}"/>
              </a:ext>
            </a:extLst>
          </p:cNvPr>
          <p:cNvSpPr txBox="1"/>
          <p:nvPr/>
        </p:nvSpPr>
        <p:spPr>
          <a:xfrm>
            <a:off x="1101579" y="2539377"/>
            <a:ext cx="15528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исправ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</a:p>
        </p:txBody>
      </p:sp>
    </p:spTree>
    <p:extLst>
      <p:ext uri="{BB962C8B-B14F-4D97-AF65-F5344CB8AC3E}">
        <p14:creationId xmlns:p14="http://schemas.microsoft.com/office/powerpoint/2010/main" val="45538284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331674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понять,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EB643-E64D-4EEA-8A3C-3AFFA36A02AC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67922-79C0-4E18-A32D-2DBC17F0EC76}"/>
              </a:ext>
            </a:extLst>
          </p:cNvPr>
          <p:cNvSpPr txBox="1"/>
          <p:nvPr/>
        </p:nvSpPr>
        <p:spPr>
          <a:xfrm>
            <a:off x="6260253" y="1324273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понизить.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7ABC1-7D9D-4575-A797-6E619C7D3F2C}"/>
              </a:ext>
            </a:extLst>
          </p:cNvPr>
          <p:cNvSpPr txBox="1"/>
          <p:nvPr/>
        </p:nvSpPr>
        <p:spPr>
          <a:xfrm>
            <a:off x="2069977" y="1312168"/>
            <a:ext cx="2450236" cy="2278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C16A36-5993-406D-BA8C-2AF1B9A81490}"/>
              </a:ext>
            </a:extLst>
          </p:cNvPr>
          <p:cNvSpPr txBox="1"/>
          <p:nvPr/>
        </p:nvSpPr>
        <p:spPr>
          <a:xfrm>
            <a:off x="1101580" y="2980720"/>
            <a:ext cx="15528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</a:t>
            </a:r>
            <a:r>
              <a:rPr kumimoji="0" lang="ru-RU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</a:t>
            </a:r>
            <a:r>
              <a:rPr kumimoji="0" lang="ru-RU" sz="1800" b="1" i="1" u="sng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rgbClr val="00964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48447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331674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понять,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EB643-E64D-4EEA-8A3C-3AFFA36A02AC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67922-79C0-4E18-A32D-2DBC17F0EC76}"/>
              </a:ext>
            </a:extLst>
          </p:cNvPr>
          <p:cNvSpPr txBox="1"/>
          <p:nvPr/>
        </p:nvSpPr>
        <p:spPr>
          <a:xfrm>
            <a:off x="6260253" y="1324273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понизить.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7ABC1-7D9D-4575-A797-6E619C7D3F2C}"/>
              </a:ext>
            </a:extLst>
          </p:cNvPr>
          <p:cNvSpPr txBox="1"/>
          <p:nvPr/>
        </p:nvSpPr>
        <p:spPr>
          <a:xfrm>
            <a:off x="2069977" y="1312168"/>
            <a:ext cx="2450236" cy="27219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щ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C16A36-5993-406D-BA8C-2AF1B9A81490}"/>
              </a:ext>
            </a:extLst>
          </p:cNvPr>
          <p:cNvSpPr txBox="1"/>
          <p:nvPr/>
        </p:nvSpPr>
        <p:spPr>
          <a:xfrm>
            <a:off x="1101580" y="3397611"/>
            <a:ext cx="15528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</a:t>
            </a:r>
            <a:r>
              <a:rPr kumimoji="0" lang="ru-RU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</a:t>
            </a:r>
            <a:r>
              <a:rPr kumimoji="0" lang="ru-RU" sz="1800" b="1" i="1" u="sng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rgbClr val="00964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853182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331674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понять,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EB643-E64D-4EEA-8A3C-3AFFA36A02AC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67922-79C0-4E18-A32D-2DBC17F0EC76}"/>
              </a:ext>
            </a:extLst>
          </p:cNvPr>
          <p:cNvSpPr txBox="1"/>
          <p:nvPr/>
        </p:nvSpPr>
        <p:spPr>
          <a:xfrm>
            <a:off x="6260253" y="1324273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понизить.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7ABC1-7D9D-4575-A797-6E619C7D3F2C}"/>
              </a:ext>
            </a:extLst>
          </p:cNvPr>
          <p:cNvSpPr txBox="1"/>
          <p:nvPr/>
        </p:nvSpPr>
        <p:spPr>
          <a:xfrm>
            <a:off x="2069977" y="1312168"/>
            <a:ext cx="2450236" cy="3165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щ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C16A36-5993-406D-BA8C-2AF1B9A81490}"/>
              </a:ext>
            </a:extLst>
          </p:cNvPr>
          <p:cNvSpPr txBox="1"/>
          <p:nvPr/>
        </p:nvSpPr>
        <p:spPr>
          <a:xfrm>
            <a:off x="1101580" y="3832617"/>
            <a:ext cx="1978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</a:t>
            </a:r>
            <a:r>
              <a:rPr kumimoji="0" lang="ru-RU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</a:t>
            </a:r>
            <a:r>
              <a:rPr kumimoji="0" lang="ru-RU" sz="1800" b="1" i="1" u="sng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rgbClr val="00964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40404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331674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понять,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EB643-E64D-4EEA-8A3C-3AFFA36A02AC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67922-79C0-4E18-A32D-2DBC17F0EC76}"/>
              </a:ext>
            </a:extLst>
          </p:cNvPr>
          <p:cNvSpPr txBox="1"/>
          <p:nvPr/>
        </p:nvSpPr>
        <p:spPr>
          <a:xfrm>
            <a:off x="6260253" y="1324273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понизить.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7ABC1-7D9D-4575-A797-6E619C7D3F2C}"/>
              </a:ext>
            </a:extLst>
          </p:cNvPr>
          <p:cNvSpPr txBox="1"/>
          <p:nvPr/>
        </p:nvSpPr>
        <p:spPr>
          <a:xfrm>
            <a:off x="2069977" y="1312168"/>
            <a:ext cx="2450236" cy="3608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щ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спасённый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C16A36-5993-406D-BA8C-2AF1B9A81490}"/>
              </a:ext>
            </a:extLst>
          </p:cNvPr>
          <p:cNvSpPr txBox="1"/>
          <p:nvPr/>
        </p:nvSpPr>
        <p:spPr>
          <a:xfrm>
            <a:off x="906271" y="4249867"/>
            <a:ext cx="23695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спа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/ она спа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ла…</a:t>
            </a:r>
          </a:p>
        </p:txBody>
      </p:sp>
    </p:spTree>
    <p:extLst>
      <p:ext uri="{BB962C8B-B14F-4D97-AF65-F5344CB8AC3E}">
        <p14:creationId xmlns:p14="http://schemas.microsoft.com/office/powerpoint/2010/main" val="268370005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331674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понять,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EB643-E64D-4EEA-8A3C-3AFFA36A02AC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67922-79C0-4E18-A32D-2DBC17F0EC76}"/>
              </a:ext>
            </a:extLst>
          </p:cNvPr>
          <p:cNvSpPr txBox="1"/>
          <p:nvPr/>
        </p:nvSpPr>
        <p:spPr>
          <a:xfrm>
            <a:off x="6260253" y="1324273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понизить.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7ABC1-7D9D-4575-A797-6E619C7D3F2C}"/>
              </a:ext>
            </a:extLst>
          </p:cNvPr>
          <p:cNvSpPr txBox="1"/>
          <p:nvPr/>
        </p:nvSpPr>
        <p:spPr>
          <a:xfrm>
            <a:off x="2069977" y="1312168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щ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</p:spTree>
    <p:extLst>
      <p:ext uri="{BB962C8B-B14F-4D97-AF65-F5344CB8AC3E}">
        <p14:creationId xmlns:p14="http://schemas.microsoft.com/office/powerpoint/2010/main" val="65050775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331674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понять,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EB643-E64D-4EEA-8A3C-3AFFA36A02AC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67922-79C0-4E18-A32D-2DBC17F0EC76}"/>
              </a:ext>
            </a:extLst>
          </p:cNvPr>
          <p:cNvSpPr txBox="1"/>
          <p:nvPr/>
        </p:nvSpPr>
        <p:spPr>
          <a:xfrm>
            <a:off x="6260253" y="1324273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понизить.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7ABC1-7D9D-4575-A797-6E619C7D3F2C}"/>
              </a:ext>
            </a:extLst>
          </p:cNvPr>
          <p:cNvSpPr txBox="1"/>
          <p:nvPr/>
        </p:nvSpPr>
        <p:spPr>
          <a:xfrm>
            <a:off x="2069977" y="1312168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щ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ABB2EB-C385-4E35-B2E7-445BA9FDDF73}"/>
              </a:ext>
            </a:extLst>
          </p:cNvPr>
          <p:cNvSpPr txBox="1"/>
          <p:nvPr/>
        </p:nvSpPr>
        <p:spPr>
          <a:xfrm>
            <a:off x="204187" y="5894866"/>
            <a:ext cx="3773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пон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 = гласная корня (ИМ/Я)</a:t>
            </a:r>
          </a:p>
        </p:txBody>
      </p:sp>
      <p:sp>
        <p:nvSpPr>
          <p:cNvPr id="2" name="Дуга 1">
            <a:extLst>
              <a:ext uri="{FF2B5EF4-FFF2-40B4-BE49-F238E27FC236}">
                <a16:creationId xmlns:a16="http://schemas.microsoft.com/office/drawing/2014/main" id="{8C44B2D3-6A77-4055-846D-896FC88F441F}"/>
              </a:ext>
            </a:extLst>
          </p:cNvPr>
          <p:cNvSpPr/>
          <p:nvPr/>
        </p:nvSpPr>
        <p:spPr>
          <a:xfrm rot="19261261">
            <a:off x="2675553" y="5878395"/>
            <a:ext cx="719092" cy="411058"/>
          </a:xfrm>
          <a:prstGeom prst="arc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Дуга 10">
            <a:extLst>
              <a:ext uri="{FF2B5EF4-FFF2-40B4-BE49-F238E27FC236}">
                <a16:creationId xmlns:a16="http://schemas.microsoft.com/office/drawing/2014/main" id="{C41BE567-91CC-4856-AFE2-B3F744B61E26}"/>
              </a:ext>
            </a:extLst>
          </p:cNvPr>
          <p:cNvSpPr/>
          <p:nvPr/>
        </p:nvSpPr>
        <p:spPr>
          <a:xfrm rot="19559035">
            <a:off x="3190712" y="5893850"/>
            <a:ext cx="506346" cy="371364"/>
          </a:xfrm>
          <a:prstGeom prst="arc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013152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331674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понять,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EB643-E64D-4EEA-8A3C-3AFFA36A02AC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67922-79C0-4E18-A32D-2DBC17F0EC76}"/>
              </a:ext>
            </a:extLst>
          </p:cNvPr>
          <p:cNvSpPr txBox="1"/>
          <p:nvPr/>
        </p:nvSpPr>
        <p:spPr>
          <a:xfrm>
            <a:off x="6260253" y="1324273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понизить.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7ABC1-7D9D-4575-A797-6E619C7D3F2C}"/>
              </a:ext>
            </a:extLst>
          </p:cNvPr>
          <p:cNvSpPr txBox="1"/>
          <p:nvPr/>
        </p:nvSpPr>
        <p:spPr>
          <a:xfrm>
            <a:off x="2069977" y="1312168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щ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ABB2EB-C385-4E35-B2E7-445BA9FDDF73}"/>
              </a:ext>
            </a:extLst>
          </p:cNvPr>
          <p:cNvSpPr txBox="1"/>
          <p:nvPr/>
        </p:nvSpPr>
        <p:spPr>
          <a:xfrm>
            <a:off x="204186" y="5894866"/>
            <a:ext cx="56639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пон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 = гласная корня (ИМ/Я/НЯ) — понимать/понять</a:t>
            </a:r>
          </a:p>
        </p:txBody>
      </p:sp>
      <p:sp>
        <p:nvSpPr>
          <p:cNvPr id="2" name="Дуга 1">
            <a:extLst>
              <a:ext uri="{FF2B5EF4-FFF2-40B4-BE49-F238E27FC236}">
                <a16:creationId xmlns:a16="http://schemas.microsoft.com/office/drawing/2014/main" id="{8C44B2D3-6A77-4055-846D-896FC88F441F}"/>
              </a:ext>
            </a:extLst>
          </p:cNvPr>
          <p:cNvSpPr/>
          <p:nvPr/>
        </p:nvSpPr>
        <p:spPr>
          <a:xfrm rot="19261261">
            <a:off x="2675553" y="5878395"/>
            <a:ext cx="719092" cy="411058"/>
          </a:xfrm>
          <a:prstGeom prst="arc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Дуга 10">
            <a:extLst>
              <a:ext uri="{FF2B5EF4-FFF2-40B4-BE49-F238E27FC236}">
                <a16:creationId xmlns:a16="http://schemas.microsoft.com/office/drawing/2014/main" id="{C41BE567-91CC-4856-AFE2-B3F744B61E26}"/>
              </a:ext>
            </a:extLst>
          </p:cNvPr>
          <p:cNvSpPr/>
          <p:nvPr/>
        </p:nvSpPr>
        <p:spPr>
          <a:xfrm rot="19559035">
            <a:off x="3190712" y="5893850"/>
            <a:ext cx="506346" cy="371364"/>
          </a:xfrm>
          <a:prstGeom prst="arc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863910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331674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понять,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EB643-E64D-4EEA-8A3C-3AFFA36A02AC}"/>
              </a:ext>
            </a:extLst>
          </p:cNvPr>
          <p:cNvSpPr txBox="1"/>
          <p:nvPr/>
        </p:nvSpPr>
        <p:spPr>
          <a:xfrm>
            <a:off x="204187" y="850503"/>
            <a:ext cx="10696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67922-79C0-4E18-A32D-2DBC17F0EC76}"/>
              </a:ext>
            </a:extLst>
          </p:cNvPr>
          <p:cNvSpPr txBox="1"/>
          <p:nvPr/>
        </p:nvSpPr>
        <p:spPr>
          <a:xfrm>
            <a:off x="6260253" y="1324273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понизить.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7ABC1-7D9D-4575-A797-6E619C7D3F2C}"/>
              </a:ext>
            </a:extLst>
          </p:cNvPr>
          <p:cNvSpPr txBox="1"/>
          <p:nvPr/>
        </p:nvSpPr>
        <p:spPr>
          <a:xfrm>
            <a:off x="2069977" y="1312168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щ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BCF661-DC65-4CA2-A918-A911A59F7EFA}"/>
              </a:ext>
            </a:extLst>
          </p:cNvPr>
          <p:cNvSpPr txBox="1"/>
          <p:nvPr/>
        </p:nvSpPr>
        <p:spPr>
          <a:xfrm>
            <a:off x="8389398" y="1284384"/>
            <a:ext cx="333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самостоятельно — 5 минут</a:t>
            </a:r>
          </a:p>
        </p:txBody>
      </p:sp>
    </p:spTree>
    <p:extLst>
      <p:ext uri="{BB962C8B-B14F-4D97-AF65-F5344CB8AC3E}">
        <p14:creationId xmlns:p14="http://schemas.microsoft.com/office/powerpoint/2010/main" val="17128530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6112-80B1-4AE6-B544-90010CEEDCBF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29B3C-59CF-4874-A5BA-A12CFC3F66DD}"/>
              </a:ext>
            </a:extLst>
          </p:cNvPr>
          <p:cNvSpPr txBox="1"/>
          <p:nvPr/>
        </p:nvSpPr>
        <p:spPr>
          <a:xfrm>
            <a:off x="204187" y="1331674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победить,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остановить,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найти,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понять,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EB643-E64D-4EEA-8A3C-3AFFA36A02AC}"/>
              </a:ext>
            </a:extLst>
          </p:cNvPr>
          <p:cNvSpPr txBox="1"/>
          <p:nvPr/>
        </p:nvSpPr>
        <p:spPr>
          <a:xfrm>
            <a:off x="204187" y="850503"/>
            <a:ext cx="86379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Образуйте от глаголов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страдательные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прошедшего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67922-79C0-4E18-A32D-2DBC17F0EC76}"/>
              </a:ext>
            </a:extLst>
          </p:cNvPr>
          <p:cNvSpPr txBox="1"/>
          <p:nvPr/>
        </p:nvSpPr>
        <p:spPr>
          <a:xfrm>
            <a:off x="6260253" y="1324273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покинуть,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посвятить,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повысить,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понизить.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7ABC1-7D9D-4575-A797-6E619C7D3F2C}"/>
              </a:ext>
            </a:extLst>
          </p:cNvPr>
          <p:cNvSpPr txBox="1"/>
          <p:nvPr/>
        </p:nvSpPr>
        <p:spPr>
          <a:xfrm>
            <a:off x="2069977" y="1312168"/>
            <a:ext cx="2450236" cy="449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увид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исправл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побе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щ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остано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спас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найд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поня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F5C523-17F9-4737-993B-42295F0A75CC}"/>
              </a:ext>
            </a:extLst>
          </p:cNvPr>
          <p:cNvSpPr txBox="1"/>
          <p:nvPr/>
        </p:nvSpPr>
        <p:spPr>
          <a:xfrm>
            <a:off x="9839443" y="1331674"/>
            <a:ext cx="2450236" cy="4051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одЕ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поки</a:t>
            </a:r>
            <a:r>
              <a:rPr kumimoji="0" lang="ru-RU" sz="24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щ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повы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пони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енн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ый</a:t>
            </a:r>
          </a:p>
        </p:txBody>
      </p:sp>
      <p:sp>
        <p:nvSpPr>
          <p:cNvPr id="11" name="Дуга 10">
            <a:extLst>
              <a:ext uri="{FF2B5EF4-FFF2-40B4-BE49-F238E27FC236}">
                <a16:creationId xmlns:a16="http://schemas.microsoft.com/office/drawing/2014/main" id="{FCA411F4-69B3-4D67-972A-651BF7758857}"/>
              </a:ext>
            </a:extLst>
          </p:cNvPr>
          <p:cNvSpPr/>
          <p:nvPr/>
        </p:nvSpPr>
        <p:spPr>
          <a:xfrm rot="19261261">
            <a:off x="9762478" y="1954465"/>
            <a:ext cx="719092" cy="411058"/>
          </a:xfrm>
          <a:prstGeom prst="arc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F876D26-C8D7-40BC-ADB4-7026BBC36F1B}"/>
              </a:ext>
            </a:extLst>
          </p:cNvPr>
          <p:cNvSpPr txBox="1"/>
          <p:nvPr/>
        </p:nvSpPr>
        <p:spPr>
          <a:xfrm>
            <a:off x="6386003" y="1183532"/>
            <a:ext cx="37737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нач</a:t>
            </a:r>
            <a:r>
              <a:rPr kumimoji="0" lang="ru-RU" sz="1800" b="1" i="1" u="sng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 = гласная корня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начинать/начать</a:t>
            </a:r>
          </a:p>
        </p:txBody>
      </p:sp>
      <p:sp>
        <p:nvSpPr>
          <p:cNvPr id="2" name="Дуга 1">
            <a:extLst>
              <a:ext uri="{FF2B5EF4-FFF2-40B4-BE49-F238E27FC236}">
                <a16:creationId xmlns:a16="http://schemas.microsoft.com/office/drawing/2014/main" id="{171E50B3-9D34-548E-B756-BBE2CE5CEB77}"/>
              </a:ext>
            </a:extLst>
          </p:cNvPr>
          <p:cNvSpPr/>
          <p:nvPr/>
        </p:nvSpPr>
        <p:spPr>
          <a:xfrm rot="19261261">
            <a:off x="9605570" y="2782784"/>
            <a:ext cx="719092" cy="411058"/>
          </a:xfrm>
          <a:prstGeom prst="arc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235165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AF04A4-FF44-39D4-7966-A4613757D198}"/>
              </a:ext>
            </a:extLst>
          </p:cNvPr>
          <p:cNvSpPr txBox="1"/>
          <p:nvPr/>
        </p:nvSpPr>
        <p:spPr>
          <a:xfrm>
            <a:off x="3367314" y="1001485"/>
            <a:ext cx="872308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/>
              <a:t>Самостоятельно составить предложения</a:t>
            </a:r>
            <a:br>
              <a:rPr lang="ru-RU" sz="3600" b="1" dirty="0"/>
            </a:br>
            <a:r>
              <a:rPr lang="ru-RU" sz="3600" b="1" dirty="0"/>
              <a:t>с причастиями 4 типов: </a:t>
            </a:r>
          </a:p>
          <a:p>
            <a:endParaRPr lang="ru-RU" sz="3600" dirty="0"/>
          </a:p>
          <a:p>
            <a:pPr marL="342900" indent="-342900">
              <a:buAutoNum type="arabicParenR"/>
            </a:pPr>
            <a:r>
              <a:rPr lang="ru-RU" sz="3600" dirty="0"/>
              <a:t>действительным настоящего времени, </a:t>
            </a:r>
          </a:p>
          <a:p>
            <a:pPr marL="342900" indent="-342900">
              <a:buAutoNum type="arabicParenR"/>
            </a:pPr>
            <a:endParaRPr lang="ru-RU" sz="3600" dirty="0"/>
          </a:p>
          <a:p>
            <a:pPr marL="342900" indent="-342900">
              <a:buAutoNum type="arabicParenR"/>
            </a:pPr>
            <a:r>
              <a:rPr lang="ru-RU" sz="3600" dirty="0"/>
              <a:t>действительным прошедшего времени, </a:t>
            </a:r>
          </a:p>
          <a:p>
            <a:pPr marL="342900" indent="-342900">
              <a:buAutoNum type="arabicParenR"/>
            </a:pPr>
            <a:endParaRPr lang="ru-RU" sz="3600" dirty="0"/>
          </a:p>
          <a:p>
            <a:pPr marL="342900" indent="-342900">
              <a:buAutoNum type="arabicParenR"/>
            </a:pPr>
            <a:r>
              <a:rPr lang="ru-RU" sz="3600" dirty="0"/>
              <a:t>страдательным настоящего времени, </a:t>
            </a:r>
          </a:p>
          <a:p>
            <a:pPr marL="342900" indent="-342900">
              <a:buAutoNum type="arabicParenR"/>
            </a:pPr>
            <a:endParaRPr lang="ru-RU" sz="3600" dirty="0"/>
          </a:p>
          <a:p>
            <a:pPr marL="342900" indent="-342900">
              <a:buAutoNum type="arabicParenR"/>
            </a:pPr>
            <a:r>
              <a:rPr lang="ru-RU" sz="3600" dirty="0"/>
              <a:t>страдательным прошедшего времени.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39AF47-16D6-DFAD-5CD6-52DA02BEDD30}"/>
              </a:ext>
            </a:extLst>
          </p:cNvPr>
          <p:cNvSpPr txBox="1"/>
          <p:nvPr/>
        </p:nvSpPr>
        <p:spPr>
          <a:xfrm>
            <a:off x="435429" y="595086"/>
            <a:ext cx="23222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Гр. Б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4715D3-FD7F-1F0C-37BA-D30A63396311}"/>
              </a:ext>
            </a:extLst>
          </p:cNvPr>
          <p:cNvSpPr txBox="1"/>
          <p:nvPr/>
        </p:nvSpPr>
        <p:spPr>
          <a:xfrm>
            <a:off x="304800" y="2612571"/>
            <a:ext cx="2627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15:18—15:33</a:t>
            </a:r>
          </a:p>
        </p:txBody>
      </p:sp>
    </p:spTree>
    <p:extLst>
      <p:ext uri="{BB962C8B-B14F-4D97-AF65-F5344CB8AC3E}">
        <p14:creationId xmlns:p14="http://schemas.microsoft.com/office/powerpoint/2010/main" val="112348438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C49AD6-9F4E-940D-21BB-D82E2C182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CC39D41C-24C5-0AA6-85B3-8631FCDCC2BD}"/>
              </a:ext>
            </a:extLst>
          </p:cNvPr>
          <p:cNvSpPr txBox="1">
            <a:spLocks/>
          </p:cNvSpPr>
          <p:nvPr/>
        </p:nvSpPr>
        <p:spPr>
          <a:xfrm>
            <a:off x="0" y="128588"/>
            <a:ext cx="12192000" cy="79966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10 апреля 2025 г.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0AB0F8-A38C-A9B1-D4D5-9FCA4A466A10}"/>
              </a:ext>
            </a:extLst>
          </p:cNvPr>
          <p:cNvSpPr txBox="1"/>
          <p:nvPr/>
        </p:nvSpPr>
        <p:spPr>
          <a:xfrm>
            <a:off x="232568" y="1223289"/>
            <a:ext cx="11726863" cy="5506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Стихотворение Есенина учить наизусть.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Найдите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причастные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обороты (сочетания причастия с зависимыми словами). Обратите внимание на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место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причастного оборота в предложении. Найдите главное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слово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, к которому относится причастный оборот. Задайте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вопрос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к главному слову и ко всем словам в причастном обороте. Определите, от каких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глаголов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образованы причастия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тип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причастий (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действительные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страдательные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и какого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времени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). Выделите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суффиксы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причастий и объясните их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выбор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На заработанные во время каникул деньги он купил себе велосипед.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2. Я сказал товарищу, позвонившему мне, что вечером буду дома.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3. Стоящий за рекой лес был виден издалека.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4. Она рассматривала рисунки и фотографии, лежащие на столе, и книги, стоящие на полке.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5. По дороге домой я встретил спешащего куда-то знакомого.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6. В районной библиотеке открылась выставка, посвящённая двухсотлетию городского театра. Самые старые экспонаты, показанные на выставке, относятся к 1797 году.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84825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15282</TotalTime>
  <Words>12285</Words>
  <Application>Microsoft Office PowerPoint</Application>
  <PresentationFormat>Широкоэкранный</PresentationFormat>
  <Paragraphs>3573</Paragraphs>
  <Slides>104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104</vt:i4>
      </vt:variant>
    </vt:vector>
  </HeadingPairs>
  <TitlesOfParts>
    <vt:vector size="112" baseType="lpstr">
      <vt:lpstr>Arial</vt:lpstr>
      <vt:lpstr>Book Antiqua</vt:lpstr>
      <vt:lpstr>Calibri</vt:lpstr>
      <vt:lpstr>Calibri Light</vt:lpstr>
      <vt:lpstr>Helvetica Neue</vt:lpstr>
      <vt:lpstr>Times New Roman</vt:lpstr>
      <vt:lpstr>Тема Office</vt:lpstr>
      <vt:lpstr>1_Тема Office</vt:lpstr>
      <vt:lpstr>Группа 101СА </vt:lpstr>
      <vt:lpstr>Группа 101СА </vt:lpstr>
      <vt:lpstr>Презентация PowerPoint</vt:lpstr>
      <vt:lpstr>Фонетика</vt:lpstr>
      <vt:lpstr>Фонетика+грамматика</vt:lpstr>
      <vt:lpstr>Фонетика+грамматика</vt:lpstr>
      <vt:lpstr>Фонетика+грамматика</vt:lpstr>
      <vt:lpstr>Фонетика+грамматика</vt:lpstr>
      <vt:lpstr>Фонетика+грамматика</vt:lpstr>
      <vt:lpstr>Фонетика+грамматика</vt:lpstr>
      <vt:lpstr>Фонетика+грамматика</vt:lpstr>
      <vt:lpstr>Фонетика+грамматика</vt:lpstr>
      <vt:lpstr>Фонетика+грамматика</vt:lpstr>
      <vt:lpstr>Фонетика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264</cp:revision>
  <dcterms:created xsi:type="dcterms:W3CDTF">2024-09-01T20:30:35Z</dcterms:created>
  <dcterms:modified xsi:type="dcterms:W3CDTF">2025-04-07T13:12:34Z</dcterms:modified>
</cp:coreProperties>
</file>