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840" r:id="rId3"/>
    <p:sldId id="1925" r:id="rId4"/>
    <p:sldId id="592" r:id="rId5"/>
    <p:sldId id="1018" r:id="rId6"/>
    <p:sldId id="1928" r:id="rId7"/>
    <p:sldId id="543" r:id="rId8"/>
    <p:sldId id="544" r:id="rId9"/>
    <p:sldId id="545" r:id="rId10"/>
    <p:sldId id="546" r:id="rId11"/>
    <p:sldId id="1026" r:id="rId12"/>
    <p:sldId id="547" r:id="rId13"/>
    <p:sldId id="550" r:id="rId14"/>
    <p:sldId id="553" r:id="rId15"/>
    <p:sldId id="551" r:id="rId16"/>
    <p:sldId id="554" r:id="rId17"/>
    <p:sldId id="552" r:id="rId18"/>
    <p:sldId id="555" r:id="rId19"/>
    <p:sldId id="718" r:id="rId20"/>
    <p:sldId id="719" r:id="rId21"/>
    <p:sldId id="558" r:id="rId22"/>
    <p:sldId id="1930" r:id="rId23"/>
    <p:sldId id="1929" r:id="rId24"/>
    <p:sldId id="720" r:id="rId25"/>
    <p:sldId id="721" r:id="rId26"/>
    <p:sldId id="722" r:id="rId27"/>
    <p:sldId id="723" r:id="rId28"/>
    <p:sldId id="724" r:id="rId29"/>
    <p:sldId id="725" r:id="rId30"/>
    <p:sldId id="1933" r:id="rId31"/>
    <p:sldId id="1931" r:id="rId32"/>
    <p:sldId id="566" r:id="rId33"/>
    <p:sldId id="727" r:id="rId34"/>
    <p:sldId id="728" r:id="rId35"/>
    <p:sldId id="548" r:id="rId36"/>
    <p:sldId id="748" r:id="rId37"/>
    <p:sldId id="729" r:id="rId38"/>
    <p:sldId id="730" r:id="rId39"/>
    <p:sldId id="1934" r:id="rId40"/>
    <p:sldId id="571" r:id="rId41"/>
    <p:sldId id="572" r:id="rId42"/>
    <p:sldId id="573" r:id="rId43"/>
    <p:sldId id="574" r:id="rId44"/>
    <p:sldId id="575" r:id="rId45"/>
    <p:sldId id="576" r:id="rId46"/>
    <p:sldId id="1932" r:id="rId47"/>
    <p:sldId id="577" r:id="rId48"/>
    <p:sldId id="578" r:id="rId49"/>
    <p:sldId id="579" r:id="rId50"/>
    <p:sldId id="580" r:id="rId51"/>
    <p:sldId id="581" r:id="rId52"/>
    <p:sldId id="582" r:id="rId53"/>
    <p:sldId id="583" r:id="rId54"/>
    <p:sldId id="584" r:id="rId55"/>
    <p:sldId id="1000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A6A6A6"/>
    <a:srgbClr val="BFCFEA"/>
    <a:srgbClr val="7F7F7F"/>
    <a:srgbClr val="B4A3E5"/>
    <a:srgbClr val="D6E7AE"/>
    <a:srgbClr val="C8F8F3"/>
    <a:srgbClr val="66003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9" autoAdjust="0"/>
    <p:restoredTop sz="94660"/>
  </p:normalViewPr>
  <p:slideViewPr>
    <p:cSldViewPr snapToGrid="0">
      <p:cViewPr varScale="1">
        <p:scale>
          <a:sx n="68" d="100"/>
          <a:sy n="68" d="100"/>
        </p:scale>
        <p:origin x="30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129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0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5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7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96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44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25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75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26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8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75851"/>
              </p:ext>
            </p:extLst>
          </p:nvPr>
        </p:nvGraphicFramePr>
        <p:xfrm>
          <a:off x="0" y="1637545"/>
          <a:ext cx="5429227" cy="5123501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3953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6368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40328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259772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987137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08165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9319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тх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истМГУ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*\\\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+\- - ++ - - - 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*\\\\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++(+)(+)(+)(+) (+)(+)(+)(+)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#\\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- (+)(+) - (+) - (+)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 - 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\\\\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825455"/>
              </p:ext>
            </p:extLst>
          </p:nvPr>
        </p:nvGraphicFramePr>
        <p:xfrm>
          <a:off x="5632545" y="0"/>
          <a:ext cx="6472864" cy="6845857"/>
        </p:xfrm>
        <a:graphic>
          <a:graphicData uri="http://schemas.openxmlformats.org/drawingml/2006/table">
            <a:tbl>
              <a:tblPr firstRow="1" firstCol="1" bandRow="1"/>
              <a:tblGrid>
                <a:gridCol w="40361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69694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2557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17885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640842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392660">
                  <a:extLst>
                    <a:ext uri="{9D8B030D-6E8A-4147-A177-3AD203B41FA5}">
                      <a16:colId xmlns:a16="http://schemas.microsoft.com/office/drawing/2014/main" val="2475826666"/>
                    </a:ext>
                  </a:extLst>
                </a:gridCol>
                <a:gridCol w="70055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64277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168613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82515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39597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297147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Есенин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тексты МГУ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определения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\\\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+++++++</a:t>
                      </a:r>
                      <a:endParaRPr lang="ru-RU" sz="9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0D457-AF8C-A1F0-B8EE-2589B034C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50776-898C-4DEC-71DA-6E193BEF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79EA154-B21C-BFFB-2F5B-C8BF8ACAA22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49295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Серге́й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Алекса́ндрович</a:t>
                      </a:r>
                      <a:r>
                        <a:rPr lang="ru-RU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Есе́нин</a:t>
                      </a:r>
                      <a:endParaRPr lang="ru-RU" sz="36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176F815D-CA5C-96B8-C4A4-D3F5D1FFB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4" y="1591274"/>
            <a:ext cx="2497739" cy="35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F7637B4-8A4B-87FE-B56B-E72B144A7EC1}"/>
              </a:ext>
            </a:extLst>
          </p:cNvPr>
          <p:cNvSpPr txBox="1"/>
          <p:nvPr/>
        </p:nvSpPr>
        <p:spPr>
          <a:xfrm>
            <a:off x="4098454" y="917912"/>
            <a:ext cx="27753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Принакры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стых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жною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каймо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Распусти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бахромо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берёза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тишине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горя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</a:t>
            </a:r>
            <a:r>
              <a:rPr kumimoji="0" lang="ru-RU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золото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огне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заря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лени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Обходя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круго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Обсыпа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4992E-71EA-0C7E-A55A-89AC7A670CFF}"/>
              </a:ext>
            </a:extLst>
          </p:cNvPr>
          <p:cNvSpPr txBox="1"/>
          <p:nvPr/>
        </p:nvSpPr>
        <p:spPr>
          <a:xfrm>
            <a:off x="239204" y="1074197"/>
            <a:ext cx="1953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Берёза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48EC2-5850-5E68-6E33-881DCF8A16D3}"/>
              </a:ext>
            </a:extLst>
          </p:cNvPr>
          <p:cNvSpPr txBox="1"/>
          <p:nvPr/>
        </p:nvSpPr>
        <p:spPr>
          <a:xfrm>
            <a:off x="1906682" y="1187092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1913 г.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BF0D44-9B67-DD87-71CA-0B3037F7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3" y="1159225"/>
            <a:ext cx="3654533" cy="55554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1149D8-8513-E7B7-A7C5-0C1ABCB17BD7}"/>
              </a:ext>
            </a:extLst>
          </p:cNvPr>
          <p:cNvSpPr txBox="1"/>
          <p:nvPr/>
        </p:nvSpPr>
        <p:spPr>
          <a:xfrm>
            <a:off x="6482642" y="4658496"/>
            <a:ext cx="15363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[c</a:t>
            </a:r>
            <a:r>
              <a:rPr lang="ru-RU" dirty="0"/>
              <a:t>н</a:t>
            </a:r>
            <a:r>
              <a:rPr lang="en-US" dirty="0"/>
              <a:t>’</a:t>
            </a:r>
            <a:r>
              <a:rPr lang="ru-RU" i="1" dirty="0" err="1"/>
              <a:t>и</a:t>
            </a:r>
            <a:r>
              <a:rPr lang="ru-RU" dirty="0" err="1"/>
              <a:t>ж</a:t>
            </a:r>
            <a:r>
              <a:rPr lang="ru-RU" b="1" dirty="0" err="1"/>
              <a:t>Ы</a:t>
            </a:r>
            <a:r>
              <a:rPr lang="ru-RU" dirty="0" err="1"/>
              <a:t>нк</a:t>
            </a:r>
            <a:r>
              <a:rPr lang="en-US" dirty="0"/>
              <a:t>’</a:t>
            </a:r>
            <a:r>
              <a:rPr lang="ru-RU" dirty="0">
                <a:solidFill>
                  <a:srgbClr val="0070C0"/>
                </a:solidFill>
              </a:rPr>
              <a:t>ь</a:t>
            </a:r>
            <a:r>
              <a:rPr lang="en-US" dirty="0"/>
              <a:t>]</a:t>
            </a:r>
            <a:endParaRPr lang="ru-RU" dirty="0"/>
          </a:p>
          <a:p>
            <a:r>
              <a:rPr lang="ru-RU" dirty="0"/>
              <a:t>снег </a:t>
            </a:r>
            <a:r>
              <a:rPr lang="en-US" dirty="0"/>
              <a:t>[</a:t>
            </a:r>
            <a:r>
              <a:rPr lang="ru-RU" dirty="0" err="1"/>
              <a:t>сн</a:t>
            </a:r>
            <a:r>
              <a:rPr lang="en-US" dirty="0"/>
              <a:t>’</a:t>
            </a:r>
            <a:r>
              <a:rPr lang="ru-RU" b="1" dirty="0"/>
              <a:t>Э</a:t>
            </a:r>
            <a:r>
              <a:rPr lang="ru-RU" dirty="0"/>
              <a:t>к</a:t>
            </a:r>
            <a:r>
              <a:rPr lang="en-US" dirty="0"/>
              <a:t>]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[</a:t>
            </a:r>
            <a:r>
              <a:rPr lang="ru-RU" dirty="0"/>
              <a:t>с</a:t>
            </a:r>
            <a:r>
              <a:rPr lang="en-US" dirty="0"/>
              <a:t>’</a:t>
            </a:r>
            <a:r>
              <a:rPr lang="ru-RU" i="1" dirty="0" err="1">
                <a:solidFill>
                  <a:srgbClr val="0070C0"/>
                </a:solidFill>
              </a:rPr>
              <a:t>ь</a:t>
            </a:r>
            <a:r>
              <a:rPr lang="ru-RU" dirty="0" err="1"/>
              <a:t>р</a:t>
            </a:r>
            <a:r>
              <a:rPr lang="en-US" dirty="0"/>
              <a:t>’</a:t>
            </a:r>
            <a:r>
              <a:rPr lang="ru-RU" i="1" dirty="0" err="1">
                <a:solidFill>
                  <a:srgbClr val="7030A0"/>
                </a:solidFill>
              </a:rPr>
              <a:t>и</a:t>
            </a:r>
            <a:r>
              <a:rPr lang="ru-RU" dirty="0" err="1"/>
              <a:t>брОм</a:t>
            </a:r>
            <a:r>
              <a:rPr lang="en-US" dirty="0"/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82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1905506"/>
            <a:ext cx="8058116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МГУ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4D3A9-1912-44AB-E266-DB52F6450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D5A7B0-E2F9-29A9-2E3B-BF4B2FCCD0B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31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E334C-F699-0BFC-84FA-A8F3C494E76C}"/>
              </a:ext>
            </a:extLst>
          </p:cNvPr>
          <p:cNvSpPr txBox="1"/>
          <p:nvPr/>
        </p:nvSpPr>
        <p:spPr>
          <a:xfrm>
            <a:off x="465137" y="1333190"/>
            <a:ext cx="11726863" cy="3849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Прочитать тексты об истории МГУ (см. ссылку на сайте) и ответить на вопросы (полными предложениями):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1. Что меня удивило в истории МГУ.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Во что мне было сложно поверить.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3. О чем я уже знал(а).</a:t>
            </a:r>
          </a:p>
          <a:p>
            <a:pPr lvl="1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4. Что мне особенно понравилось в текстах.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9759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E2C113-9853-B12A-E4D2-72CFABF4C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5EF3AD9-CE6C-3B36-AF44-074CBE3E2B5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апреля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AAEAA-9DA0-17E2-B06B-46055540FB34}"/>
              </a:ext>
            </a:extLst>
          </p:cNvPr>
          <p:cNvSpPr txBox="1"/>
          <p:nvPr/>
        </p:nvSpPr>
        <p:spPr>
          <a:xfrm>
            <a:off x="260350" y="1126432"/>
            <a:ext cx="11726863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lang="ru-RU" sz="2800" b="1" dirty="0"/>
              <a:t>Стихотворение Есенина читать без ошибок, учить наизусть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2800" b="1" dirty="0">
                <a:solidFill>
                  <a:schemeClr val="tx1"/>
                </a:solidFill>
              </a:rPr>
              <a:t>Дополнить предложения определениями.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У меня дома много книг.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Преподаватель часто рассказывает о людях.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Комната оклеена обоями.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Я люблю одежду.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Отец построил дом.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Во двор забежала собака.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Кот спит на диване.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В аквариуме плавают рыбки.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Я приехал(а) в город.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Друг подарил мне блокнот.</a:t>
            </a:r>
            <a:r>
              <a:rPr lang="en-US" sz="2800" dirty="0">
                <a:solidFill>
                  <a:schemeClr val="tx1"/>
                </a:solidFill>
              </a:rPr>
              <a:t>                   </a:t>
            </a:r>
            <a:endParaRPr lang="ru-RU" sz="2800" b="1" i="1" dirty="0">
              <a:solidFill>
                <a:schemeClr val="tx1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ru-RU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7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1EBD3B-4DA2-4EB5-A763-2D79167B1A52}"/>
              </a:ext>
            </a:extLst>
          </p:cNvPr>
          <p:cNvSpPr txBox="1"/>
          <p:nvPr/>
        </p:nvSpPr>
        <p:spPr>
          <a:xfrm>
            <a:off x="193040" y="133757"/>
            <a:ext cx="102514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предложениях определения обычно выражаются полными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местоимениями-прилагательными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падежными формами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(с предлогами и без предлогов), а также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инфинитивом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1D69CE-8873-4525-9BBF-F3A7CF390D34}"/>
              </a:ext>
            </a:extLst>
          </p:cNvPr>
          <p:cNvSpPr txBox="1"/>
          <p:nvPr/>
        </p:nvSpPr>
        <p:spPr>
          <a:xfrm>
            <a:off x="1524000" y="3856058"/>
            <a:ext cx="104851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сложных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предложениях определительные отношения выражаются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придаточными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частями, служащими для характеристики лица или предмета, обозначенного в главной части. Средствами связи служат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союзные слова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2763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61A2D3-790D-4C56-B451-285148346496}"/>
              </a:ext>
            </a:extLst>
          </p:cNvPr>
          <p:cNvSpPr txBox="1"/>
          <p:nvPr/>
        </p:nvSpPr>
        <p:spPr>
          <a:xfrm>
            <a:off x="162560" y="461665"/>
            <a:ext cx="11551920" cy="6286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 обычно выражаются полными прилагательными, причастиями, местоимениями-прилагательными, падежными формами существительных (с предлогами и без предлогов), а также инфинитивом.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бывают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согласуется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существительным 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выражается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причастиями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свежее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исследуемая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шестая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бывают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красивый, хороший, горячий, плохой, свежий, трудный, великий, маленький, интересный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др.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серебряный, золотой, настольный, городской, деревенский, экономический, исторический, загородный, прибрежный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выражаются падежными формами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предлогом и без предлога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инфинитивом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два этажа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истории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географии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письмо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поговорить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AEA54-52B3-406D-954D-1F045B6F7ECD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8939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в предложении есть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несколько определений,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 они располагаются в следующем порядке: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ставятся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другими частями речи: 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торжественный день,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дальнейшие планы,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замеченные опечатки,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четвёртый вторник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ставится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Calibri" panose="020F0502020204030204"/>
              </a:rPr>
              <a:t>главного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слова, выраженного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неопределённым местоимением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кое-что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wavyHeavy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интересное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что-то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wavyHeavy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непонятное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что-нибудь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wavyHeavy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вкусное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притяжательные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неопределённые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указательные местоимения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ставятся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твоя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книга,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ужасный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какой-то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незнакомый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человек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местоимения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всякий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каждый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ставятся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милые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люди были так добры к девочке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определительное местоимение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ставится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указательного местоимения этот, тот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лет назад по телевидению показывали фильм «</a:t>
            </a:r>
            <a:r>
              <a:rPr kumimoji="0" lang="ru-RU" sz="23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Тот</a:t>
            </a:r>
            <a:r>
              <a:rPr kumimoji="0" lang="ru-RU" sz="2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3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</a:t>
            </a:r>
            <a:r>
              <a:rPr kumimoji="0" lang="ru-RU" sz="2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Мюнхгаузен»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D23F61-0E22-E84B-0FA5-BB5EBBC72068}"/>
              </a:ext>
            </a:extLst>
          </p:cNvPr>
          <p:cNvSpPr txBox="1"/>
          <p:nvPr/>
        </p:nvSpPr>
        <p:spPr>
          <a:xfrm>
            <a:off x="290945" y="1278082"/>
            <a:ext cx="11772900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C999D8-5479-23B3-18D0-707A0FF36A21}"/>
              </a:ext>
            </a:extLst>
          </p:cNvPr>
          <p:cNvSpPr txBox="1"/>
          <p:nvPr/>
        </p:nvSpPr>
        <p:spPr>
          <a:xfrm>
            <a:off x="290945" y="2697514"/>
            <a:ext cx="11772900" cy="120032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554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определения, выраженные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ставятся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определениями, выраженными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прилагательными, например: 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исторический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роман,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тёплое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шерстяное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бельё,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светлый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кожаный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переплёт,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поздняя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осенняя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1B1D1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качественными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 ближе к определяемому существительному ставится то из них, которое обозначает более устойчивый признак, например: 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огромные чёрные глаза, приятный лёгкий ветерок, интересная новая повесть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если неоднородные определения выражены одними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относительными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1B1D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прилагательными, то, как правило, они располагаются в порядке восходящей смысловой градации (от более узкого понятия к более широкому), например: 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ежедневные метеорологические сводки, антикварные бронзовые изделия, специализированный книжный магазин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946830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порядок следования некоторых значений: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величина + форма + цвет: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круглые чёрные глаза; две интересные книги, три маленькие красивые яркие птички; невысокий трёхэтажный светло-коричневый дом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состояние + цвет + назначение: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старинное светлое платье, новое золотое кольцо; красивая голубая летняя сумка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расстояние + место: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далёкий сибирский город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место + принадлежность + назначение: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Санкт-Петербургский государственный университет; районный военный комиссариат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при наличии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определения несогласованное определение находится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согласованного: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женщина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в этой ситуации несогласованное определение может стоять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определяемого слова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дверях кабинета стояла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худенькая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женщина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невысокого роста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02906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лунная морозная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высоких белых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маленькая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80883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морозная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высоких белых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маленькая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658472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высоких белых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маленькая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688229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белых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маленькая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702568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маленькая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315237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лет пяти,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29013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белой,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627492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голубом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009800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девятнадцатилетнюю 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67411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себя девятнадцатилетнюю девушку с прекрасной белокурой головкой, добрыми голубыми глазами и длинными кудрями.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164704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60FC5-AD90-3766-C4CD-8D36A97F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30C9B5-EB7E-A07A-FD1C-06D58C53D886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девушку с прекрасной белокурой головкой, добрыми голубыми глазами и длинными кудрями. Она была в ярко-красном, полудетском-</a:t>
            </a:r>
            <a:r>
              <a:rPr lang="ru-RU" sz="3200" dirty="0" err="1">
                <a:solidFill>
                  <a:prstClr val="black"/>
                </a:solidFill>
                <a:latin typeface="Calibri" panose="020F0502020204030204"/>
              </a:rPr>
              <a:t>полудевическом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C72FAE-77AE-FC78-EF66-35660674D6D6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830424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88CF8-77F6-CDBF-E8C6-A204D220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5D1C8DB-CC4E-9825-2344-6E1BAEB98BE7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прекрасной белокурой головкой, добрыми голубыми глазами и длинными кудрями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3C89E-DD78-8718-0B72-F42D6586DEED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158069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белокурой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034857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добрыми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965798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голубыми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670044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длинными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594597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ярко-красном,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92356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полудетском-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745687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D914F8-7B5F-F4EA-9EF4-DD5BD6C00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98EA4F-218B-FFE1-EED1-DCA0A448427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полудетском-</a:t>
            </a:r>
            <a:r>
              <a:rPr lang="ru-RU" sz="3200" u="wavyHeavy" dirty="0" err="1">
                <a:solidFill>
                  <a:prstClr val="black"/>
                </a:solidFill>
                <a:latin typeface="Calibri" panose="020F0502020204030204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одинакового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0736D4-3AD6-F101-8A6A-0D9210285520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746437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12C23-66F1-1046-961A-00B9F809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B2012C-1ABB-D070-2437-236ACEB7FE28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полудетском-</a:t>
            </a:r>
            <a:r>
              <a:rPr lang="ru-RU" sz="3200" u="wavyHeavy" dirty="0" err="1">
                <a:solidFill>
                  <a:prstClr val="black"/>
                </a:solidFill>
                <a:latin typeface="Calibri" panose="020F0502020204030204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одинакового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роста,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хороший,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296C60-5B62-4983-F3BA-FB20D53071D2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717711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полудетском-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одинакового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роста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хороший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добрый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320693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полудетском-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одинакового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роста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хороший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послушный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867851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550773"/>
            <a:ext cx="1197864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Найдите определения. Обратите внимание на порядок прилагательных.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Была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лунная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ночь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 тенью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акаций стоял стол.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лесу выбежала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маленькая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девочка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 пяти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как лён, головкой и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&lt;...&gt; представляла из себя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девятнадцатилетнюю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девушку с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прекрасной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белокурой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головкой,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глазами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длинными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кудрями. Она была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полудетском-</a:t>
            </a:r>
            <a:r>
              <a:rPr kumimoji="0" lang="ru-RU" sz="32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полудевическом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платье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Все они (сосны)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одинакового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роста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похожи одна на другую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Мальчик он был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хороший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добрый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послушный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(Лесков)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040224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мрачных, узких и тесно застроенных улиц предместья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это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369967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узких и тесно застроенных улиц предместья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это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126803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тесно застроенных улиц предместья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это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80761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предместья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это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727503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AA9901-8E40-711F-39AA-1912F39FC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BBE943-31D6-B6D2-88D0-13181AC91965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это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C885F0-C03F-6A53-520D-FCAF38DC5C7E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422321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самое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08850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такие 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579492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6390605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одному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778957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нашему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6271133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Степанову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7788893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99F39F-D8A4-7702-4884-6B116A11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72C090-4158-BBCA-9E00-AF8554C32FB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какое-то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AF8610-94DD-3B42-E8C3-4DCE76F409FF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1912692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злое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6307684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какую-то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19755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театральную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022678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все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0880284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мои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1117581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какую-нибудь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7847850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какую-нибудь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такую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827394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05E8B6-8607-48B3-9058-E7737219260C}"/>
              </a:ext>
            </a:extLst>
          </p:cNvPr>
          <p:cNvSpPr txBox="1"/>
          <p:nvPr/>
        </p:nvSpPr>
        <p:spPr>
          <a:xfrm>
            <a:off x="213360" y="363915"/>
            <a:ext cx="119786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Старик жил в одной из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мрачных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узких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тесно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застроенных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улиц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предместья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&lt;...&gt; а в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время человек докладывает, что приехал губернатор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&lt;...&gt; доходят вот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печальные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вести. Но вы едете только по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нашему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ведомству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(Чехов)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Настя рассматривала </a:t>
            </a:r>
            <a:r>
              <a:rPr lang="ru-RU" sz="3200" u="wavyHeavy" dirty="0">
                <a:solidFill>
                  <a:prstClr val="black"/>
                </a:solidFill>
                <a:latin typeface="Calibri" panose="020F0502020204030204"/>
              </a:rPr>
              <a:t>Степанову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жену &lt;...&gt;, в глазах у неё она заметила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какое-то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злое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выражение.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Блока назначили на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должность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И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рукописи пропали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Всё мне хотелось себе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какую-нибудь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книгу купить, но ничего нет &lt;...&gt;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(Ремизов)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08907-1D6B-41D4-994E-12EBCC12E4CB}"/>
              </a:ext>
            </a:extLst>
          </p:cNvPr>
          <p:cNvSpPr txBox="1"/>
          <p:nvPr/>
        </p:nvSpPr>
        <p:spPr>
          <a:xfrm>
            <a:off x="0" y="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3672565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апреля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260350" y="1126432"/>
            <a:ext cx="11726863" cy="557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Стихотворение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Есенина учить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наизусть.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Учебно-тренировочный тест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тему «Формы согласованных определений, образование причастий» (см. сайт). Необходимо не просто ответить на вопросы, но и </a:t>
            </a:r>
            <a:r>
              <a:rPr lang="ru-RU" sz="2000" dirty="0">
                <a:latin typeface="Calibri" panose="020F0502020204030204"/>
              </a:rPr>
              <a:t>понять теоретический материал перед каждым заданием.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Тренировочный тест можно проходить столько раз, сколько нужно, чтобы набрать минимум 95%, но делать это нужно честно, отвечать каждый раз по памяти, а не бездумно  скопировав правильные ответы.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3. </a:t>
            </a:r>
            <a:r>
              <a:rPr lang="ru-RU" sz="2400" dirty="0">
                <a:solidFill>
                  <a:schemeClr val="tx1"/>
                </a:solidFill>
              </a:rPr>
              <a:t>Составьте словосочетания из следующих слов. Соблюдайте правила следования определений с разным значением.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1) черное, пальто, зимнее, старое;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2) демократические, выборы, первые;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3) американский, штат, северный;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4) кожаные, четыре, мяч, футбольный;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5) вкусное, что-нибудь;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6) наш, дом, старый, этот, небольшой;</a:t>
            </a:r>
          </a:p>
          <a:p>
            <a:pPr lvl="2" algn="l">
              <a:lnSpc>
                <a:spcPct val="100000"/>
              </a:lnSpc>
              <a:spcBef>
                <a:spcPts val="0"/>
              </a:spcBef>
            </a:pPr>
            <a:r>
              <a:rPr lang="ru-RU" sz="2000" i="1" dirty="0">
                <a:solidFill>
                  <a:schemeClr val="tx1"/>
                </a:solidFill>
              </a:rPr>
              <a:t>7) самый, человек, любимый.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181B3-5C60-0D6A-0EA0-25B6E856E740}"/>
              </a:ext>
            </a:extLst>
          </p:cNvPr>
          <p:cNvSpPr txBox="1"/>
          <p:nvPr/>
        </p:nvSpPr>
        <p:spPr>
          <a:xfrm>
            <a:off x="6961909" y="4343400"/>
            <a:ext cx="471747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+mj-cs"/>
              </a:rPr>
              <a:t>8 апреля </a:t>
            </a:r>
            <a:r>
              <a:rPr lang="ru-RU" dirty="0"/>
              <a:t>—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r>
              <a:rPr lang="ru-RU" dirty="0"/>
              <a:t>. Какова степень готовности группы Б? </a:t>
            </a:r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14983</TotalTime>
  <Words>6514</Words>
  <Application>Microsoft Office PowerPoint</Application>
  <PresentationFormat>Широкоэкранный</PresentationFormat>
  <Paragraphs>791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1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Фонетика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260</cp:revision>
  <dcterms:created xsi:type="dcterms:W3CDTF">2024-09-01T20:30:35Z</dcterms:created>
  <dcterms:modified xsi:type="dcterms:W3CDTF">2025-04-03T13:22:17Z</dcterms:modified>
</cp:coreProperties>
</file>