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4"/>
  </p:notesMasterIdLst>
  <p:sldIdLst>
    <p:sldId id="256" r:id="rId2"/>
    <p:sldId id="592" r:id="rId3"/>
    <p:sldId id="606" r:id="rId4"/>
    <p:sldId id="999" r:id="rId5"/>
    <p:sldId id="491" r:id="rId6"/>
    <p:sldId id="493" r:id="rId7"/>
    <p:sldId id="492" r:id="rId8"/>
    <p:sldId id="494" r:id="rId9"/>
    <p:sldId id="495" r:id="rId10"/>
    <p:sldId id="497" r:id="rId11"/>
    <p:sldId id="1000" r:id="rId12"/>
    <p:sldId id="1001" r:id="rId13"/>
    <p:sldId id="496" r:id="rId14"/>
    <p:sldId id="498" r:id="rId15"/>
    <p:sldId id="499" r:id="rId16"/>
    <p:sldId id="500" r:id="rId17"/>
    <p:sldId id="501" r:id="rId18"/>
    <p:sldId id="502" r:id="rId19"/>
    <p:sldId id="503" r:id="rId20"/>
    <p:sldId id="504" r:id="rId21"/>
    <p:sldId id="505" r:id="rId22"/>
    <p:sldId id="506" r:id="rId23"/>
    <p:sldId id="507" r:id="rId24"/>
    <p:sldId id="621" r:id="rId25"/>
    <p:sldId id="959" r:id="rId26"/>
    <p:sldId id="960" r:id="rId27"/>
    <p:sldId id="961" r:id="rId28"/>
    <p:sldId id="962" r:id="rId29"/>
    <p:sldId id="963" r:id="rId30"/>
    <p:sldId id="964" r:id="rId31"/>
    <p:sldId id="965" r:id="rId32"/>
    <p:sldId id="966" r:id="rId33"/>
    <p:sldId id="967" r:id="rId34"/>
    <p:sldId id="968" r:id="rId35"/>
    <p:sldId id="515" r:id="rId36"/>
    <p:sldId id="516" r:id="rId37"/>
    <p:sldId id="517" r:id="rId38"/>
    <p:sldId id="969" r:id="rId39"/>
    <p:sldId id="518" r:id="rId40"/>
    <p:sldId id="519" r:id="rId41"/>
    <p:sldId id="520" r:id="rId42"/>
    <p:sldId id="521" r:id="rId43"/>
    <p:sldId id="522" r:id="rId44"/>
    <p:sldId id="523" r:id="rId45"/>
    <p:sldId id="524" r:id="rId46"/>
    <p:sldId id="525" r:id="rId47"/>
    <p:sldId id="526" r:id="rId48"/>
    <p:sldId id="527" r:id="rId49"/>
    <p:sldId id="528" r:id="rId50"/>
    <p:sldId id="529" r:id="rId51"/>
    <p:sldId id="530" r:id="rId52"/>
    <p:sldId id="531" r:id="rId53"/>
    <p:sldId id="532" r:id="rId54"/>
    <p:sldId id="533" r:id="rId55"/>
    <p:sldId id="534" r:id="rId56"/>
    <p:sldId id="535" r:id="rId57"/>
    <p:sldId id="970" r:id="rId58"/>
    <p:sldId id="971" r:id="rId59"/>
    <p:sldId id="638" r:id="rId60"/>
    <p:sldId id="972" r:id="rId61"/>
    <p:sldId id="973" r:id="rId62"/>
    <p:sldId id="974" r:id="rId63"/>
    <p:sldId id="975" r:id="rId64"/>
    <p:sldId id="976" r:id="rId65"/>
    <p:sldId id="977" r:id="rId66"/>
    <p:sldId id="978" r:id="rId67"/>
    <p:sldId id="979" r:id="rId68"/>
    <p:sldId id="980" r:id="rId69"/>
    <p:sldId id="648" r:id="rId70"/>
    <p:sldId id="981" r:id="rId71"/>
    <p:sldId id="982" r:id="rId72"/>
    <p:sldId id="273" r:id="rId7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A8BB"/>
    <a:srgbClr val="C2A7C1"/>
    <a:srgbClr val="FFFFFF"/>
    <a:srgbClr val="E8F3E1"/>
    <a:srgbClr val="C2DEAF"/>
    <a:srgbClr val="D7E1F2"/>
    <a:srgbClr val="D5E7BB"/>
    <a:srgbClr val="C3A8BE"/>
    <a:srgbClr val="660033"/>
    <a:srgbClr val="749B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39" autoAdjust="0"/>
    <p:restoredTop sz="94660"/>
  </p:normalViewPr>
  <p:slideViewPr>
    <p:cSldViewPr snapToGrid="0">
      <p:cViewPr varScale="1">
        <p:scale>
          <a:sx n="53" d="100"/>
          <a:sy n="53" d="100"/>
        </p:scale>
        <p:origin x="53" y="43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02C52D-4576-40AC-9004-E2C2AF5BC46C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C6BD4-FB98-447E-83C4-2614FE6C7B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1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5C6BD4-FB98-447E-83C4-2614FE6C7B5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353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Магистранты-психологи 24 г/п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0" y="874782"/>
            <a:ext cx="12192000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28 марта 2025 года, 17:45—18:45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935293"/>
              </p:ext>
            </p:extLst>
          </p:nvPr>
        </p:nvGraphicFramePr>
        <p:xfrm>
          <a:off x="145386" y="1594197"/>
          <a:ext cx="11906914" cy="4759790"/>
        </p:xfrm>
        <a:graphic>
          <a:graphicData uri="http://schemas.openxmlformats.org/drawingml/2006/table">
            <a:tbl>
              <a:tblPr firstRow="1" firstCol="1" bandRow="1"/>
              <a:tblGrid>
                <a:gridCol w="586536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887569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360455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396501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519148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436919">
                  <a:extLst>
                    <a:ext uri="{9D8B030D-6E8A-4147-A177-3AD203B41FA5}">
                      <a16:colId xmlns:a16="http://schemas.microsoft.com/office/drawing/2014/main" val="3686163218"/>
                    </a:ext>
                  </a:extLst>
                </a:gridCol>
                <a:gridCol w="778105">
                  <a:extLst>
                    <a:ext uri="{9D8B030D-6E8A-4147-A177-3AD203B41FA5}">
                      <a16:colId xmlns:a16="http://schemas.microsoft.com/office/drawing/2014/main" val="3169916578"/>
                    </a:ext>
                  </a:extLst>
                </a:gridCol>
                <a:gridCol w="538619">
                  <a:extLst>
                    <a:ext uri="{9D8B030D-6E8A-4147-A177-3AD203B41FA5}">
                      <a16:colId xmlns:a16="http://schemas.microsoft.com/office/drawing/2014/main" val="3616568672"/>
                    </a:ext>
                  </a:extLst>
                </a:gridCol>
                <a:gridCol w="977805">
                  <a:extLst>
                    <a:ext uri="{9D8B030D-6E8A-4147-A177-3AD203B41FA5}">
                      <a16:colId xmlns:a16="http://schemas.microsoft.com/office/drawing/2014/main" val="3278153680"/>
                    </a:ext>
                  </a:extLst>
                </a:gridCol>
                <a:gridCol w="478092">
                  <a:extLst>
                    <a:ext uri="{9D8B030D-6E8A-4147-A177-3AD203B41FA5}">
                      <a16:colId xmlns:a16="http://schemas.microsoft.com/office/drawing/2014/main" val="2727663889"/>
                    </a:ext>
                  </a:extLst>
                </a:gridCol>
                <a:gridCol w="1492110">
                  <a:extLst>
                    <a:ext uri="{9D8B030D-6E8A-4147-A177-3AD203B41FA5}">
                      <a16:colId xmlns:a16="http://schemas.microsoft.com/office/drawing/2014/main" val="1537242007"/>
                    </a:ext>
                  </a:extLst>
                </a:gridCol>
                <a:gridCol w="414780">
                  <a:extLst>
                    <a:ext uri="{9D8B030D-6E8A-4147-A177-3AD203B41FA5}">
                      <a16:colId xmlns:a16="http://schemas.microsoft.com/office/drawing/2014/main" val="4031409533"/>
                    </a:ext>
                  </a:extLst>
                </a:gridCol>
                <a:gridCol w="218472">
                  <a:extLst>
                    <a:ext uri="{9D8B030D-6E8A-4147-A177-3AD203B41FA5}">
                      <a16:colId xmlns:a16="http://schemas.microsoft.com/office/drawing/2014/main" val="640075316"/>
                    </a:ext>
                  </a:extLst>
                </a:gridCol>
                <a:gridCol w="1099752">
                  <a:extLst>
                    <a:ext uri="{9D8B030D-6E8A-4147-A177-3AD203B41FA5}">
                      <a16:colId xmlns:a16="http://schemas.microsoft.com/office/drawing/2014/main" val="3638612781"/>
                    </a:ext>
                  </a:extLst>
                </a:gridCol>
                <a:gridCol w="642551">
                  <a:extLst>
                    <a:ext uri="{9D8B030D-6E8A-4147-A177-3AD203B41FA5}">
                      <a16:colId xmlns:a16="http://schemas.microsoft.com/office/drawing/2014/main" val="2601962112"/>
                    </a:ext>
                  </a:extLst>
                </a:gridCol>
                <a:gridCol w="313151">
                  <a:extLst>
                    <a:ext uri="{9D8B030D-6E8A-4147-A177-3AD203B41FA5}">
                      <a16:colId xmlns:a16="http://schemas.microsoft.com/office/drawing/2014/main" val="3804944165"/>
                    </a:ext>
                  </a:extLst>
                </a:gridCol>
                <a:gridCol w="250520">
                  <a:extLst>
                    <a:ext uri="{9D8B030D-6E8A-4147-A177-3AD203B41FA5}">
                      <a16:colId xmlns:a16="http://schemas.microsoft.com/office/drawing/2014/main" val="1528326670"/>
                    </a:ext>
                  </a:extLst>
                </a:gridCol>
                <a:gridCol w="515829">
                  <a:extLst>
                    <a:ext uri="{9D8B030D-6E8A-4147-A177-3AD203B41FA5}">
                      <a16:colId xmlns:a16="http://schemas.microsoft.com/office/drawing/2014/main" val="278329477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увлеч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маслен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отнош.к</a:t>
                      </a: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интернету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чтение и вопросы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Цзэцзинь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чо1.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Сюэфэн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чч2ч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4282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Вэй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Цзюньтин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2)+ </a:t>
                      </a: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чоо</a:t>
                      </a: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Гоу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Бинша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200" b="0" i="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чо4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Дун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Жоюй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чоо</a:t>
                      </a: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Мэнянь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 +5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чоч</a:t>
                      </a: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Исюань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чоч</a:t>
                      </a: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Ся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Сыно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чоч</a:t>
                      </a: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Юе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2= +3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1)+ 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ооч.ч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Хуан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Ханьци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чоч</a:t>
                      </a: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Цзинь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Юйтин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очч</a:t>
                      </a: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Цзюй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Чао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3= +1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очо</a:t>
                      </a: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Исян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чо3.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Чэнь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Тунтун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##\\\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чоо</a:t>
                      </a: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2066942" y="2644170"/>
            <a:ext cx="805811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Образование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44A1FA5-B739-4733-AEDE-0F04BAD17D1F}"/>
              </a:ext>
            </a:extLst>
          </p:cNvPr>
          <p:cNvSpPr txBox="1"/>
          <p:nvPr/>
        </p:nvSpPr>
        <p:spPr>
          <a:xfrm>
            <a:off x="275063" y="2219037"/>
            <a:ext cx="11641873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2548312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-1378411" y="-89661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Образование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763FAFB-96E5-4DF8-B40A-21B06E8176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760" t="2777" r="40152" b="8255"/>
          <a:stretch/>
        </p:blipFill>
        <p:spPr bwMode="auto">
          <a:xfrm rot="5400000">
            <a:off x="4048561" y="-541107"/>
            <a:ext cx="5887393" cy="89108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EE30B6-E244-44CA-8291-F986337C946A}"/>
              </a:ext>
            </a:extLst>
          </p:cNvPr>
          <p:cNvSpPr txBox="1"/>
          <p:nvPr/>
        </p:nvSpPr>
        <p:spPr>
          <a:xfrm>
            <a:off x="278780" y="970606"/>
            <a:ext cx="1955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Этапы системы образования в РФ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E8055F-3862-4EFF-B06D-4A6CDBA11681}"/>
              </a:ext>
            </a:extLst>
          </p:cNvPr>
          <p:cNvSpPr txBox="1"/>
          <p:nvPr/>
        </p:nvSpPr>
        <p:spPr>
          <a:xfrm>
            <a:off x="7344937" y="2984062"/>
            <a:ext cx="1955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/бакалавриат 1—4 курсы + магистратура 1—2 курсы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6C4329-E33D-41CD-94B1-51E2247E22B8}"/>
              </a:ext>
            </a:extLst>
          </p:cNvPr>
          <p:cNvSpPr txBox="1"/>
          <p:nvPr/>
        </p:nvSpPr>
        <p:spPr>
          <a:xfrm>
            <a:off x="5512295" y="3028666"/>
            <a:ext cx="1167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специалитет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125FDF-AC03-774E-24F4-A389A31B1543}"/>
              </a:ext>
            </a:extLst>
          </p:cNvPr>
          <p:cNvSpPr txBox="1"/>
          <p:nvPr/>
        </p:nvSpPr>
        <p:spPr>
          <a:xfrm>
            <a:off x="2919913" y="2507528"/>
            <a:ext cx="2491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вуз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ысшее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чебное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аведение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4BD6EC-69A1-C4F8-28E3-37F9E86F78B3}"/>
              </a:ext>
            </a:extLst>
          </p:cNvPr>
          <p:cNvSpPr txBox="1"/>
          <p:nvPr/>
        </p:nvSpPr>
        <p:spPr>
          <a:xfrm>
            <a:off x="8322652" y="4983636"/>
            <a:ext cx="3340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ссуз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реднее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пециальное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чебное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аведение</a:t>
            </a: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0BC51380-B008-79EF-6A26-28052BD24563}"/>
              </a:ext>
            </a:extLst>
          </p:cNvPr>
          <p:cNvCxnSpPr>
            <a:endCxn id="7" idx="3"/>
          </p:cNvCxnSpPr>
          <p:nvPr/>
        </p:nvCxnSpPr>
        <p:spPr>
          <a:xfrm flipH="1" flipV="1">
            <a:off x="5410985" y="2830694"/>
            <a:ext cx="546755" cy="1533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3FE701CE-CACD-E992-B6D5-136BA4825785}"/>
              </a:ext>
            </a:extLst>
          </p:cNvPr>
          <p:cNvCxnSpPr/>
          <p:nvPr/>
        </p:nvCxnSpPr>
        <p:spPr>
          <a:xfrm>
            <a:off x="8409617" y="4656841"/>
            <a:ext cx="413872" cy="509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A5A589D-8530-37D6-9BF4-941F3737DBED}"/>
              </a:ext>
            </a:extLst>
          </p:cNvPr>
          <p:cNvSpPr txBox="1"/>
          <p:nvPr/>
        </p:nvSpPr>
        <p:spPr>
          <a:xfrm>
            <a:off x="7973121" y="1354623"/>
            <a:ext cx="2977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кандидат (к-л) наук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PhD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107BBBC0-2914-3094-A7C6-8AD4EA8618B5}"/>
              </a:ext>
            </a:extLst>
          </p:cNvPr>
          <p:cNvCxnSpPr/>
          <p:nvPr/>
        </p:nvCxnSpPr>
        <p:spPr>
          <a:xfrm flipV="1">
            <a:off x="6921190" y="812494"/>
            <a:ext cx="0" cy="316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479A13D-C1AC-D5A5-75D3-095F3BD83730}"/>
              </a:ext>
            </a:extLst>
          </p:cNvPr>
          <p:cNvSpPr txBox="1"/>
          <p:nvPr/>
        </p:nvSpPr>
        <p:spPr>
          <a:xfrm>
            <a:off x="6109452" y="491995"/>
            <a:ext cx="1607192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Докторантура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D691DED-5418-C4A7-7277-D594E858D87E}"/>
              </a:ext>
            </a:extLst>
          </p:cNvPr>
          <p:cNvSpPr txBox="1"/>
          <p:nvPr/>
        </p:nvSpPr>
        <p:spPr>
          <a:xfrm>
            <a:off x="7973122" y="452632"/>
            <a:ext cx="2818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доктор (к-л) наук ≠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PhD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9CB7CF7-EB12-5E8E-61E4-62A58A1D279B}"/>
              </a:ext>
            </a:extLst>
          </p:cNvPr>
          <p:cNvSpPr txBox="1"/>
          <p:nvPr/>
        </p:nvSpPr>
        <p:spPr>
          <a:xfrm>
            <a:off x="1854925" y="6105484"/>
            <a:ext cx="3186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Начальные классы (начальная школа) 1—4 классы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78099C-4267-9D24-A1F0-3F944AA0B014}"/>
              </a:ext>
            </a:extLst>
          </p:cNvPr>
          <p:cNvSpPr txBox="1"/>
          <p:nvPr/>
        </p:nvSpPr>
        <p:spPr>
          <a:xfrm>
            <a:off x="1854925" y="5629967"/>
            <a:ext cx="3186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Средние классы =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классы</a:t>
            </a:r>
          </a:p>
        </p:txBody>
      </p:sp>
    </p:spTree>
    <p:extLst>
      <p:ext uri="{BB962C8B-B14F-4D97-AF65-F5344CB8AC3E}">
        <p14:creationId xmlns:p14="http://schemas.microsoft.com/office/powerpoint/2010/main" val="3987724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FB579B-52FE-116E-90FF-D49F3490F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95AECF-0C32-45F4-FE8C-8ED3DF360097}"/>
              </a:ext>
            </a:extLst>
          </p:cNvPr>
          <p:cNvSpPr txBox="1"/>
          <p:nvPr/>
        </p:nvSpPr>
        <p:spPr>
          <a:xfrm>
            <a:off x="-1378411" y="-89661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Образование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F0D972-EC29-A08D-0BE5-1021CA2BFD1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760" t="2777" r="40152" b="8255"/>
          <a:stretch/>
        </p:blipFill>
        <p:spPr bwMode="auto">
          <a:xfrm rot="5400000">
            <a:off x="4048561" y="-541107"/>
            <a:ext cx="5887393" cy="89108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3803AA-EA89-23EA-4277-803600C3A0F8}"/>
              </a:ext>
            </a:extLst>
          </p:cNvPr>
          <p:cNvSpPr txBox="1"/>
          <p:nvPr/>
        </p:nvSpPr>
        <p:spPr>
          <a:xfrm>
            <a:off x="278780" y="970606"/>
            <a:ext cx="1955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Этапы системы образования в РФ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FE2754-2563-8794-FE97-64AAA2A7A5BE}"/>
              </a:ext>
            </a:extLst>
          </p:cNvPr>
          <p:cNvSpPr txBox="1"/>
          <p:nvPr/>
        </p:nvSpPr>
        <p:spPr>
          <a:xfrm>
            <a:off x="7344937" y="2984062"/>
            <a:ext cx="1955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/бакалавриат 1—4 курсы + магистратура 1—2 курсы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5AE5CE-9C4F-C5A3-29A9-5C40D96B64FA}"/>
              </a:ext>
            </a:extLst>
          </p:cNvPr>
          <p:cNvSpPr txBox="1"/>
          <p:nvPr/>
        </p:nvSpPr>
        <p:spPr>
          <a:xfrm>
            <a:off x="5512295" y="3028666"/>
            <a:ext cx="1167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специалитет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BF5469-3B68-9FD3-8C9B-23A5BD867B6E}"/>
              </a:ext>
            </a:extLst>
          </p:cNvPr>
          <p:cNvSpPr txBox="1"/>
          <p:nvPr/>
        </p:nvSpPr>
        <p:spPr>
          <a:xfrm>
            <a:off x="2919913" y="2507528"/>
            <a:ext cx="2491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вуз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ысшее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чебное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аведение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7A71CA-3A98-01D1-EC76-E034B24C62FF}"/>
              </a:ext>
            </a:extLst>
          </p:cNvPr>
          <p:cNvSpPr txBox="1"/>
          <p:nvPr/>
        </p:nvSpPr>
        <p:spPr>
          <a:xfrm>
            <a:off x="8322652" y="4983636"/>
            <a:ext cx="3340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ссуз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реднее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пециальное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чебное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аведение</a:t>
            </a: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1A094334-24A6-EFBF-960A-42CCBA16BBC4}"/>
              </a:ext>
            </a:extLst>
          </p:cNvPr>
          <p:cNvCxnSpPr>
            <a:endCxn id="7" idx="3"/>
          </p:cNvCxnSpPr>
          <p:nvPr/>
        </p:nvCxnSpPr>
        <p:spPr>
          <a:xfrm flipH="1" flipV="1">
            <a:off x="5410985" y="2830694"/>
            <a:ext cx="546755" cy="1533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0A79CDC8-ADFC-0019-EFAE-ABA145D9EA42}"/>
              </a:ext>
            </a:extLst>
          </p:cNvPr>
          <p:cNvCxnSpPr/>
          <p:nvPr/>
        </p:nvCxnSpPr>
        <p:spPr>
          <a:xfrm>
            <a:off x="8409617" y="4656841"/>
            <a:ext cx="413872" cy="509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1D36461-CD85-5160-79DD-23F4ACC305D9}"/>
              </a:ext>
            </a:extLst>
          </p:cNvPr>
          <p:cNvSpPr txBox="1"/>
          <p:nvPr/>
        </p:nvSpPr>
        <p:spPr>
          <a:xfrm>
            <a:off x="7973121" y="1354623"/>
            <a:ext cx="2977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кандидат (к-л) наук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PhD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0723DE98-5E35-0047-9E79-D3610B9650CF}"/>
              </a:ext>
            </a:extLst>
          </p:cNvPr>
          <p:cNvCxnSpPr/>
          <p:nvPr/>
        </p:nvCxnSpPr>
        <p:spPr>
          <a:xfrm flipV="1">
            <a:off x="6921190" y="812494"/>
            <a:ext cx="0" cy="316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523B9CD1-5256-0932-264C-3FABD1BF4EBD}"/>
              </a:ext>
            </a:extLst>
          </p:cNvPr>
          <p:cNvSpPr txBox="1"/>
          <p:nvPr/>
        </p:nvSpPr>
        <p:spPr>
          <a:xfrm>
            <a:off x="6109452" y="491995"/>
            <a:ext cx="1607192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Докторантура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4E1C25-AC48-0DBE-266E-CDB3506150DF}"/>
              </a:ext>
            </a:extLst>
          </p:cNvPr>
          <p:cNvSpPr txBox="1"/>
          <p:nvPr/>
        </p:nvSpPr>
        <p:spPr>
          <a:xfrm>
            <a:off x="7973122" y="452632"/>
            <a:ext cx="2818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доктор (к-л) наук ≠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PhD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7D727CD-BCEE-5665-13AD-6873165F8C5B}"/>
              </a:ext>
            </a:extLst>
          </p:cNvPr>
          <p:cNvSpPr txBox="1"/>
          <p:nvPr/>
        </p:nvSpPr>
        <p:spPr>
          <a:xfrm>
            <a:off x="1854925" y="6105484"/>
            <a:ext cx="3186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Начальные классы (начальная школа) 1—4 классы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92D332A-712B-4037-F8D2-B1B211A0A0AC}"/>
              </a:ext>
            </a:extLst>
          </p:cNvPr>
          <p:cNvSpPr txBox="1"/>
          <p:nvPr/>
        </p:nvSpPr>
        <p:spPr>
          <a:xfrm>
            <a:off x="1854925" y="5629967"/>
            <a:ext cx="3186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Средние классы =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классы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9FF0A2-0EB3-C87F-6249-5D78035A8127}"/>
              </a:ext>
            </a:extLst>
          </p:cNvPr>
          <p:cNvSpPr txBox="1"/>
          <p:nvPr/>
        </p:nvSpPr>
        <p:spPr>
          <a:xfrm>
            <a:off x="10062915" y="5925055"/>
            <a:ext cx="1384753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54812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детский сад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54812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ясли</a:t>
            </a: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2D23E4C0-2CDF-9EC7-C864-1597F8A49F01}"/>
              </a:ext>
            </a:extLst>
          </p:cNvPr>
          <p:cNvCxnSpPr/>
          <p:nvPr/>
        </p:nvCxnSpPr>
        <p:spPr>
          <a:xfrm flipV="1">
            <a:off x="10371908" y="6263399"/>
            <a:ext cx="0" cy="3464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E43F1CD2-9D85-2540-18B5-D8D09A3ACB13}"/>
              </a:ext>
            </a:extLst>
          </p:cNvPr>
          <p:cNvCxnSpPr>
            <a:cxnSpLocks/>
          </p:cNvCxnSpPr>
          <p:nvPr/>
        </p:nvCxnSpPr>
        <p:spPr>
          <a:xfrm flipH="1">
            <a:off x="9059038" y="6105484"/>
            <a:ext cx="93395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3711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Образование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763FAFB-96E5-4DF8-B40A-21B06E8176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779" t="2509" r="4002" b="8523"/>
          <a:stretch/>
        </p:blipFill>
        <p:spPr bwMode="auto">
          <a:xfrm rot="5400000">
            <a:off x="3389265" y="-1590319"/>
            <a:ext cx="5636717" cy="109922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64109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Образование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0499C9C-F2E3-4078-8ABA-E3052D95B27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77" t="4172" r="67894" b="6556"/>
          <a:stretch/>
        </p:blipFill>
        <p:spPr bwMode="auto">
          <a:xfrm rot="5400000">
            <a:off x="3506734" y="-2177519"/>
            <a:ext cx="5293066" cy="118412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1244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Образование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F441C49-BD6C-40B0-8D15-66E7FD7AB8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737" t="4172" r="31029" b="6556"/>
          <a:stretch/>
        </p:blipFill>
        <p:spPr bwMode="auto">
          <a:xfrm rot="5400000">
            <a:off x="3536794" y="-1218764"/>
            <a:ext cx="5452946" cy="100761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3088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Образование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F441C49-BD6C-40B0-8D15-66E7FD7AB8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654" t="4172" r="2207" b="6556"/>
          <a:stretch/>
        </p:blipFill>
        <p:spPr bwMode="auto">
          <a:xfrm rot="5400000">
            <a:off x="3871555" y="-2060830"/>
            <a:ext cx="4783426" cy="113815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DA48A46-C392-29FE-6E0E-25D8A82A8C65}"/>
              </a:ext>
            </a:extLst>
          </p:cNvPr>
          <p:cNvSpPr txBox="1"/>
          <p:nvPr/>
        </p:nvSpPr>
        <p:spPr>
          <a:xfrm>
            <a:off x="7941501" y="2254685"/>
            <a:ext cx="3678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состоит из двух семестров.</a:t>
            </a:r>
          </a:p>
        </p:txBody>
      </p:sp>
    </p:spTree>
    <p:extLst>
      <p:ext uri="{BB962C8B-B14F-4D97-AF65-F5344CB8AC3E}">
        <p14:creationId xmlns:p14="http://schemas.microsoft.com/office/powerpoint/2010/main" val="2610241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Образование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19A83E-F1AB-488C-9017-B10F4FBCCCD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5" t="8560" r="75912" b="4163"/>
          <a:stretch/>
        </p:blipFill>
        <p:spPr bwMode="auto">
          <a:xfrm rot="5400000">
            <a:off x="3977495" y="-1902810"/>
            <a:ext cx="4571547" cy="114112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7D95FE8-F3C8-DE44-AB68-96BC72B5F0C1}"/>
              </a:ext>
            </a:extLst>
          </p:cNvPr>
          <p:cNvSpPr txBox="1"/>
          <p:nvPr/>
        </p:nvSpPr>
        <p:spPr>
          <a:xfrm>
            <a:off x="9439386" y="3271837"/>
            <a:ext cx="2214561" cy="646331"/>
          </a:xfrm>
          <a:prstGeom prst="rect">
            <a:avLst/>
          </a:prstGeom>
          <a:solidFill>
            <a:srgbClr val="D1DCF0"/>
          </a:solidFill>
          <a:ln>
            <a:solidFill>
              <a:srgbClr val="5530A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КОГО/ЧЕГО (</a:t>
            </a:r>
            <a:r>
              <a:rPr kumimoji="0" lang="ru-RU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Р.п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.)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КОГО/ЧЕГО (</a:t>
            </a:r>
            <a:r>
              <a:rPr kumimoji="0" lang="ru-RU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Р.п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05266C-88FA-85EC-C4A9-1BA3A92E3435}"/>
              </a:ext>
            </a:extLst>
          </p:cNvPr>
          <p:cNvSpPr txBox="1"/>
          <p:nvPr/>
        </p:nvSpPr>
        <p:spPr>
          <a:xfrm>
            <a:off x="4605251" y="2786130"/>
            <a:ext cx="420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с девяти ноль </a:t>
            </a:r>
            <a:r>
              <a:rPr lang="ru-RU" dirty="0" err="1">
                <a:solidFill>
                  <a:srgbClr val="C00000"/>
                </a:solidFill>
              </a:rPr>
              <a:t>ноль</a:t>
            </a:r>
            <a:r>
              <a:rPr lang="ru-RU" dirty="0">
                <a:solidFill>
                  <a:srgbClr val="C00000"/>
                </a:solidFill>
              </a:rPr>
              <a:t> до  десяти тридцати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080386-5D0F-7AB8-83A7-F9D967B5F475}"/>
              </a:ext>
            </a:extLst>
          </p:cNvPr>
          <p:cNvSpPr txBox="1"/>
          <p:nvPr/>
        </p:nvSpPr>
        <p:spPr>
          <a:xfrm>
            <a:off x="9775767" y="2970796"/>
            <a:ext cx="2416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с десяти сорока пяти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03A451-AB6A-25F8-C900-EF54FD463843}"/>
              </a:ext>
            </a:extLst>
          </p:cNvPr>
          <p:cNvSpPr txBox="1"/>
          <p:nvPr/>
        </p:nvSpPr>
        <p:spPr>
          <a:xfrm>
            <a:off x="-12113" y="2717839"/>
            <a:ext cx="2593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двенадцати пятнадцати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F09CB4-AB5B-2504-EAFC-F4B7226381E2}"/>
              </a:ext>
            </a:extLst>
          </p:cNvPr>
          <p:cNvSpPr txBox="1"/>
          <p:nvPr/>
        </p:nvSpPr>
        <p:spPr>
          <a:xfrm>
            <a:off x="2234210" y="3515829"/>
            <a:ext cx="2966930" cy="372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двести двадцать </a:t>
            </a:r>
            <a:r>
              <a:rPr lang="ru-RU" dirty="0" err="1">
                <a:solidFill>
                  <a:srgbClr val="C00000"/>
                </a:solidFill>
              </a:rPr>
              <a:t>восьмОй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D2940F-1D78-F92B-4A59-ED6B4F17EB4B}"/>
              </a:ext>
            </a:extLst>
          </p:cNvPr>
          <p:cNvSpPr txBox="1"/>
          <p:nvPr/>
        </p:nvSpPr>
        <p:spPr>
          <a:xfrm>
            <a:off x="2607569" y="4082036"/>
            <a:ext cx="3244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двенадцати тридцати / четырнадцати ноль </a:t>
            </a:r>
            <a:r>
              <a:rPr lang="ru-RU" dirty="0" err="1">
                <a:solidFill>
                  <a:srgbClr val="C00000"/>
                </a:solidFill>
              </a:rPr>
              <a:t>ноль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347DE5-3AF6-EEE1-0413-E50E600E221B}"/>
              </a:ext>
            </a:extLst>
          </p:cNvPr>
          <p:cNvSpPr txBox="1"/>
          <p:nvPr/>
        </p:nvSpPr>
        <p:spPr>
          <a:xfrm>
            <a:off x="5394219" y="3588127"/>
            <a:ext cx="2966930" cy="372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C00000"/>
                </a:solidFill>
              </a:rPr>
              <a:t>пятсот</a:t>
            </a:r>
            <a:r>
              <a:rPr lang="ru-RU" dirty="0">
                <a:solidFill>
                  <a:srgbClr val="C00000"/>
                </a:solidFill>
              </a:rPr>
              <a:t> второй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3E8190-EE54-D1E8-33DC-AB8459204713}"/>
              </a:ext>
            </a:extLst>
          </p:cNvPr>
          <p:cNvSpPr txBox="1"/>
          <p:nvPr/>
        </p:nvSpPr>
        <p:spPr>
          <a:xfrm>
            <a:off x="7962135" y="4365488"/>
            <a:ext cx="3244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четырнадцати пятнадцати / пятнадцати сорока </a:t>
            </a:r>
            <a:r>
              <a:rPr lang="ru-RU" dirty="0" err="1">
                <a:solidFill>
                  <a:srgbClr val="C00000"/>
                </a:solidFill>
              </a:rPr>
              <a:t>пятИ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788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Образование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19A83E-F1AB-488C-9017-B10F4FBCCCD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913" t="8560" r="54678" b="4163"/>
          <a:stretch/>
        </p:blipFill>
        <p:spPr bwMode="auto">
          <a:xfrm rot="5400000">
            <a:off x="4166839" y="-1841567"/>
            <a:ext cx="3858320" cy="114443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91464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548DF9-B6FF-F93C-5104-48BD694B4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F8383E-31E5-2D7B-46B2-F79242A9E84B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Образование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11EDD08-D5BB-396C-1AF4-0D5562E9675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913" t="8560" r="54678" b="4163"/>
          <a:stretch/>
        </p:blipFill>
        <p:spPr bwMode="auto">
          <a:xfrm rot="5400000">
            <a:off x="4166839" y="-1841567"/>
            <a:ext cx="3858320" cy="114443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1D6CA9-2923-FFBE-ECFE-096C4E7DC4BB}"/>
              </a:ext>
            </a:extLst>
          </p:cNvPr>
          <p:cNvSpPr txBox="1"/>
          <p:nvPr/>
        </p:nvSpPr>
        <p:spPr>
          <a:xfrm>
            <a:off x="1777546" y="970606"/>
            <a:ext cx="80581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среду у Тьена и Кумара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первой паре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 девяти ноль-ноль до десяти тридцати, лекция по высшей математике в триста девятнадцатой аудитории. Читает лекцию преподаватель Прохорова. </a:t>
            </a:r>
          </a:p>
        </p:txBody>
      </p:sp>
    </p:spTree>
    <p:extLst>
      <p:ext uri="{BB962C8B-B14F-4D97-AF65-F5344CB8AC3E}">
        <p14:creationId xmlns:p14="http://schemas.microsoft.com/office/powerpoint/2010/main" val="3124218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3531D0-0A85-76DC-7B8F-9F47541F6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038FBA-1A51-AB2E-B088-0F12AA0AC447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Образование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FD19DE4-3FCD-89B5-83D0-6FF23C7937D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913" t="8560" r="54678" b="4163"/>
          <a:stretch/>
        </p:blipFill>
        <p:spPr bwMode="auto">
          <a:xfrm rot="5400000">
            <a:off x="4166839" y="-1841567"/>
            <a:ext cx="3858320" cy="114443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2198242-5429-E80C-EB84-CFC1590101BC}"/>
              </a:ext>
            </a:extLst>
          </p:cNvPr>
          <p:cNvSpPr txBox="1"/>
          <p:nvPr/>
        </p:nvSpPr>
        <p:spPr>
          <a:xfrm>
            <a:off x="1777546" y="970606"/>
            <a:ext cx="80581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среду у Тьена и Кумара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первой паре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 девяти ноль-ноль до десяти тридцати, лекция по высшей математике в триста девятнадцатой аудитории. Читает лекцию преподаватель Прохорова.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D20E29-CCEA-C275-EB0E-200A07B42B4C}"/>
              </a:ext>
            </a:extLst>
          </p:cNvPr>
          <p:cNvSpPr txBox="1"/>
          <p:nvPr/>
        </p:nvSpPr>
        <p:spPr>
          <a:xfrm>
            <a:off x="1777545" y="5648113"/>
            <a:ext cx="83629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среду у Тьена и Кумара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второй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паре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ДЕСЯТИ СОРОКА ПЯТИ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ДВЕНАДЦАТИ ПЯТНАДЦАТИ, семинар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истории России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триста двадцать пят</a:t>
            </a:r>
            <a:r>
              <a: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аудитории.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Ведёт семинар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преподаватель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Семёнов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03200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Образование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19A83E-F1AB-488C-9017-B10F4FBCCCD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508" t="8560" r="9172" b="4163"/>
          <a:stretch/>
        </p:blipFill>
        <p:spPr bwMode="auto">
          <a:xfrm rot="5400000">
            <a:off x="2332191" y="-1361584"/>
            <a:ext cx="4549701" cy="92140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B5E547-F752-479F-B552-18D3CA8FF8A4}"/>
              </a:ext>
            </a:extLst>
          </p:cNvPr>
          <p:cNvSpPr txBox="1"/>
          <p:nvPr/>
        </p:nvSpPr>
        <p:spPr>
          <a:xfrm>
            <a:off x="9277165" y="1397675"/>
            <a:ext cx="283306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Зачётно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-экзаменационная сессия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это время, когда студенты сдают экзамены и зачёты.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Зачётно-экзаменационная сессия начинается с 25 декабря / мая.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5DB8A8-9203-4F85-838C-AA23FBB678D2}"/>
              </a:ext>
            </a:extLst>
          </p:cNvPr>
          <p:cNvSpPr txBox="1"/>
          <p:nvPr/>
        </p:nvSpPr>
        <p:spPr>
          <a:xfrm>
            <a:off x="1784195" y="5707220"/>
            <a:ext cx="100584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Зачёт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это экзамен без оценки. Если зачет сдан, то в ведомость ставится «зачёт». Если зачёт не сдан, то в ведомость ставится «незачёт». Если студент не сдал зачёт или экзамен, то у него имеется задолженность. Он должен снова сдавать этот зачёт или экзамен.</a:t>
            </a:r>
          </a:p>
        </p:txBody>
      </p:sp>
    </p:spTree>
    <p:extLst>
      <p:ext uri="{BB962C8B-B14F-4D97-AF65-F5344CB8AC3E}">
        <p14:creationId xmlns:p14="http://schemas.microsoft.com/office/powerpoint/2010/main" val="9388255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Образование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9BB59F1-F76B-4BC6-8215-6F526289D5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7642"/>
          <a:stretch/>
        </p:blipFill>
        <p:spPr>
          <a:xfrm>
            <a:off x="619866" y="1360449"/>
            <a:ext cx="10952267" cy="531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659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Образование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9BB59F1-F76B-4BC6-8215-6F526289D5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819" r="24117" b="54471"/>
          <a:stretch/>
        </p:blipFill>
        <p:spPr>
          <a:xfrm>
            <a:off x="2341000" y="970605"/>
            <a:ext cx="8578524" cy="18171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A2C6138-EAB6-4B94-9A12-E653313C45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508" t="8560" r="9172" b="4163"/>
          <a:stretch/>
        </p:blipFill>
        <p:spPr bwMode="auto">
          <a:xfrm rot="5400000">
            <a:off x="1611402" y="1176401"/>
            <a:ext cx="3630753" cy="68535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A78FC0-888E-4FA5-8907-E9B3B23728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33" t="814" r="11685" b="75375"/>
          <a:stretch/>
        </p:blipFill>
        <p:spPr>
          <a:xfrm>
            <a:off x="5094615" y="3595456"/>
            <a:ext cx="7019325" cy="3317851"/>
          </a:xfrm>
          <a:prstGeom prst="rect">
            <a:avLst/>
          </a:prstGeom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95CDD6A0-B219-932C-8E22-FF46BA5C0817}"/>
              </a:ext>
            </a:extLst>
          </p:cNvPr>
          <p:cNvCxnSpPr/>
          <p:nvPr/>
        </p:nvCxnSpPr>
        <p:spPr>
          <a:xfrm>
            <a:off x="5216769" y="855785"/>
            <a:ext cx="0" cy="4923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B3D5A80-58D1-B6C2-0388-C73CA732D60D}"/>
              </a:ext>
            </a:extLst>
          </p:cNvPr>
          <p:cNvSpPr/>
          <p:nvPr/>
        </p:nvSpPr>
        <p:spPr>
          <a:xfrm>
            <a:off x="5287108" y="1207477"/>
            <a:ext cx="2532184" cy="9378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50B8825-9750-1C7D-823D-4495C262E5BB}"/>
              </a:ext>
            </a:extLst>
          </p:cNvPr>
          <p:cNvSpPr/>
          <p:nvPr/>
        </p:nvSpPr>
        <p:spPr>
          <a:xfrm>
            <a:off x="3176968" y="1825149"/>
            <a:ext cx="4915571" cy="9319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9DBB6DA4-18CD-A6E1-520B-93A9B5FC98F2}"/>
              </a:ext>
            </a:extLst>
          </p:cNvPr>
          <p:cNvCxnSpPr/>
          <p:nvPr/>
        </p:nvCxnSpPr>
        <p:spPr>
          <a:xfrm>
            <a:off x="3176968" y="1538133"/>
            <a:ext cx="0" cy="3802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99F6779-209E-AEFC-74B1-5DB420235E81}"/>
              </a:ext>
            </a:extLst>
          </p:cNvPr>
          <p:cNvSpPr/>
          <p:nvPr/>
        </p:nvSpPr>
        <p:spPr>
          <a:xfrm>
            <a:off x="2778369" y="1825149"/>
            <a:ext cx="293077" cy="9319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6319BAB9-FE3F-70D4-1A6B-1055C6577393}"/>
              </a:ext>
            </a:extLst>
          </p:cNvPr>
          <p:cNvCxnSpPr/>
          <p:nvPr/>
        </p:nvCxnSpPr>
        <p:spPr>
          <a:xfrm flipV="1">
            <a:off x="1272476" y="1825148"/>
            <a:ext cx="1400371" cy="4411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C8D230A-A6D5-E055-EEB3-05432A200A36}"/>
              </a:ext>
            </a:extLst>
          </p:cNvPr>
          <p:cNvSpPr/>
          <p:nvPr/>
        </p:nvSpPr>
        <p:spPr>
          <a:xfrm>
            <a:off x="179044" y="640544"/>
            <a:ext cx="770525" cy="862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A380A73-3069-7F82-CE79-3EB5481C8136}"/>
              </a:ext>
            </a:extLst>
          </p:cNvPr>
          <p:cNvSpPr/>
          <p:nvPr/>
        </p:nvSpPr>
        <p:spPr>
          <a:xfrm>
            <a:off x="1152274" y="659746"/>
            <a:ext cx="293077" cy="9319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0BA2A98-4228-0570-4027-D2503B034BCD}"/>
              </a:ext>
            </a:extLst>
          </p:cNvPr>
          <p:cNvSpPr/>
          <p:nvPr/>
        </p:nvSpPr>
        <p:spPr>
          <a:xfrm>
            <a:off x="2684570" y="1250629"/>
            <a:ext cx="2532198" cy="9319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A9331E-E35F-7A10-7504-922D88F0DADB}"/>
              </a:ext>
            </a:extLst>
          </p:cNvPr>
          <p:cNvSpPr txBox="1"/>
          <p:nvPr/>
        </p:nvSpPr>
        <p:spPr>
          <a:xfrm>
            <a:off x="179044" y="1207477"/>
            <a:ext cx="2091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Вопрос: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2CFD7AF-898B-6E07-AF15-14FD7580E31E}"/>
              </a:ext>
            </a:extLst>
          </p:cNvPr>
          <p:cNvSpPr txBox="1"/>
          <p:nvPr/>
        </p:nvSpPr>
        <p:spPr>
          <a:xfrm>
            <a:off x="195987" y="1672748"/>
            <a:ext cx="2091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Ответ: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849646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Образование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3A00674-83DA-402D-9234-09FC46ADD1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872" t="7419" r="27399" b="10044"/>
          <a:stretch/>
        </p:blipFill>
        <p:spPr bwMode="auto">
          <a:xfrm rot="5400000">
            <a:off x="3821374" y="-2102344"/>
            <a:ext cx="4549251" cy="11386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722505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80E854-1334-4D88-8943-1E96951DBC06}"/>
              </a:ext>
            </a:extLst>
          </p:cNvPr>
          <p:cNvSpPr txBox="1"/>
          <p:nvPr/>
        </p:nvSpPr>
        <p:spPr>
          <a:xfrm>
            <a:off x="292719" y="1203431"/>
            <a:ext cx="1078044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предложения.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Зачётно-экзаменационная сессия — это время, ... 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Зачёт — это ... 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Незачёт — это ... 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4) Задолженность — это зачёт или экзамен, который ... и который ... 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5) Экзаменационный лист — это документ, который … .</a:t>
            </a:r>
          </a:p>
        </p:txBody>
      </p:sp>
    </p:spTree>
    <p:extLst>
      <p:ext uri="{BB962C8B-B14F-4D97-AF65-F5344CB8AC3E}">
        <p14:creationId xmlns:p14="http://schemas.microsoft.com/office/powerpoint/2010/main" val="69243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80E854-1334-4D88-8943-1E96951DBC06}"/>
              </a:ext>
            </a:extLst>
          </p:cNvPr>
          <p:cNvSpPr txBox="1"/>
          <p:nvPr/>
        </p:nvSpPr>
        <p:spPr>
          <a:xfrm>
            <a:off x="292719" y="1203431"/>
            <a:ext cx="1078044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предложения.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Зачётно-экзаменационная сессия — это время,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студенты сдают экзамены и зачёты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Зачёт — это ... 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Незачёт — это ... 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4) Задолженность — это зачёт или экзамен, который ... и который ... 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5) Экзаменационный лист — это документ, который … .</a:t>
            </a:r>
          </a:p>
        </p:txBody>
      </p:sp>
    </p:spTree>
    <p:extLst>
      <p:ext uri="{BB962C8B-B14F-4D97-AF65-F5344CB8AC3E}">
        <p14:creationId xmlns:p14="http://schemas.microsoft.com/office/powerpoint/2010/main" val="2244416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80E854-1334-4D88-8943-1E96951DBC06}"/>
              </a:ext>
            </a:extLst>
          </p:cNvPr>
          <p:cNvSpPr txBox="1"/>
          <p:nvPr/>
        </p:nvSpPr>
        <p:spPr>
          <a:xfrm>
            <a:off x="292719" y="1203431"/>
            <a:ext cx="1078044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предложения.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Зачётно-экзаменационная сессия - это время,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студенты сдают экзамены и зачёты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Зачёт — это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экзамен без оценки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Незачёт — это ... 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4) Задолженность — это зачёт или экзамен, который ... и который ... 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5) Экзаменационный лист — это документ, который … .</a:t>
            </a:r>
          </a:p>
        </p:txBody>
      </p:sp>
    </p:spTree>
    <p:extLst>
      <p:ext uri="{BB962C8B-B14F-4D97-AF65-F5344CB8AC3E}">
        <p14:creationId xmlns:p14="http://schemas.microsoft.com/office/powerpoint/2010/main" val="25283480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80E854-1334-4D88-8943-1E96951DBC06}"/>
              </a:ext>
            </a:extLst>
          </p:cNvPr>
          <p:cNvSpPr txBox="1"/>
          <p:nvPr/>
        </p:nvSpPr>
        <p:spPr>
          <a:xfrm>
            <a:off x="292719" y="1203431"/>
            <a:ext cx="1078044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предложения.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Зачётно-экзаменационная сессия - это время,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студенты сдают экзамены и зачёты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Зачёт — это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экзамен без оценки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Незачёт — это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сданный зачёт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4) Задолженность — это зачёт или экзамен, который … и который … 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5) Экзаменационный лист — это документ, который … .</a:t>
            </a:r>
          </a:p>
        </p:txBody>
      </p:sp>
    </p:spTree>
    <p:extLst>
      <p:ext uri="{BB962C8B-B14F-4D97-AF65-F5344CB8AC3E}">
        <p14:creationId xmlns:p14="http://schemas.microsoft.com/office/powerpoint/2010/main" val="1884782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80E854-1334-4D88-8943-1E96951DBC06}"/>
              </a:ext>
            </a:extLst>
          </p:cNvPr>
          <p:cNvSpPr txBox="1"/>
          <p:nvPr/>
        </p:nvSpPr>
        <p:spPr>
          <a:xfrm>
            <a:off x="292719" y="1203431"/>
            <a:ext cx="1078044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предложения.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Зачётно-экзаменационная сессия - это время,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студенты сдают экзамены и зачёты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Зачёт — это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экзамен без оценки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Незачёт — это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сданный зачёт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4) Задолженность — это зачёт или экзамен, который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студент не сдал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который … 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5) Экзаменационный лист — это документ, который … .</a:t>
            </a:r>
          </a:p>
        </p:txBody>
      </p:sp>
    </p:spTree>
    <p:extLst>
      <p:ext uri="{BB962C8B-B14F-4D97-AF65-F5344CB8AC3E}">
        <p14:creationId xmlns:p14="http://schemas.microsoft.com/office/powerpoint/2010/main" val="29968135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80E854-1334-4D88-8943-1E96951DBC06}"/>
              </a:ext>
            </a:extLst>
          </p:cNvPr>
          <p:cNvSpPr txBox="1"/>
          <p:nvPr/>
        </p:nvSpPr>
        <p:spPr>
          <a:xfrm>
            <a:off x="292719" y="1203431"/>
            <a:ext cx="1078044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предложения.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Зачётно-экзаменационная сессия - это время,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студенты сдают экзамены и зачёты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Зачёт — это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экзамен без оценки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Незачёт — это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сданный зачёт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4) Задолженность — это зачёт или экзамен, который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студент не сдал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который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должен снова сдавать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5) Экзаменационный лист — это документ, который … .</a:t>
            </a:r>
          </a:p>
        </p:txBody>
      </p:sp>
    </p:spTree>
    <p:extLst>
      <p:ext uri="{BB962C8B-B14F-4D97-AF65-F5344CB8AC3E}">
        <p14:creationId xmlns:p14="http://schemas.microsoft.com/office/powerpoint/2010/main" val="6432757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80E854-1334-4D88-8943-1E96951DBC06}"/>
              </a:ext>
            </a:extLst>
          </p:cNvPr>
          <p:cNvSpPr txBox="1"/>
          <p:nvPr/>
        </p:nvSpPr>
        <p:spPr>
          <a:xfrm>
            <a:off x="292719" y="1203431"/>
            <a:ext cx="1078044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предложения.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Зачётно-экзаменационная сессия - это время,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студенты сдают экзамены и зачёты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Зачёт — это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экзамен без оценки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Незачёт — это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сданный зачёт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4) Задолженность — это зачёт или экзамен, который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студент не сдал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который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должен снова сдавать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5) Экзаменационный лист — это документ, который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студент получает в деканате, если у него имеется задолженность и ему надо пересдать зачёт (экзамен) или если он сдаёт зачёт (экзамен) индивидуально (отдельно от группы, например заранее)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56952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13CC35B3-2926-4E36-BF0B-D833EC7DCB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1751"/>
            <a:ext cx="10515600" cy="4925212"/>
          </a:xfrm>
        </p:spPr>
        <p:txBody>
          <a:bodyPr/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i="0" u="none" strike="noStrike" baseline="-25000" dirty="0">
                <a:solidFill>
                  <a:srgbClr val="000000"/>
                </a:solidFill>
                <a:latin typeface="Century Schoolbook" panose="02040604050505020304" pitchFamily="18" charset="0"/>
              </a:rPr>
              <a:t>Русская система оценок</a:t>
            </a:r>
          </a:p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0" i="0" u="none" strike="noStrike" baseline="-25000" dirty="0">
                <a:solidFill>
                  <a:srgbClr val="000000"/>
                </a:solidFill>
                <a:latin typeface="Century Schoolbook" panose="02040604050505020304" pitchFamily="18" charset="0"/>
              </a:rPr>
              <a:t>	</a:t>
            </a:r>
          </a:p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0" i="0" u="none" strike="noStrike" baseline="-25000" dirty="0">
                <a:solidFill>
                  <a:srgbClr val="000000"/>
                </a:solidFill>
                <a:latin typeface="Century Schoolbook" panose="02040604050505020304" pitchFamily="18" charset="0"/>
              </a:rPr>
              <a:t>			</a:t>
            </a:r>
            <a:endParaRPr lang="ru-RU" dirty="0"/>
          </a:p>
        </p:txBody>
      </p:sp>
      <p:graphicFrame>
        <p:nvGraphicFramePr>
          <p:cNvPr id="7" name="Таблица 8">
            <a:extLst>
              <a:ext uri="{FF2B5EF4-FFF2-40B4-BE49-F238E27FC236}">
                <a16:creationId xmlns:a16="http://schemas.microsoft.com/office/drawing/2014/main" id="{61A8D262-6FC8-473C-BAAD-C9FB3B8BBB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724745"/>
              </p:ext>
            </p:extLst>
          </p:nvPr>
        </p:nvGraphicFramePr>
        <p:xfrm>
          <a:off x="1874174" y="1681480"/>
          <a:ext cx="8443652" cy="174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1826">
                  <a:extLst>
                    <a:ext uri="{9D8B030D-6E8A-4147-A177-3AD203B41FA5}">
                      <a16:colId xmlns:a16="http://schemas.microsoft.com/office/drawing/2014/main" val="2460084245"/>
                    </a:ext>
                  </a:extLst>
                </a:gridCol>
                <a:gridCol w="4221826">
                  <a:extLst>
                    <a:ext uri="{9D8B030D-6E8A-4147-A177-3AD203B41FA5}">
                      <a16:colId xmlns:a16="http://schemas.microsoft.com/office/drawing/2014/main" val="197910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i="0" u="none" strike="noStrike" baseline="-25000" dirty="0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ОФИЦИАЛЬНАЯ СИТУАЦИЯ </a:t>
                      </a:r>
                      <a:endParaRPr lang="ru-RU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i="0" u="none" strike="noStrike" baseline="-25000" dirty="0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НЕОФИЦИАЛЬНАЯ СИТУАЦИЯ</a:t>
                      </a:r>
                      <a:endParaRPr lang="ru-RU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7485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i="0" u="none" strike="noStrike" baseline="-25000" dirty="0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отлично (</a:t>
                      </a:r>
                      <a:r>
                        <a:rPr lang="ru-RU" sz="2800" b="0" i="0" u="none" strike="noStrike" baseline="-25000" dirty="0" err="1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отл</a:t>
                      </a:r>
                      <a:r>
                        <a:rPr lang="ru-RU" sz="2800" b="0" i="0" u="none" strike="noStrike" baseline="-25000" dirty="0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.) </a:t>
                      </a:r>
                    </a:p>
                    <a:p>
                      <a:pPr algn="ctr"/>
                      <a:r>
                        <a:rPr lang="ru-RU" sz="2800" b="0" i="0" u="none" strike="noStrike" baseline="-25000" dirty="0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хорошо (хор.)</a:t>
                      </a:r>
                    </a:p>
                    <a:p>
                      <a:pPr algn="ctr"/>
                      <a:r>
                        <a:rPr lang="ru-RU" sz="2800" b="0" i="0" u="none" strike="noStrike" baseline="-25000" dirty="0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удовлетворительно (уд.) </a:t>
                      </a:r>
                    </a:p>
                    <a:p>
                      <a:pPr algn="ctr"/>
                      <a:r>
                        <a:rPr lang="ru-RU" sz="2800" b="0" i="0" u="none" strike="noStrike" baseline="-25000" dirty="0">
                          <a:solidFill>
                            <a:srgbClr val="C00000"/>
                          </a:solidFill>
                          <a:latin typeface="Century Schoolbook" panose="02040604050505020304" pitchFamily="18" charset="0"/>
                        </a:rPr>
                        <a:t>неудовлетворительно (неуд.)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2800" b="0" i="0" u="none" strike="noStrike" baseline="-25000" dirty="0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пятёрка (пять)</a:t>
                      </a:r>
                    </a:p>
                    <a:p>
                      <a:pPr marL="0" marR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2800" b="0" i="0" u="none" strike="noStrike" baseline="-25000" dirty="0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четвёрка (четыре)</a:t>
                      </a:r>
                    </a:p>
                    <a:p>
                      <a:pPr marL="0" marR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2800" b="0" i="0" u="none" strike="noStrike" baseline="-25000" dirty="0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тройка (три)</a:t>
                      </a:r>
                    </a:p>
                    <a:p>
                      <a:pPr marL="0" marR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2800" b="0" i="0" u="none" strike="noStrike" baseline="-25000" dirty="0">
                          <a:solidFill>
                            <a:srgbClr val="C00000"/>
                          </a:solidFill>
                          <a:latin typeface="Century Schoolbook" panose="02040604050505020304" pitchFamily="18" charset="0"/>
                        </a:rPr>
                        <a:t>двойка (два)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7120765"/>
                  </a:ext>
                </a:extLst>
              </a:tr>
            </a:tbl>
          </a:graphicData>
        </a:graphic>
      </p:graphicFrame>
      <p:graphicFrame>
        <p:nvGraphicFramePr>
          <p:cNvPr id="10" name="Таблица 11">
            <a:extLst>
              <a:ext uri="{FF2B5EF4-FFF2-40B4-BE49-F238E27FC236}">
                <a16:creationId xmlns:a16="http://schemas.microsoft.com/office/drawing/2014/main" id="{BF279300-1536-40DD-B9C0-91C0C85ECEE9}"/>
              </a:ext>
            </a:extLst>
          </p:cNvPr>
          <p:cNvGraphicFramePr>
            <a:graphicFrameLocks noGrp="1"/>
          </p:cNvGraphicFramePr>
          <p:nvPr/>
        </p:nvGraphicFramePr>
        <p:xfrm>
          <a:off x="2360471" y="4153297"/>
          <a:ext cx="7755775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8987">
                  <a:extLst>
                    <a:ext uri="{9D8B030D-6E8A-4147-A177-3AD203B41FA5}">
                      <a16:colId xmlns:a16="http://schemas.microsoft.com/office/drawing/2014/main" val="1823460248"/>
                    </a:ext>
                  </a:extLst>
                </a:gridCol>
                <a:gridCol w="1260793">
                  <a:extLst>
                    <a:ext uri="{9D8B030D-6E8A-4147-A177-3AD203B41FA5}">
                      <a16:colId xmlns:a16="http://schemas.microsoft.com/office/drawing/2014/main" val="2882907413"/>
                    </a:ext>
                  </a:extLst>
                </a:gridCol>
                <a:gridCol w="2296033">
                  <a:extLst>
                    <a:ext uri="{9D8B030D-6E8A-4147-A177-3AD203B41FA5}">
                      <a16:colId xmlns:a16="http://schemas.microsoft.com/office/drawing/2014/main" val="3745728901"/>
                    </a:ext>
                  </a:extLst>
                </a:gridCol>
                <a:gridCol w="2909962">
                  <a:extLst>
                    <a:ext uri="{9D8B030D-6E8A-4147-A177-3AD203B41FA5}">
                      <a16:colId xmlns:a16="http://schemas.microsoft.com/office/drawing/2014/main" val="3434793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Сегодня 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сдал</a:t>
                      </a:r>
                    </a:p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пересдал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экзамен по физике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 четыре (</a:t>
                      </a:r>
                      <a:r>
                        <a:rPr lang="ru-RU" sz="2000" b="1" kern="1200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 четвёрку).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0221509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lvl="4" algn="ctr"/>
                      <a:r>
                        <a:rPr lang="ru-RU" sz="2000" dirty="0"/>
                        <a:t>Я получил</a:t>
                      </a:r>
                    </a:p>
                    <a:p>
                      <a:pPr lvl="4" algn="ctr"/>
                      <a:r>
                        <a:rPr lang="ru-RU" sz="2000" dirty="0"/>
                        <a:t>Мне поставили 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/>
                        <a:t>четыре (четвёрку).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2950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413CF6F-66C5-D43E-7190-21660BA95755}"/>
              </a:ext>
            </a:extLst>
          </p:cNvPr>
          <p:cNvSpPr txBox="1"/>
          <p:nvPr/>
        </p:nvSpPr>
        <p:spPr>
          <a:xfrm>
            <a:off x="9226784" y="3429000"/>
            <a:ext cx="1778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u="sng" dirty="0">
                <a:solidFill>
                  <a:srgbClr val="C00000"/>
                </a:solidFill>
              </a:rPr>
              <a:t>единица = кол</a:t>
            </a:r>
          </a:p>
        </p:txBody>
      </p:sp>
    </p:spTree>
    <p:extLst>
      <p:ext uri="{BB962C8B-B14F-4D97-AF65-F5344CB8AC3E}">
        <p14:creationId xmlns:p14="http://schemas.microsoft.com/office/powerpoint/2010/main" val="5354172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E4C1F9-19C3-46AB-B672-5D5B9F646303}"/>
              </a:ext>
            </a:extLst>
          </p:cNvPr>
          <p:cNvSpPr txBox="1"/>
          <p:nvPr/>
        </p:nvSpPr>
        <p:spPr>
          <a:xfrm>
            <a:off x="551895" y="1097183"/>
            <a:ext cx="11088209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Тьен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как? Сдал экзамен?</a:t>
            </a:r>
          </a:p>
          <a:p>
            <a:pPr marL="0" marR="0" lvl="0" indent="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Сдал на пятёрку.</a:t>
            </a:r>
          </a:p>
          <a:p>
            <a:pPr marL="0" marR="0" lvl="0" indent="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Молодец! А я получил четвёрку. Поехали в общежитие.</a:t>
            </a:r>
          </a:p>
          <a:p>
            <a:pPr marL="0" marR="0" lvl="0" indent="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Нет давай подождём Кумара. Вот он уже идёт. Кумар, сдал экзамен?</a:t>
            </a:r>
          </a:p>
          <a:p>
            <a:pPr marL="0" marR="0" lvl="0" indent="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3000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Сдал. Мне поставили тройку. А у Пань Минь, по-моему, проблемы. Давайте её подождём.</a:t>
            </a:r>
          </a:p>
          <a:p>
            <a:pPr marL="0" marR="0" lvl="0" indent="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Ну что, Пань Минь?</a:t>
            </a:r>
          </a:p>
          <a:p>
            <a:pPr marL="0" marR="0" lvl="0" indent="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Что? Двойку получила...</a:t>
            </a:r>
          </a:p>
          <a:p>
            <a:pPr marL="0" marR="0" lvl="0" indent="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3000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Не расстраивайся. Экзамен же можно пересдать.</a:t>
            </a:r>
          </a:p>
          <a:p>
            <a:pPr marL="0" marR="0" lvl="0" indent="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Всё равно обидно.</a:t>
            </a:r>
          </a:p>
        </p:txBody>
      </p:sp>
    </p:spTree>
    <p:extLst>
      <p:ext uri="{BB962C8B-B14F-4D97-AF65-F5344CB8AC3E}">
        <p14:creationId xmlns:p14="http://schemas.microsoft.com/office/powerpoint/2010/main" val="16816131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7F9BF89-8F19-4649-BC8F-BA2CCA93F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025" y="727970"/>
            <a:ext cx="8933481" cy="61300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27A263E-A804-406E-BC0F-6CDC007BE1A4}"/>
              </a:ext>
            </a:extLst>
          </p:cNvPr>
          <p:cNvSpPr txBox="1"/>
          <p:nvPr/>
        </p:nvSpPr>
        <p:spPr>
          <a:xfrm>
            <a:off x="19974" y="903891"/>
            <a:ext cx="3389051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Сколько студент сдал зачётов?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Сколько экзаменов он сдал?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На какую оценку он сдал экзамен по философии?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На какую оценку он сдал экзамен по русскому языку?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На какую оценку студент сдал экзамен по экономике?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На какую оценку студент сдал экзамен по основам информатики?</a:t>
            </a:r>
          </a:p>
        </p:txBody>
      </p:sp>
    </p:spTree>
    <p:extLst>
      <p:ext uri="{BB962C8B-B14F-4D97-AF65-F5344CB8AC3E}">
        <p14:creationId xmlns:p14="http://schemas.microsoft.com/office/powerpoint/2010/main" val="34678034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E80A51-DD53-4CE4-8449-9698B19D2178}"/>
              </a:ext>
            </a:extLst>
          </p:cNvPr>
          <p:cNvSpPr txBox="1"/>
          <p:nvPr/>
        </p:nvSpPr>
        <p:spPr>
          <a:xfrm>
            <a:off x="838200" y="3583582"/>
            <a:ext cx="6094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переводить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русского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испанский</a:t>
            </a:r>
          </a:p>
        </p:txBody>
      </p:sp>
      <p:graphicFrame>
        <p:nvGraphicFramePr>
          <p:cNvPr id="10" name="Таблица 10">
            <a:extLst>
              <a:ext uri="{FF2B5EF4-FFF2-40B4-BE49-F238E27FC236}">
                <a16:creationId xmlns:a16="http://schemas.microsoft.com/office/drawing/2014/main" id="{90EBD47E-80E4-4482-893C-75A457CCAA82}"/>
              </a:ext>
            </a:extLst>
          </p:cNvPr>
          <p:cNvGraphicFramePr>
            <a:graphicFrameLocks noGrp="1"/>
          </p:cNvGraphicFramePr>
          <p:nvPr/>
        </p:nvGraphicFramePr>
        <p:xfrm>
          <a:off x="838199" y="1596765"/>
          <a:ext cx="10693893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8810">
                  <a:extLst>
                    <a:ext uri="{9D8B030D-6E8A-4147-A177-3AD203B41FA5}">
                      <a16:colId xmlns:a16="http://schemas.microsoft.com/office/drawing/2014/main" val="3463279315"/>
                    </a:ext>
                  </a:extLst>
                </a:gridCol>
                <a:gridCol w="1727068">
                  <a:extLst>
                    <a:ext uri="{9D8B030D-6E8A-4147-A177-3AD203B41FA5}">
                      <a16:colId xmlns:a16="http://schemas.microsoft.com/office/drawing/2014/main" val="4238936825"/>
                    </a:ext>
                  </a:extLst>
                </a:gridCol>
                <a:gridCol w="1293433">
                  <a:extLst>
                    <a:ext uri="{9D8B030D-6E8A-4147-A177-3AD203B41FA5}">
                      <a16:colId xmlns:a16="http://schemas.microsoft.com/office/drawing/2014/main" val="1316992551"/>
                    </a:ext>
                  </a:extLst>
                </a:gridCol>
                <a:gridCol w="2224637">
                  <a:extLst>
                    <a:ext uri="{9D8B030D-6E8A-4147-A177-3AD203B41FA5}">
                      <a16:colId xmlns:a16="http://schemas.microsoft.com/office/drawing/2014/main" val="2518935731"/>
                    </a:ext>
                  </a:extLst>
                </a:gridCol>
                <a:gridCol w="3859945">
                  <a:extLst>
                    <a:ext uri="{9D8B030D-6E8A-4147-A177-3AD203B41FA5}">
                      <a16:colId xmlns:a16="http://schemas.microsoft.com/office/drawing/2014/main" val="3017703375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ГЛАГОЛЫ</a:t>
                      </a:r>
                    </a:p>
                  </a:txBody>
                  <a:tcPr>
                    <a:lnR w="571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sz="2400" b="0" dirty="0">
                          <a:solidFill>
                            <a:schemeClr val="tx1"/>
                          </a:solidFill>
                        </a:rPr>
                        <a:t>ГЛАГОЛЫ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4C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СУЩЕСТВИТЕЛЬНЫЕ</a:t>
                      </a:r>
                    </a:p>
                  </a:txBody>
                  <a:tcPr>
                    <a:lnL w="571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3430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говорить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читать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писать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понимать</a:t>
                      </a:r>
                    </a:p>
                  </a:txBody>
                  <a:tcPr anchor="ctr">
                    <a:lnB w="571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kern="120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по-</a:t>
                      </a:r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русск</a:t>
                      </a:r>
                      <a:r>
                        <a:rPr lang="ru-RU" sz="2400" b="1" kern="120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и</a:t>
                      </a:r>
                    </a:p>
                  </a:txBody>
                  <a:tcPr anchor="ctr">
                    <a:lnR w="571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571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знать</a:t>
                      </a:r>
                    </a:p>
                    <a:p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изучать</a:t>
                      </a:r>
                    </a:p>
                  </a:txBody>
                  <a:tcPr anchor="ctr">
                    <a:lnL w="571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571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русск</a:t>
                      </a:r>
                      <a:r>
                        <a:rPr lang="ru-RU" sz="2400" b="1" kern="120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ий</a:t>
                      </a:r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2400" b="1" kern="120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язык</a:t>
                      </a:r>
                    </a:p>
                  </a:txBody>
                  <a:tcPr anchor="ctr">
                    <a:lnR w="571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571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>
                          <a:solidFill>
                            <a:srgbClr val="4C0000"/>
                          </a:solidFill>
                        </a:rPr>
                        <a:t>книга </a:t>
                      </a:r>
                      <a:r>
                        <a:rPr lang="ru-RU" sz="2400" b="1" dirty="0">
                          <a:solidFill>
                            <a:srgbClr val="4C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</a:t>
                      </a:r>
                      <a:r>
                        <a:rPr lang="ru-RU" sz="2400" b="0" dirty="0">
                          <a:solidFill>
                            <a:srgbClr val="4C0000"/>
                          </a:solidFill>
                        </a:rPr>
                        <a:t> русск</a:t>
                      </a:r>
                      <a:r>
                        <a:rPr lang="ru-RU" sz="2400" b="1" kern="1200" dirty="0">
                          <a:solidFill>
                            <a:srgbClr val="4C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ом</a:t>
                      </a:r>
                      <a:r>
                        <a:rPr lang="ru-RU" sz="2400" b="0" dirty="0">
                          <a:solidFill>
                            <a:srgbClr val="4C0000"/>
                          </a:solidFill>
                        </a:rPr>
                        <a:t> язык</a:t>
                      </a:r>
                      <a:r>
                        <a:rPr lang="ru-RU" sz="2400" b="1" kern="1200" dirty="0">
                          <a:solidFill>
                            <a:srgbClr val="4C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е</a:t>
                      </a:r>
                      <a:r>
                        <a:rPr lang="ru-RU" sz="2400" b="0" dirty="0">
                          <a:solidFill>
                            <a:srgbClr val="4C0000"/>
                          </a:solidFill>
                        </a:rPr>
                        <a:t> учебник русск</a:t>
                      </a:r>
                      <a:r>
                        <a:rPr lang="ru-RU" sz="2400" b="1" kern="1200" dirty="0">
                          <a:solidFill>
                            <a:srgbClr val="4C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ого</a:t>
                      </a:r>
                      <a:r>
                        <a:rPr lang="ru-RU" sz="2400" b="0" dirty="0">
                          <a:solidFill>
                            <a:srgbClr val="4C0000"/>
                          </a:solidFill>
                        </a:rPr>
                        <a:t> язык</a:t>
                      </a:r>
                      <a:r>
                        <a:rPr lang="ru-RU" sz="2400" b="1" kern="1200" dirty="0">
                          <a:solidFill>
                            <a:srgbClr val="4C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а</a:t>
                      </a:r>
                      <a:r>
                        <a:rPr lang="ru-RU" sz="2400" b="0" dirty="0">
                          <a:solidFill>
                            <a:srgbClr val="4C0000"/>
                          </a:solidFill>
                        </a:rPr>
                        <a:t> тетрадь </a:t>
                      </a:r>
                      <a:r>
                        <a:rPr lang="ru-RU" sz="2400" b="1" kern="1200" dirty="0">
                          <a:solidFill>
                            <a:srgbClr val="4C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по</a:t>
                      </a:r>
                      <a:r>
                        <a:rPr lang="ru-RU" sz="2400" b="0" dirty="0">
                          <a:solidFill>
                            <a:srgbClr val="4C0000"/>
                          </a:solidFill>
                        </a:rPr>
                        <a:t> русск</a:t>
                      </a:r>
                      <a:r>
                        <a:rPr lang="ru-RU" sz="2400" b="1" kern="1200" dirty="0">
                          <a:solidFill>
                            <a:srgbClr val="4C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ому</a:t>
                      </a:r>
                      <a:r>
                        <a:rPr lang="ru-RU" sz="2400" b="0" dirty="0">
                          <a:solidFill>
                            <a:srgbClr val="4C0000"/>
                          </a:solidFill>
                        </a:rPr>
                        <a:t> язык</a:t>
                      </a:r>
                      <a:r>
                        <a:rPr lang="ru-RU" sz="2400" b="1" kern="1200" dirty="0">
                          <a:solidFill>
                            <a:srgbClr val="4C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у</a:t>
                      </a:r>
                    </a:p>
                  </a:txBody>
                  <a:tcPr anchor="ctr">
                    <a:lnL w="571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53254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451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864887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1.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ты не знаешь, где мой учебник русского языка?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А зачем тебе учебник? Ты и так хорошо говоришь по-русски.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Да? Это ты так думаешь! А Анна Сергеевна не говорит, но я чувствую, что она считает, что я плохо знаю русский язык. Она меня всегда исправляет, когда я читаю и пишу по-русски.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Тогда тебе надо больше читать книг на русском языке. Хочешь, я дам тебе интересную книгу.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Спасибо, конечно. Её я буду читать, когда у меня будет свободное время. А сейчас мне нужно сделать домашнюю работу. А книга не заменит учебник. Где он?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Там же, где и твоя тетрадь по русскому языку. На столе под учебником математики.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И правда! Вот он.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2.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Анна Мария, ты так хорошо понимаешь по-русски. Это, наверное, потому, что ты изучала русский язык до приезда в Москву.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Нет, это потому, что я смотрю передачи по телевизору и слушаю радио.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3.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Кумар, мне нужно перевести эти предложения с английского языка на русский. Ты мне не поможешь?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Могу попробовать, но не уверен, что сделаю перевод без ошибок. У тебя есть англо-русский словарь?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Да. Вот он.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Ну давай попробуем.</a:t>
            </a:r>
          </a:p>
        </p:txBody>
      </p:sp>
    </p:spTree>
    <p:extLst>
      <p:ext uri="{BB962C8B-B14F-4D97-AF65-F5344CB8AC3E}">
        <p14:creationId xmlns:p14="http://schemas.microsoft.com/office/powerpoint/2010/main" val="37471361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9966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приехал в Москву, я плохо знал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EAA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Вскоре после приезда я начал изучать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0C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F0C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подготовительном факультете. Мы получили учебники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русского языка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Сначала было очень трудно. Мне пришлось очень много переводить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русского языка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Все новые слова я записывал в тетрадь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DF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русскому языку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Но через месяц я уже смог писать, читать и говорить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D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Правда, я ещё плохо понимаю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Наш преподаватель сказал нам, что, если мы хотим хорошо знать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мы должны читать книги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русском языке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950896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9966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приехал в Москву, я плохо знал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Вскоре после приезда я начал изучать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0C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F0C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подготовительном факультете. Мы получили учебники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4D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русского языка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Сначала было очень трудно. Мне пришлось очень много переводить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русского языка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Все новые слова я записывал в тетрадь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DF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русскому языку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Но через месяц я уже смог писать, читать и говорить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D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Правда, я ещё плохо понимаю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Наш преподаватель сказал нам, что, если мы хотим хорошо знать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мы должны читать книги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русском языке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361291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9966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приехал в Москву, я плохо знал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Вскоре после приезда я начал изучать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подготовительном факультете. Мы получили учебники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4D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русского языка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Сначала было очень трудно. Мне пришлось очень много переводить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русского языка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Все новые слова я записывал в тетрадь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DF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русскому языку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Но через месяц я уже смог писать, читать и говорить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D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Правда, я ещё плохо понимаю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Наш преподаватель сказал нам, что, если мы хотим хорошо знать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мы должны читать книги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русском языке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47970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9966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приехал в Москву, я плохо знал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Вскоре после приезда я начал изучать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подготовительном факультете. Мы получили учебники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русского языка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Сначала было очень трудно. Мне пришлось очень много переводить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русского языка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Все новые слова я записывал в тетрадь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DF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русскому языку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Но через месяц я уже смог писать, читать и говорить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D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Правда, я ещё плохо понимаю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Наш преподаватель сказал нам, что, если мы хотим хорошо знать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мы должны читать книги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русском языке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117369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9966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приехал в Москву, я плохо знал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Вскоре после приезда я начал изучать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подготовительном факультете. Мы получили учебники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русского языка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Сначала было очень трудно. Мне пришлось очень много переводить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русского языка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Все новые слова я записывал в тетрадь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DF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русскому языку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Но через месяц я уже смог писать, читать и говорить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D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Правда, я ещё плохо понимаю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Наш преподаватель сказал нам, что, если мы хотим хорошо знать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мы должны читать книги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русском языке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727168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9966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приехал в Москву, я плохо знал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Вскоре после приезда я начал изучать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подготовительном факультете. Мы получили учебники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русского языка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Сначала было очень трудно. Мне пришлось очень много переводить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русского языка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Все новые слова я записывал в тетрадь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русскому языку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Но через месяц я уже смог писать, читать и говорить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D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Правда, я ещё плохо понимаю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Наш преподаватель сказал нам, что, если мы хотим хорошо знать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мы должны читать книги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русском языке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929266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9966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приехал в Москву, я плохо знал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Вскоре после приезда я начал изучать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подготовительном факультете. Мы получили учебники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русского языка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Сначала было очень трудно. Мне пришлось очень много переводить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русского языка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Все новые слова я записывал в тетрадь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русскому языку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Но через месяц я уже смог писать, читать и говорить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Правда, я ещё плохо понимаю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Наш преподаватель сказал нам, что, если мы хотим хорошо знать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мы должны читать книги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русском языке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72021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9966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приехал в Москву, я плохо знал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Вскоре после приезда я начал изучать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подготовительном факультете. Мы получили учебники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русского языка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Сначала было очень трудно. Мне пришлось очень много переводить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русского языка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Все новые слова я записывал в тетрадь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русскому языку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Но через месяц я уже смог писать, читать и говорить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Правда, я ещё плохо понимаю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Наш преподаватель сказал нам, что, если мы хотим хорошо знать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мы должны читать книги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русском языке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91683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9966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приехал в Москву, я плохо знал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Вскоре после приезда я начал изучать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подготовительном факультете. Мы получили учебники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русского языка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Сначала было очень трудно. Мне пришлось очень много переводить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русского языка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Все новые слова я записывал в тетрадь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русскому языку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Но через месяц я уже смог писать, читать и говорить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Правда, я ещё плохо понимаю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Наш преподаватель сказал нам, что, если мы хотим хорошо знать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мы должны читать книги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русском языке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176932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9966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приехал в Москву, я плохо знал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Вскоре после приезда я начал изучать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подготовительном факультете. Мы получили учебники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русского языка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Сначала было очень трудно. Мне пришлось очень много переводить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русского языка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Все новые слова я записывал в тетрадь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русскому языку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Но через месяц я уже смог писать, читать и говорить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Правда, я ещё плохо понимаю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Наш преподаватель сказал нам, что, если мы хотим хорошо знать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мы должны читать книги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русском языке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800512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BBAD408-EBE3-4EBE-A449-08344C9C7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141" y="1828800"/>
            <a:ext cx="11537565" cy="314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6332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95F1AC-F7E4-486F-A21C-364DB6885C16}"/>
              </a:ext>
            </a:extLst>
          </p:cNvPr>
          <p:cNvSpPr txBox="1"/>
          <p:nvPr/>
        </p:nvSpPr>
        <p:spPr>
          <a:xfrm>
            <a:off x="248574" y="694067"/>
            <a:ext cx="11416683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 Кумар!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Тьен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 Что вы делаете?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учит Кумара играть на гитаре, а потом мы все вместе будем учить новые русские слова.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Понятно!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Тьен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я слышала, что у тебя есть друг и он тоже учится в России. Я хотела спросить,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 он учится?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Петербургском университете.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Вот это да! А на каком факультете он учится?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На экономическом.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Трудно там учиться?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Конечно, трудно.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А ты не знаешь, какие предметы изучают на экономическом факультете?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Не знаю, но могу узнать, если тебе это интересно. А почему ты спрашиваешь? Хочешь учиться в Петербурге?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Нет, что ты... Просто интересно знать, изучают ли они, например, как мы, историю и философию.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Хорошо! Когда я буду ему звонить, я спрошу его об этом и скажу тебе.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Спасибо.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Не за что.</a:t>
            </a:r>
          </a:p>
        </p:txBody>
      </p:sp>
    </p:spTree>
    <p:extLst>
      <p:ext uri="{BB962C8B-B14F-4D97-AF65-F5344CB8AC3E}">
        <p14:creationId xmlns:p14="http://schemas.microsoft.com/office/powerpoint/2010/main" val="18802229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изучать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два года он ... в Московском авиационном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Татьяна Ивановна. Она будет ... детей французскому языку.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 гада назад этот студент... на подготовительном факультете.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семи лет его стали ... музыке.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говорит на трёх иностранных языках, а теперь он ... еще и испанский.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завтрашнего дня я буду ... сестру рисовать.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у меня был семинар по истории, поэтому я весь день... даты.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занятиях по русскому языку нас будут... читать, писать и говорить по-русски.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время урока Анна Сергеевна ... нас правильно произносить русские слова.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когда-нибудь думал о том, что тебе придётся ... информатику на русском языке?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весь вечер... формулы. Тебе пора отдохнуть.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10091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изучать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два года он ... в Московском авиационном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Татьяна Ивановна. Она будет ... детей французскому языку.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 года назад этот студент... на подготовительном факультете.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семи лет его стали ... музыке.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говорит на трёх иностранных языках, а теперь он ... еще и испанский.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завтрашнего дня я буду ... сестру рисовать.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у меня был семинар по истории, поэтому я весь день... даты.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занятиях по русскому языку нас будут... читать, писать и говорить по-русски.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время урока Анна Сергеевна ... нас правильно произносить русские слова.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когда-нибудь думал о том, что тебе придётся ... информатику на русском языке?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весь вечер... формулы. Тебе пора отдохнуть.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</p:spTree>
    <p:extLst>
      <p:ext uri="{BB962C8B-B14F-4D97-AF65-F5344CB8AC3E}">
        <p14:creationId xmlns:p14="http://schemas.microsoft.com/office/powerpoint/2010/main" val="14499231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изучать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два года он ... в Московском авиационном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Татьяна Ивановна. Она будет ... детей французскому языку.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 года назад этот студент... на подготовительном факультете.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семи лет его стали ... музыке.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говорит на трёх иностранных языках, а теперь он ... еще и испанский.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завтрашнего дня я буду ... сестру рисовать.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у меня был семинар по истории, поэтому я весь день... даты.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занятиях по русскому языку нас будут... читать, писать и говорить по-русски.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время урока Анна Сергеевна ... нас правильно произносить русские слова.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когда-нибудь думал о том, что тебе придётся ... информатику на русском языке?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весь вечер... формулы. Тебе пора отдохнуть.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</p:spTree>
    <p:extLst>
      <p:ext uri="{BB962C8B-B14F-4D97-AF65-F5344CB8AC3E}">
        <p14:creationId xmlns:p14="http://schemas.microsoft.com/office/powerpoint/2010/main" val="17557211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изучать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два года он ... в Московском авиационном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Татьяна Ивановна. Она будет ... детей французскому языку.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 года назад этот студент... на подготовительном факультете.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семи лет его стали ... музыке.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говорит на трёх иностранных языках, а теперь он ... еще и испанский.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завтрашнего дня я буду ... сестру рисовать.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у меня был семинар по истории, поэтому я весь день... даты.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занятиях по русскому языку нас будут... читать, писать и говорить по-русски.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время урока Анна Сергеевна ... нас правильно произносить русские слова.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когда-нибудь думал о том, что тебе придётся ... информатику на русском языке?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весь вечер... формулы. Тебе пора отдохнуть.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</a:t>
            </a:r>
          </a:p>
        </p:txBody>
      </p:sp>
    </p:spTree>
    <p:extLst>
      <p:ext uri="{BB962C8B-B14F-4D97-AF65-F5344CB8AC3E}">
        <p14:creationId xmlns:p14="http://schemas.microsoft.com/office/powerpoint/2010/main" val="2196352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изучать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два года он ... в Московском авиационном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Татьяна Ивановна. Она будет ... детей французскому языку.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 года назад этот студент... на подготовительном факультете.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семи лет его стали ... музыке.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говорит на трёх иностранных языках, а теперь он ... еще и испанский.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завтрашнего дня я буду ... сестру рисовать.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у меня был семинар по истории, поэтому я весь день... даты.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занятиях по русскому языку нас будут... читать, писать и говорить по-русски.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время урока Анна Сергеевна ... нас правильно произносить русские слова.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когда-нибудь думал о том, что тебе придётся ... информатику на русском языке?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весь вечер... формулы. Тебе пора отдохнуть.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изучали</a:t>
            </a:r>
          </a:p>
        </p:txBody>
      </p:sp>
    </p:spTree>
    <p:extLst>
      <p:ext uri="{BB962C8B-B14F-4D97-AF65-F5344CB8AC3E}">
        <p14:creationId xmlns:p14="http://schemas.microsoft.com/office/powerpoint/2010/main" val="28466356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изучать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два года он ... в Московском авиационном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Татьяна Ивановна. Она будет ... детей французскому языку.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 года назад этот студент... на подготовительном факультете.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семи лет его стали ... музыке.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говорит на трёх иностранных языках, а теперь он ... еще и испанский.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завтрашнего дня я буду ... сестру рисовать.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у меня был семинар по истории, поэтому я весь день... даты.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занятиях по русскому языку нас будут... читать, писать и говорить по-русски.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время урока Анна Сергеевна ... нас правильно произносить русские слова.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когда-нибудь думал о том, что тебе придётся ... информатику на русском языке?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весь вечер... формулы. Тебе пора отдохнуть.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BFA4FD-635D-44A4-9005-F096E82C83D5}"/>
              </a:ext>
            </a:extLst>
          </p:cNvPr>
          <p:cNvSpPr txBox="1"/>
          <p:nvPr/>
        </p:nvSpPr>
        <p:spPr>
          <a:xfrm>
            <a:off x="4416270" y="2711324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</p:spTree>
    <p:extLst>
      <p:ext uri="{BB962C8B-B14F-4D97-AF65-F5344CB8AC3E}">
        <p14:creationId xmlns:p14="http://schemas.microsoft.com/office/powerpoint/2010/main" val="30035571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изучать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два года он ... в Московском авиационном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Татьяна Ивановна. Она будет ... детей французскому языку.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 года назад этот студент... на подготовительном факультете.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семи лет его стали ... музыке.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говорит на трёх иностранных языках, а теперь он ... еще и испанский.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завтрашнего дня я буду ... сестру рисовать.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у меня был семинар по истории, поэтому я весь день... даты.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занятиях по русскому языку нас будут... читать, писать и говорить по-русски.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время урока Анна Сергеевна ... нас правильно произносить русские слова.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когда-нибудь думал о том, что тебе придётся ... информатику на русском языке?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весь вечер... формулы. Тебе пора отдохнуть.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BFA4FD-635D-44A4-9005-F096E82C83D5}"/>
              </a:ext>
            </a:extLst>
          </p:cNvPr>
          <p:cNvSpPr txBox="1"/>
          <p:nvPr/>
        </p:nvSpPr>
        <p:spPr>
          <a:xfrm>
            <a:off x="4416270" y="2711324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453BA9-627F-4C75-B830-3723806B1CF8}"/>
              </a:ext>
            </a:extLst>
          </p:cNvPr>
          <p:cNvSpPr txBox="1"/>
          <p:nvPr/>
        </p:nvSpPr>
        <p:spPr>
          <a:xfrm>
            <a:off x="9644108" y="308065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</a:t>
            </a:r>
          </a:p>
        </p:txBody>
      </p:sp>
    </p:spTree>
    <p:extLst>
      <p:ext uri="{BB962C8B-B14F-4D97-AF65-F5344CB8AC3E}">
        <p14:creationId xmlns:p14="http://schemas.microsoft.com/office/powerpoint/2010/main" val="33425918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изучать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два года он ... в Московском авиационном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Татьяна Ивановна. Она будет ... детей французскому языку.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 года назад этот студент... на подготовительном факультете.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семи лет его стали ... музыке.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говорит на трёх иностранных языках, а теперь он ... еще и испанский.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завтрашнего дня я буду ... сестру рисовать.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у меня был семинар по истории, поэтому я весь день... даты.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занятиях по русскому языку нас будут... читать, писать и говорить по-русски.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время урока Анна Сергеевна ... нас правильно произносить русские слова.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когда-нибудь думал о том, что тебе придётся ... информатику на русском языке?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весь вечер... формулы. Тебе пора отдохнуть.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BFA4FD-635D-44A4-9005-F096E82C83D5}"/>
              </a:ext>
            </a:extLst>
          </p:cNvPr>
          <p:cNvSpPr txBox="1"/>
          <p:nvPr/>
        </p:nvSpPr>
        <p:spPr>
          <a:xfrm>
            <a:off x="4416270" y="2711324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453BA9-627F-4C75-B830-3723806B1CF8}"/>
              </a:ext>
            </a:extLst>
          </p:cNvPr>
          <p:cNvSpPr txBox="1"/>
          <p:nvPr/>
        </p:nvSpPr>
        <p:spPr>
          <a:xfrm>
            <a:off x="9644108" y="308065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B5D9F9-E872-4557-B0E2-6D33875837A5}"/>
              </a:ext>
            </a:extLst>
          </p:cNvPr>
          <p:cNvSpPr txBox="1"/>
          <p:nvPr/>
        </p:nvSpPr>
        <p:spPr>
          <a:xfrm>
            <a:off x="5871099" y="344998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</p:spTree>
    <p:extLst>
      <p:ext uri="{BB962C8B-B14F-4D97-AF65-F5344CB8AC3E}">
        <p14:creationId xmlns:p14="http://schemas.microsoft.com/office/powerpoint/2010/main" val="23746559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изучать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два года он ... в Московском авиационном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Татьяна Ивановна. Она будет ... детей французскому языку.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 года назад этот студент... на подготовительном факультете.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семи лет его стали ... музыке.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говорит на трёх иностранных языках, а теперь он ... еще и испанский.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завтрашнего дня я буду ... сестру рисовать.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у меня был семинар по истории, поэтому я весь день... даты.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занятиях по русскому языку нас будут... читать, писать и говорить по-русски.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время урока Анна Сергеевна ... нас правильно произносить русские слова.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когда-нибудь думал о том, что тебе придётся ... информатику на русском языке?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весь вечер... формулы. Тебе пора отдохнуть.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BFA4FD-635D-44A4-9005-F096E82C83D5}"/>
              </a:ext>
            </a:extLst>
          </p:cNvPr>
          <p:cNvSpPr txBox="1"/>
          <p:nvPr/>
        </p:nvSpPr>
        <p:spPr>
          <a:xfrm>
            <a:off x="4416270" y="2711324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453BA9-627F-4C75-B830-3723806B1CF8}"/>
              </a:ext>
            </a:extLst>
          </p:cNvPr>
          <p:cNvSpPr txBox="1"/>
          <p:nvPr/>
        </p:nvSpPr>
        <p:spPr>
          <a:xfrm>
            <a:off x="9644108" y="308065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B5D9F9-E872-4557-B0E2-6D33875837A5}"/>
              </a:ext>
            </a:extLst>
          </p:cNvPr>
          <p:cNvSpPr txBox="1"/>
          <p:nvPr/>
        </p:nvSpPr>
        <p:spPr>
          <a:xfrm>
            <a:off x="5871099" y="344998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7C0C3E-F7DD-45BB-94E3-DA08C450D35B}"/>
              </a:ext>
            </a:extLst>
          </p:cNvPr>
          <p:cNvSpPr txBox="1"/>
          <p:nvPr/>
        </p:nvSpPr>
        <p:spPr>
          <a:xfrm>
            <a:off x="8284346" y="3819320"/>
            <a:ext cx="151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учил(-а)/учу</a:t>
            </a:r>
          </a:p>
        </p:txBody>
      </p:sp>
    </p:spTree>
    <p:extLst>
      <p:ext uri="{BB962C8B-B14F-4D97-AF65-F5344CB8AC3E}">
        <p14:creationId xmlns:p14="http://schemas.microsoft.com/office/powerpoint/2010/main" val="26641122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изучать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два года он ... в Московском авиационном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Татьяна Ивановна. Она будет ... детей французскому языку.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 года назад этот студент... на подготовительном факультете.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семи лет его стали ... музыке.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говорит на трёх иностранных языках, а теперь он ... еще и испанский.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завтрашнего дня я буду ... сестру рисовать.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у меня был семинар по истории, поэтому я весь день... даты.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занятиях по русскому языку нас будут... читать, писать и говорить по-русски.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время урока Анна Сергеевна ... нас правильно произносить русские слова.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когда-нибудь думал о том, что тебе придётся ... информатику на русском языке?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весь вечер... формулы. Тебе пора отдохнуть.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BFA4FD-635D-44A4-9005-F096E82C83D5}"/>
              </a:ext>
            </a:extLst>
          </p:cNvPr>
          <p:cNvSpPr txBox="1"/>
          <p:nvPr/>
        </p:nvSpPr>
        <p:spPr>
          <a:xfrm>
            <a:off x="4416270" y="2711324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453BA9-627F-4C75-B830-3723806B1CF8}"/>
              </a:ext>
            </a:extLst>
          </p:cNvPr>
          <p:cNvSpPr txBox="1"/>
          <p:nvPr/>
        </p:nvSpPr>
        <p:spPr>
          <a:xfrm>
            <a:off x="9644108" y="308065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B5D9F9-E872-4557-B0E2-6D33875837A5}"/>
              </a:ext>
            </a:extLst>
          </p:cNvPr>
          <p:cNvSpPr txBox="1"/>
          <p:nvPr/>
        </p:nvSpPr>
        <p:spPr>
          <a:xfrm>
            <a:off x="5871099" y="344998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7C0C3E-F7DD-45BB-94E3-DA08C450D35B}"/>
              </a:ext>
            </a:extLst>
          </p:cNvPr>
          <p:cNvSpPr txBox="1"/>
          <p:nvPr/>
        </p:nvSpPr>
        <p:spPr>
          <a:xfrm>
            <a:off x="8284346" y="3819320"/>
            <a:ext cx="151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учил(-а)/учу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9A7BE2-00EE-4848-9395-74DB94911B4A}"/>
              </a:ext>
            </a:extLst>
          </p:cNvPr>
          <p:cNvSpPr txBox="1"/>
          <p:nvPr/>
        </p:nvSpPr>
        <p:spPr>
          <a:xfrm>
            <a:off x="4843878" y="4518757"/>
            <a:ext cx="2533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учиться; изучать</a:t>
            </a:r>
          </a:p>
        </p:txBody>
      </p:sp>
    </p:spTree>
    <p:extLst>
      <p:ext uri="{BB962C8B-B14F-4D97-AF65-F5344CB8AC3E}">
        <p14:creationId xmlns:p14="http://schemas.microsoft.com/office/powerpoint/2010/main" val="9798078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изучать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два года он ... в Московском авиационном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Татьяна Ивановна. Она будет ... детей французскому языку.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 года назад этот студент... на подготовительном факультете.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семи лет его стали ... музыке.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говорит на трёх иностранных языках, а теперь он ... еще и испанский.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завтрашнего дня я буду ... сестру рисовать.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у меня был семинар по истории, поэтому я весь день... даты.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занятиях по русскому языку нас будут... читать, писать и говорить по-русски.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время урока Анна Сергеевна ... нас правильно произносить русские слова.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когда-нибудь думал о том, что тебе придётся ... информатику на русском языке?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весь вечер... формулы. Тебе пора отдохнуть.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BFA4FD-635D-44A4-9005-F096E82C83D5}"/>
              </a:ext>
            </a:extLst>
          </p:cNvPr>
          <p:cNvSpPr txBox="1"/>
          <p:nvPr/>
        </p:nvSpPr>
        <p:spPr>
          <a:xfrm>
            <a:off x="4416270" y="2711324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453BA9-627F-4C75-B830-3723806B1CF8}"/>
              </a:ext>
            </a:extLst>
          </p:cNvPr>
          <p:cNvSpPr txBox="1"/>
          <p:nvPr/>
        </p:nvSpPr>
        <p:spPr>
          <a:xfrm>
            <a:off x="9644108" y="308065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B5D9F9-E872-4557-B0E2-6D33875837A5}"/>
              </a:ext>
            </a:extLst>
          </p:cNvPr>
          <p:cNvSpPr txBox="1"/>
          <p:nvPr/>
        </p:nvSpPr>
        <p:spPr>
          <a:xfrm>
            <a:off x="5871099" y="344998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7C0C3E-F7DD-45BB-94E3-DA08C450D35B}"/>
              </a:ext>
            </a:extLst>
          </p:cNvPr>
          <p:cNvSpPr txBox="1"/>
          <p:nvPr/>
        </p:nvSpPr>
        <p:spPr>
          <a:xfrm>
            <a:off x="8284346" y="3819320"/>
            <a:ext cx="151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учил(-а)/учу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9A7BE2-00EE-4848-9395-74DB94911B4A}"/>
              </a:ext>
            </a:extLst>
          </p:cNvPr>
          <p:cNvSpPr txBox="1"/>
          <p:nvPr/>
        </p:nvSpPr>
        <p:spPr>
          <a:xfrm>
            <a:off x="4843878" y="4518757"/>
            <a:ext cx="2533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учиться; изучать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3D34F8-DB7B-4AE6-ACC8-E75E193C8D2F}"/>
              </a:ext>
            </a:extLst>
          </p:cNvPr>
          <p:cNvSpPr txBox="1"/>
          <p:nvPr/>
        </p:nvSpPr>
        <p:spPr>
          <a:xfrm>
            <a:off x="9546454" y="4877922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</p:spTree>
    <p:extLst>
      <p:ext uri="{BB962C8B-B14F-4D97-AF65-F5344CB8AC3E}">
        <p14:creationId xmlns:p14="http://schemas.microsoft.com/office/powerpoint/2010/main" val="92552080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изучать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два года он ... в Московском авиационном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Татьяна Ивановна. Она будет ... детей французскому языку.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 года назад этот студент... на подготовительном факультете.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семи лет его стали ... музыке.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говорит на трёх иностранных языках, а теперь он ... еще и испанский.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завтрашнего дня я буду ... сестру рисовать.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у меня был семинар по истории, поэтому я весь день... даты.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занятиях по русскому языку нас будут... читать, писать и говорить по-русски.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время урока Анна Сергеевна ... нас правильно произносить русские слова.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когда-нибудь думал о том, что тебе придётся ... информатику на русском языке?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весь вечер... формулы. Тебе пора отдохнуть.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BFA4FD-635D-44A4-9005-F096E82C83D5}"/>
              </a:ext>
            </a:extLst>
          </p:cNvPr>
          <p:cNvSpPr txBox="1"/>
          <p:nvPr/>
        </p:nvSpPr>
        <p:spPr>
          <a:xfrm>
            <a:off x="4416270" y="2711324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453BA9-627F-4C75-B830-3723806B1CF8}"/>
              </a:ext>
            </a:extLst>
          </p:cNvPr>
          <p:cNvSpPr txBox="1"/>
          <p:nvPr/>
        </p:nvSpPr>
        <p:spPr>
          <a:xfrm>
            <a:off x="9644108" y="308065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B5D9F9-E872-4557-B0E2-6D33875837A5}"/>
              </a:ext>
            </a:extLst>
          </p:cNvPr>
          <p:cNvSpPr txBox="1"/>
          <p:nvPr/>
        </p:nvSpPr>
        <p:spPr>
          <a:xfrm>
            <a:off x="5871099" y="344998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7C0C3E-F7DD-45BB-94E3-DA08C450D35B}"/>
              </a:ext>
            </a:extLst>
          </p:cNvPr>
          <p:cNvSpPr txBox="1"/>
          <p:nvPr/>
        </p:nvSpPr>
        <p:spPr>
          <a:xfrm>
            <a:off x="8284346" y="3819320"/>
            <a:ext cx="151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учил(-а)/учу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9A7BE2-00EE-4848-9395-74DB94911B4A}"/>
              </a:ext>
            </a:extLst>
          </p:cNvPr>
          <p:cNvSpPr txBox="1"/>
          <p:nvPr/>
        </p:nvSpPr>
        <p:spPr>
          <a:xfrm>
            <a:off x="4843878" y="4518757"/>
            <a:ext cx="2533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учиться; изучать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3D34F8-DB7B-4AE6-ACC8-E75E193C8D2F}"/>
              </a:ext>
            </a:extLst>
          </p:cNvPr>
          <p:cNvSpPr txBox="1"/>
          <p:nvPr/>
        </p:nvSpPr>
        <p:spPr>
          <a:xfrm>
            <a:off x="9546454" y="4877922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B9F458-051D-4689-B191-62E66CF194EF}"/>
              </a:ext>
            </a:extLst>
          </p:cNvPr>
          <p:cNvSpPr txBox="1"/>
          <p:nvPr/>
        </p:nvSpPr>
        <p:spPr>
          <a:xfrm>
            <a:off x="10808562" y="5062588"/>
            <a:ext cx="1114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изучают</a:t>
            </a:r>
          </a:p>
        </p:txBody>
      </p:sp>
    </p:spTree>
    <p:extLst>
      <p:ext uri="{BB962C8B-B14F-4D97-AF65-F5344CB8AC3E}">
        <p14:creationId xmlns:p14="http://schemas.microsoft.com/office/powerpoint/2010/main" val="25455317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изучать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два года он ... в Московском авиационном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Татьяна Ивановна. Она будет ... детей французскому языку.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 года назад этот студент... на подготовительном факультете.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семи лет его стали ... музыке.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говорит на трёх иностранных языках, а теперь он ... еще и испанский.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завтрашнего дня я буду ... сестру рисовать.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у меня был семинар по истории, поэтому я весь день... даты.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занятиях по русскому языку нас будут... читать, писать и говорить по-русски.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время урока Анна Сергеевна ... нас правильно произносить русские слова.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когда-нибудь думал о том, что тебе придётся ... информатику на русском языке?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весь вечер... формулы. Тебе пора отдохнуть.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BFA4FD-635D-44A4-9005-F096E82C83D5}"/>
              </a:ext>
            </a:extLst>
          </p:cNvPr>
          <p:cNvSpPr txBox="1"/>
          <p:nvPr/>
        </p:nvSpPr>
        <p:spPr>
          <a:xfrm>
            <a:off x="4416270" y="2711324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453BA9-627F-4C75-B830-3723806B1CF8}"/>
              </a:ext>
            </a:extLst>
          </p:cNvPr>
          <p:cNvSpPr txBox="1"/>
          <p:nvPr/>
        </p:nvSpPr>
        <p:spPr>
          <a:xfrm>
            <a:off x="9644108" y="308065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B5D9F9-E872-4557-B0E2-6D33875837A5}"/>
              </a:ext>
            </a:extLst>
          </p:cNvPr>
          <p:cNvSpPr txBox="1"/>
          <p:nvPr/>
        </p:nvSpPr>
        <p:spPr>
          <a:xfrm>
            <a:off x="5871099" y="344998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7C0C3E-F7DD-45BB-94E3-DA08C450D35B}"/>
              </a:ext>
            </a:extLst>
          </p:cNvPr>
          <p:cNvSpPr txBox="1"/>
          <p:nvPr/>
        </p:nvSpPr>
        <p:spPr>
          <a:xfrm>
            <a:off x="8284346" y="3819320"/>
            <a:ext cx="151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учил(-а)/учу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9A7BE2-00EE-4848-9395-74DB94911B4A}"/>
              </a:ext>
            </a:extLst>
          </p:cNvPr>
          <p:cNvSpPr txBox="1"/>
          <p:nvPr/>
        </p:nvSpPr>
        <p:spPr>
          <a:xfrm>
            <a:off x="4843878" y="4518757"/>
            <a:ext cx="2533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учиться; изучать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3D34F8-DB7B-4AE6-ACC8-E75E193C8D2F}"/>
              </a:ext>
            </a:extLst>
          </p:cNvPr>
          <p:cNvSpPr txBox="1"/>
          <p:nvPr/>
        </p:nvSpPr>
        <p:spPr>
          <a:xfrm>
            <a:off x="9546454" y="4877922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B9F458-051D-4689-B191-62E66CF194EF}"/>
              </a:ext>
            </a:extLst>
          </p:cNvPr>
          <p:cNvSpPr txBox="1"/>
          <p:nvPr/>
        </p:nvSpPr>
        <p:spPr>
          <a:xfrm>
            <a:off x="10808562" y="5062588"/>
            <a:ext cx="1114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изучают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E4D022-C558-4CFB-93FD-C4712EA751AA}"/>
              </a:ext>
            </a:extLst>
          </p:cNvPr>
          <p:cNvSpPr txBox="1"/>
          <p:nvPr/>
        </p:nvSpPr>
        <p:spPr>
          <a:xfrm>
            <a:off x="9494667" y="5616586"/>
            <a:ext cx="1424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учит/учила</a:t>
            </a:r>
          </a:p>
        </p:txBody>
      </p:sp>
    </p:spTree>
    <p:extLst>
      <p:ext uri="{BB962C8B-B14F-4D97-AF65-F5344CB8AC3E}">
        <p14:creationId xmlns:p14="http://schemas.microsoft.com/office/powerpoint/2010/main" val="2995386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изучать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два года он ... в Московском авиационном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Татьяна Ивановна. Она будет ... детей французскому языку.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 года назад этот студент... на подготовительном факультете.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семи лет его стали ... музыке.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говорит на трёх иностранных языках, а теперь он ... еще и испанский.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завтрашнего дня я буду ... сестру рисовать.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у меня был семинар по истории, поэтому я весь день... даты.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занятиях по русскому языку нас будут... читать, писать и говорить по-русски.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время урока Анна Сергеевна ... нас правильно произносить русские слова.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когда-нибудь думал о том, что тебе придётся ... информатику на русском языке?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весь вечер... формулы. Тебе пора отдохнуть.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BFA4FD-635D-44A4-9005-F096E82C83D5}"/>
              </a:ext>
            </a:extLst>
          </p:cNvPr>
          <p:cNvSpPr txBox="1"/>
          <p:nvPr/>
        </p:nvSpPr>
        <p:spPr>
          <a:xfrm>
            <a:off x="4416270" y="2711324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453BA9-627F-4C75-B830-3723806B1CF8}"/>
              </a:ext>
            </a:extLst>
          </p:cNvPr>
          <p:cNvSpPr txBox="1"/>
          <p:nvPr/>
        </p:nvSpPr>
        <p:spPr>
          <a:xfrm>
            <a:off x="9644108" y="308065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B5D9F9-E872-4557-B0E2-6D33875837A5}"/>
              </a:ext>
            </a:extLst>
          </p:cNvPr>
          <p:cNvSpPr txBox="1"/>
          <p:nvPr/>
        </p:nvSpPr>
        <p:spPr>
          <a:xfrm>
            <a:off x="5871099" y="344998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7C0C3E-F7DD-45BB-94E3-DA08C450D35B}"/>
              </a:ext>
            </a:extLst>
          </p:cNvPr>
          <p:cNvSpPr txBox="1"/>
          <p:nvPr/>
        </p:nvSpPr>
        <p:spPr>
          <a:xfrm>
            <a:off x="8284346" y="3819320"/>
            <a:ext cx="151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учил(-а)/учу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9A7BE2-00EE-4848-9395-74DB94911B4A}"/>
              </a:ext>
            </a:extLst>
          </p:cNvPr>
          <p:cNvSpPr txBox="1"/>
          <p:nvPr/>
        </p:nvSpPr>
        <p:spPr>
          <a:xfrm>
            <a:off x="4843878" y="4518757"/>
            <a:ext cx="2533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учиться; изучать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3D34F8-DB7B-4AE6-ACC8-E75E193C8D2F}"/>
              </a:ext>
            </a:extLst>
          </p:cNvPr>
          <p:cNvSpPr txBox="1"/>
          <p:nvPr/>
        </p:nvSpPr>
        <p:spPr>
          <a:xfrm>
            <a:off x="9546454" y="4877922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B9F458-051D-4689-B191-62E66CF194EF}"/>
              </a:ext>
            </a:extLst>
          </p:cNvPr>
          <p:cNvSpPr txBox="1"/>
          <p:nvPr/>
        </p:nvSpPr>
        <p:spPr>
          <a:xfrm>
            <a:off x="10808562" y="5062588"/>
            <a:ext cx="1114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изучают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16CC8B-F7DE-4B73-AC6F-84EA849FA8E8}"/>
              </a:ext>
            </a:extLst>
          </p:cNvPr>
          <p:cNvSpPr txBox="1"/>
          <p:nvPr/>
        </p:nvSpPr>
        <p:spPr>
          <a:xfrm>
            <a:off x="10150135" y="5961221"/>
            <a:ext cx="1346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2D2EE7-41A8-4CC4-A5C7-DE2531B12722}"/>
              </a:ext>
            </a:extLst>
          </p:cNvPr>
          <p:cNvSpPr txBox="1"/>
          <p:nvPr/>
        </p:nvSpPr>
        <p:spPr>
          <a:xfrm>
            <a:off x="9494667" y="5616586"/>
            <a:ext cx="1424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учит/учила</a:t>
            </a:r>
          </a:p>
        </p:txBody>
      </p:sp>
    </p:spTree>
    <p:extLst>
      <p:ext uri="{BB962C8B-B14F-4D97-AF65-F5344CB8AC3E}">
        <p14:creationId xmlns:p14="http://schemas.microsoft.com/office/powerpoint/2010/main" val="302341026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изучать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два года он ... в Московском авиационном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Татьяна Ивановна. Она будет ... детей французскому языку.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 года назад этот студент... на подготовительном факультете.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семи лет его стали ... музыке.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говорит на трёх иностранных языках, а теперь он ... еще и испанский.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завтрашнего дня я буду ... сестру рисовать.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у меня был семинар по истории, поэтому я весь день... даты.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занятиях по русскому языку нас будут... читать, писать и говорить по-русски.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время урока Анна Сергеевна ... нас правильно произносить русские слова.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когда-нибудь думал о том, что тебе придётся ... информатику на русском языке?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весь вечер... формулы. Тебе пора отдохнуть.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6141868" y="6365417"/>
            <a:ext cx="1235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учил(-а)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BFA4FD-635D-44A4-9005-F096E82C83D5}"/>
              </a:ext>
            </a:extLst>
          </p:cNvPr>
          <p:cNvSpPr txBox="1"/>
          <p:nvPr/>
        </p:nvSpPr>
        <p:spPr>
          <a:xfrm>
            <a:off x="4416270" y="2711324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453BA9-627F-4C75-B830-3723806B1CF8}"/>
              </a:ext>
            </a:extLst>
          </p:cNvPr>
          <p:cNvSpPr txBox="1"/>
          <p:nvPr/>
        </p:nvSpPr>
        <p:spPr>
          <a:xfrm>
            <a:off x="9644108" y="308065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B5D9F9-E872-4557-B0E2-6D33875837A5}"/>
              </a:ext>
            </a:extLst>
          </p:cNvPr>
          <p:cNvSpPr txBox="1"/>
          <p:nvPr/>
        </p:nvSpPr>
        <p:spPr>
          <a:xfrm>
            <a:off x="5871099" y="344998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7C0C3E-F7DD-45BB-94E3-DA08C450D35B}"/>
              </a:ext>
            </a:extLst>
          </p:cNvPr>
          <p:cNvSpPr txBox="1"/>
          <p:nvPr/>
        </p:nvSpPr>
        <p:spPr>
          <a:xfrm>
            <a:off x="8284346" y="3819320"/>
            <a:ext cx="151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учил(-а)/учу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9A7BE2-00EE-4848-9395-74DB94911B4A}"/>
              </a:ext>
            </a:extLst>
          </p:cNvPr>
          <p:cNvSpPr txBox="1"/>
          <p:nvPr/>
        </p:nvSpPr>
        <p:spPr>
          <a:xfrm>
            <a:off x="4843878" y="4518757"/>
            <a:ext cx="2533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учиться; изучать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3D34F8-DB7B-4AE6-ACC8-E75E193C8D2F}"/>
              </a:ext>
            </a:extLst>
          </p:cNvPr>
          <p:cNvSpPr txBox="1"/>
          <p:nvPr/>
        </p:nvSpPr>
        <p:spPr>
          <a:xfrm>
            <a:off x="9546454" y="4877922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B9F458-051D-4689-B191-62E66CF194EF}"/>
              </a:ext>
            </a:extLst>
          </p:cNvPr>
          <p:cNvSpPr txBox="1"/>
          <p:nvPr/>
        </p:nvSpPr>
        <p:spPr>
          <a:xfrm>
            <a:off x="10808562" y="5062588"/>
            <a:ext cx="1114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изучают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16CC8B-F7DE-4B73-AC6F-84EA849FA8E8}"/>
              </a:ext>
            </a:extLst>
          </p:cNvPr>
          <p:cNvSpPr txBox="1"/>
          <p:nvPr/>
        </p:nvSpPr>
        <p:spPr>
          <a:xfrm>
            <a:off x="10150135" y="5961221"/>
            <a:ext cx="1346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B6BEC5-9468-4650-97F0-87958BC95AAE}"/>
              </a:ext>
            </a:extLst>
          </p:cNvPr>
          <p:cNvSpPr txBox="1"/>
          <p:nvPr/>
        </p:nvSpPr>
        <p:spPr>
          <a:xfrm>
            <a:off x="8009136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39F945B-BF55-4A4D-88D3-8EA6DB203EA9}"/>
              </a:ext>
            </a:extLst>
          </p:cNvPr>
          <p:cNvSpPr txBox="1"/>
          <p:nvPr/>
        </p:nvSpPr>
        <p:spPr>
          <a:xfrm>
            <a:off x="9494667" y="5616586"/>
            <a:ext cx="1424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учит/учила</a:t>
            </a:r>
          </a:p>
        </p:txBody>
      </p:sp>
    </p:spTree>
    <p:extLst>
      <p:ext uri="{BB962C8B-B14F-4D97-AF65-F5344CB8AC3E}">
        <p14:creationId xmlns:p14="http://schemas.microsoft.com/office/powerpoint/2010/main" val="36963851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…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523098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учусь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изучаю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76526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учусь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учишься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изучаю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721546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учусь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учишься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учится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изучаю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изучает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922496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учусь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учишься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учится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учимся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изучаю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изучает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изучаем</a:t>
            </a:r>
          </a:p>
        </p:txBody>
      </p:sp>
    </p:spTree>
    <p:extLst>
      <p:ext uri="{BB962C8B-B14F-4D97-AF65-F5344CB8AC3E}">
        <p14:creationId xmlns:p14="http://schemas.microsoft.com/office/powerpoint/2010/main" val="253636522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учусь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учишься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учится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учимся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учитесь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изучаю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изучает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изучаем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изучаете</a:t>
            </a:r>
          </a:p>
        </p:txBody>
      </p:sp>
    </p:spTree>
    <p:extLst>
      <p:ext uri="{BB962C8B-B14F-4D97-AF65-F5344CB8AC3E}">
        <p14:creationId xmlns:p14="http://schemas.microsoft.com/office/powerpoint/2010/main" val="357589112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  <a:p>
            <a:pPr marL="0" indent="0">
              <a:buNone/>
            </a:pPr>
            <a:r>
              <a:rPr lang="ru-RU" dirty="0"/>
              <a:t>они учат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учусь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учишься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учится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учимся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учитесь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учатся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изучаю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изучает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изучаем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изучаете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изучают</a:t>
            </a:r>
          </a:p>
        </p:txBody>
      </p:sp>
    </p:spTree>
    <p:extLst>
      <p:ext uri="{BB962C8B-B14F-4D97-AF65-F5344CB8AC3E}">
        <p14:creationId xmlns:p14="http://schemas.microsoft.com/office/powerpoint/2010/main" val="219561023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  <a:p>
            <a:pPr marL="0" indent="0">
              <a:buNone/>
            </a:pPr>
            <a:r>
              <a:rPr lang="ru-RU" dirty="0"/>
              <a:t>они учат</a:t>
            </a:r>
          </a:p>
          <a:p>
            <a:pPr marL="0" indent="0">
              <a:buNone/>
            </a:pPr>
            <a:r>
              <a:rPr lang="ru-RU" dirty="0"/>
              <a:t>он вчера …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учусь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учишься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учится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учимся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учитесь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учатся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…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изучаю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изучает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изучаем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изучаете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изучают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…</a:t>
            </a:r>
          </a:p>
        </p:txBody>
      </p:sp>
    </p:spTree>
    <p:extLst>
      <p:ext uri="{BB962C8B-B14F-4D97-AF65-F5344CB8AC3E}">
        <p14:creationId xmlns:p14="http://schemas.microsoft.com/office/powerpoint/2010/main" val="395030301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  <a:p>
            <a:pPr marL="0" indent="0">
              <a:buNone/>
            </a:pPr>
            <a:r>
              <a:rPr lang="ru-RU" dirty="0"/>
              <a:t>они учат</a:t>
            </a:r>
          </a:p>
          <a:p>
            <a:pPr marL="0" indent="0">
              <a:buNone/>
            </a:pPr>
            <a:r>
              <a:rPr lang="ru-RU" dirty="0"/>
              <a:t>он вчера учил</a:t>
            </a:r>
          </a:p>
          <a:p>
            <a:pPr marL="0" indent="0">
              <a:buNone/>
            </a:pPr>
            <a:r>
              <a:rPr lang="ru-RU" dirty="0"/>
              <a:t>она …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учусь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учишься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учится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учимся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учитесь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учатся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учился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…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изучаю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изучает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изучаем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изучаете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изучают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изучал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…</a:t>
            </a:r>
          </a:p>
        </p:txBody>
      </p:sp>
    </p:spTree>
    <p:extLst>
      <p:ext uri="{BB962C8B-B14F-4D97-AF65-F5344CB8AC3E}">
        <p14:creationId xmlns:p14="http://schemas.microsoft.com/office/powerpoint/2010/main" val="361115009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  <a:p>
            <a:pPr marL="0" indent="0">
              <a:buNone/>
            </a:pPr>
            <a:r>
              <a:rPr lang="ru-RU" dirty="0"/>
              <a:t>они учат</a:t>
            </a:r>
          </a:p>
          <a:p>
            <a:pPr marL="0" indent="0">
              <a:buNone/>
            </a:pPr>
            <a:r>
              <a:rPr lang="ru-RU" dirty="0"/>
              <a:t>он вчера учил</a:t>
            </a:r>
          </a:p>
          <a:p>
            <a:pPr marL="0" indent="0">
              <a:buNone/>
            </a:pPr>
            <a:r>
              <a:rPr lang="ru-RU" dirty="0"/>
              <a:t>она вчера учила</a:t>
            </a:r>
          </a:p>
          <a:p>
            <a:pPr marL="0" indent="0">
              <a:buNone/>
            </a:pPr>
            <a:r>
              <a:rPr lang="ru-RU" dirty="0"/>
              <a:t>мы …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учусь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учишься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учится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учимся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учитесь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учатся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учился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вчера училась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…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изучаю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изучает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изучаем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изучаете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изучают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изучал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вчера изучала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…</a:t>
            </a:r>
          </a:p>
        </p:txBody>
      </p:sp>
    </p:spTree>
    <p:extLst>
      <p:ext uri="{BB962C8B-B14F-4D97-AF65-F5344CB8AC3E}">
        <p14:creationId xmlns:p14="http://schemas.microsoft.com/office/powerpoint/2010/main" val="141665429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  <a:p>
            <a:pPr marL="0" indent="0">
              <a:buNone/>
            </a:pPr>
            <a:r>
              <a:rPr lang="ru-RU" dirty="0"/>
              <a:t>они учат</a:t>
            </a:r>
          </a:p>
          <a:p>
            <a:pPr marL="0" indent="0">
              <a:buNone/>
            </a:pPr>
            <a:r>
              <a:rPr lang="ru-RU" dirty="0"/>
              <a:t>он вчера учил</a:t>
            </a:r>
          </a:p>
          <a:p>
            <a:pPr marL="0" indent="0">
              <a:buNone/>
            </a:pPr>
            <a:r>
              <a:rPr lang="ru-RU" dirty="0"/>
              <a:t>она вчера учила</a:t>
            </a:r>
          </a:p>
          <a:p>
            <a:pPr marL="0" indent="0">
              <a:buNone/>
            </a:pPr>
            <a:r>
              <a:rPr lang="ru-RU" dirty="0"/>
              <a:t>мы вчера учили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учусь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учишься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учится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учимся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учитесь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учатся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учился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вчера училась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вчера учились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изучаю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изучает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изучаем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изучаете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изучают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изучал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вчера изучала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вчера изучали</a:t>
            </a:r>
          </a:p>
        </p:txBody>
      </p:sp>
    </p:spTree>
    <p:extLst>
      <p:ext uri="{BB962C8B-B14F-4D97-AF65-F5344CB8AC3E}">
        <p14:creationId xmlns:p14="http://schemas.microsoft.com/office/powerpoint/2010/main" val="225110276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  <a:p>
            <a:pPr marL="0" indent="0">
              <a:buNone/>
            </a:pPr>
            <a:r>
              <a:rPr lang="ru-RU" dirty="0"/>
              <a:t>они учат</a:t>
            </a:r>
          </a:p>
          <a:p>
            <a:pPr marL="0" indent="0">
              <a:buNone/>
            </a:pPr>
            <a:r>
              <a:rPr lang="ru-RU" dirty="0"/>
              <a:t>он вчера учил</a:t>
            </a:r>
          </a:p>
          <a:p>
            <a:pPr marL="0" indent="0">
              <a:buNone/>
            </a:pPr>
            <a:r>
              <a:rPr lang="ru-RU" dirty="0"/>
              <a:t>она вчера учила</a:t>
            </a:r>
          </a:p>
          <a:p>
            <a:pPr marL="0" indent="0">
              <a:buNone/>
            </a:pPr>
            <a:r>
              <a:rPr lang="ru-RU" dirty="0"/>
              <a:t>мы вчера учили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учусь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учишься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учится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учимся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учитесь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учатся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учился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вчера училась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вчера учились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изучаю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изучает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изучаем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изучаете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изучают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изучал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вчера изучала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вчера изучали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EED927-A802-4AED-A5E0-014B880EE63C}"/>
              </a:ext>
            </a:extLst>
          </p:cNvPr>
          <p:cNvSpPr txBox="1"/>
          <p:nvPr/>
        </p:nvSpPr>
        <p:spPr>
          <a:xfrm>
            <a:off x="301841" y="5601810"/>
            <a:ext cx="3710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Будущее время?</a:t>
            </a:r>
          </a:p>
        </p:txBody>
      </p:sp>
    </p:spTree>
    <p:extLst>
      <p:ext uri="{BB962C8B-B14F-4D97-AF65-F5344CB8AC3E}">
        <p14:creationId xmlns:p14="http://schemas.microsoft.com/office/powerpoint/2010/main" val="51435270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  <a:p>
            <a:pPr marL="0" indent="0">
              <a:buNone/>
            </a:pPr>
            <a:r>
              <a:rPr lang="ru-RU" dirty="0"/>
              <a:t>они учат</a:t>
            </a:r>
          </a:p>
          <a:p>
            <a:pPr marL="0" indent="0">
              <a:buNone/>
            </a:pPr>
            <a:r>
              <a:rPr lang="ru-RU" dirty="0"/>
              <a:t>он вчера учил</a:t>
            </a:r>
          </a:p>
          <a:p>
            <a:pPr marL="0" indent="0">
              <a:buNone/>
            </a:pPr>
            <a:r>
              <a:rPr lang="ru-RU" dirty="0"/>
              <a:t>она вчера учила</a:t>
            </a:r>
          </a:p>
          <a:p>
            <a:pPr marL="0" indent="0">
              <a:buNone/>
            </a:pPr>
            <a:r>
              <a:rPr lang="ru-RU" dirty="0"/>
              <a:t>мы вчера учили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учусь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учишься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учится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учимся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учитесь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учатся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учился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вчера училась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вчера учились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изучаю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изучает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изучаем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изучаете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изучают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изучал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вчера изучала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вчера изучали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EED927-A802-4AED-A5E0-014B880EE63C}"/>
              </a:ext>
            </a:extLst>
          </p:cNvPr>
          <p:cNvSpPr txBox="1"/>
          <p:nvPr/>
        </p:nvSpPr>
        <p:spPr>
          <a:xfrm>
            <a:off x="301841" y="5601810"/>
            <a:ext cx="3710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буду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учить / учиться / 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будешь… он будет… они будут…</a:t>
            </a:r>
          </a:p>
        </p:txBody>
      </p:sp>
    </p:spTree>
    <p:extLst>
      <p:ext uri="{BB962C8B-B14F-4D97-AF65-F5344CB8AC3E}">
        <p14:creationId xmlns:p14="http://schemas.microsoft.com/office/powerpoint/2010/main" val="194254301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  <a:p>
            <a:pPr marL="0" indent="0">
              <a:buNone/>
            </a:pPr>
            <a:r>
              <a:rPr lang="ru-RU" dirty="0"/>
              <a:t>они учат</a:t>
            </a:r>
          </a:p>
          <a:p>
            <a:pPr marL="0" indent="0">
              <a:buNone/>
            </a:pPr>
            <a:r>
              <a:rPr lang="ru-RU" dirty="0"/>
              <a:t>он вчера учил</a:t>
            </a:r>
          </a:p>
          <a:p>
            <a:pPr marL="0" indent="0">
              <a:buNone/>
            </a:pPr>
            <a:r>
              <a:rPr lang="ru-RU" dirty="0"/>
              <a:t>она вчера учила</a:t>
            </a:r>
          </a:p>
          <a:p>
            <a:pPr marL="0" indent="0">
              <a:buNone/>
            </a:pPr>
            <a:r>
              <a:rPr lang="ru-RU" dirty="0"/>
              <a:t>мы вчера учили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учусь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учишься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учится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учимся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учитесь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учатся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учился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вчера училась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вчера учились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изучаю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изучает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изучаем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изучаете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изучают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изучал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вчера изучала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вчера изучали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EED927-A802-4AED-A5E0-014B880EE63C}"/>
              </a:ext>
            </a:extLst>
          </p:cNvPr>
          <p:cNvSpPr txBox="1"/>
          <p:nvPr/>
        </p:nvSpPr>
        <p:spPr>
          <a:xfrm>
            <a:off x="301841" y="5601810"/>
            <a:ext cx="3710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буду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учить / учиться / 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будешь… он будет… они будут…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5BD1DD-F0E1-4653-A8EF-E8C3FB4360CE}"/>
              </a:ext>
            </a:extLst>
          </p:cNvPr>
          <p:cNvSpPr txBox="1"/>
          <p:nvPr/>
        </p:nvSpPr>
        <p:spPr>
          <a:xfrm>
            <a:off x="4195439" y="5530632"/>
            <a:ext cx="6901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Пары СВ?</a:t>
            </a:r>
          </a:p>
        </p:txBody>
      </p:sp>
    </p:spTree>
    <p:extLst>
      <p:ext uri="{BB962C8B-B14F-4D97-AF65-F5344CB8AC3E}">
        <p14:creationId xmlns:p14="http://schemas.microsoft.com/office/powerpoint/2010/main" val="140522186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  <a:p>
            <a:pPr marL="0" indent="0">
              <a:buNone/>
            </a:pPr>
            <a:r>
              <a:rPr lang="ru-RU" dirty="0"/>
              <a:t>они учат</a:t>
            </a:r>
          </a:p>
          <a:p>
            <a:pPr marL="0" indent="0">
              <a:buNone/>
            </a:pPr>
            <a:r>
              <a:rPr lang="ru-RU" dirty="0"/>
              <a:t>он вчера учил</a:t>
            </a:r>
          </a:p>
          <a:p>
            <a:pPr marL="0" indent="0">
              <a:buNone/>
            </a:pPr>
            <a:r>
              <a:rPr lang="ru-RU" dirty="0"/>
              <a:t>она вчера учила</a:t>
            </a:r>
          </a:p>
          <a:p>
            <a:pPr marL="0" indent="0">
              <a:buNone/>
            </a:pPr>
            <a:r>
              <a:rPr lang="ru-RU" dirty="0"/>
              <a:t>мы вчера учили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учусь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учишься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учится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учимся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учитесь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учатся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учился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вчера училась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вчера учились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изучаю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изучает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изучаем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изучаете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изучают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изучал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вчера изучала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вчера изучали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EED927-A802-4AED-A5E0-014B880EE63C}"/>
              </a:ext>
            </a:extLst>
          </p:cNvPr>
          <p:cNvSpPr txBox="1"/>
          <p:nvPr/>
        </p:nvSpPr>
        <p:spPr>
          <a:xfrm>
            <a:off x="301841" y="5601810"/>
            <a:ext cx="3710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буду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учить / учиться / 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будешь… он будет… они будут…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5BD1DD-F0E1-4653-A8EF-E8C3FB4360CE}"/>
              </a:ext>
            </a:extLst>
          </p:cNvPr>
          <p:cNvSpPr txBox="1"/>
          <p:nvPr/>
        </p:nvSpPr>
        <p:spPr>
          <a:xfrm>
            <a:off x="4195439" y="5530632"/>
            <a:ext cx="6901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/ изучить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Буд.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6036000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  <a:p>
            <a:pPr marL="0" indent="0">
              <a:buNone/>
            </a:pPr>
            <a:r>
              <a:rPr lang="ru-RU" dirty="0"/>
              <a:t>они учат</a:t>
            </a:r>
          </a:p>
          <a:p>
            <a:pPr marL="0" indent="0">
              <a:buNone/>
            </a:pPr>
            <a:r>
              <a:rPr lang="ru-RU" dirty="0"/>
              <a:t>он вчера учил</a:t>
            </a:r>
          </a:p>
          <a:p>
            <a:pPr marL="0" indent="0">
              <a:buNone/>
            </a:pPr>
            <a:r>
              <a:rPr lang="ru-RU" dirty="0"/>
              <a:t>она вчера учила</a:t>
            </a:r>
          </a:p>
          <a:p>
            <a:pPr marL="0" indent="0">
              <a:buNone/>
            </a:pPr>
            <a:r>
              <a:rPr lang="ru-RU" dirty="0"/>
              <a:t>мы вчера учили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учусь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учишься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учится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учимся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учитесь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учатся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учился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вчера училась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вчера учились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изучаю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изучает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изучаем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изучаете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изучают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изучал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вчера изучала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вчера изучали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EED927-A802-4AED-A5E0-014B880EE63C}"/>
              </a:ext>
            </a:extLst>
          </p:cNvPr>
          <p:cNvSpPr txBox="1"/>
          <p:nvPr/>
        </p:nvSpPr>
        <p:spPr>
          <a:xfrm>
            <a:off x="301841" y="5601810"/>
            <a:ext cx="3710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буду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учить / учиться / 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будешь… он будет… они будут…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5BD1DD-F0E1-4653-A8EF-E8C3FB4360CE}"/>
              </a:ext>
            </a:extLst>
          </p:cNvPr>
          <p:cNvSpPr txBox="1"/>
          <p:nvPr/>
        </p:nvSpPr>
        <p:spPr>
          <a:xfrm>
            <a:off x="4195439" y="5530632"/>
            <a:ext cx="69016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/ изучить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вЫучу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/изучу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вЫучишь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 изучишь… он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/изучит… мы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/ изучим … вы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изУчите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они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вЫучат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672814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617616"/>
          </a:xfrm>
        </p:spPr>
        <p:txBody>
          <a:bodyPr anchor="ctr"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9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Экскурсия</a:t>
            </a:r>
            <a:b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Доклады</a:t>
            </a:r>
            <a:r>
              <a:rPr lang="ru-RU" sz="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br>
              <a:rPr lang="ru-RU" sz="6600" dirty="0"/>
            </a:b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Первое здание МГУ (бывшая аптека) и Исторический музей.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История и здание факультета ИСАА, Императорский зал.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История и здание факультета журналистики.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Церковь св. Татьяны (клуб).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История и здание факультета психологии.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Музеи МГУ (на Моховой и на Ленинских горах).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Библиотека МГУ на Моховой (и перенос фундаментальной библиотеки в новое здание)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 Библиотека имени Ленина.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9. Дом Пашкова.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1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Вторник (после 16:30)</a:t>
            </a:r>
            <a:endParaRPr lang="ru-RU" sz="6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BB0BA2-E974-7DA5-D14E-3923837E5FB6}"/>
              </a:ext>
            </a:extLst>
          </p:cNvPr>
          <p:cNvSpPr txBox="1"/>
          <p:nvPr/>
        </p:nvSpPr>
        <p:spPr>
          <a:xfrm>
            <a:off x="6373505" y="240384"/>
            <a:ext cx="570476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докладов </a:t>
            </a:r>
            <a:r>
              <a:rPr lang="ru-RU" sz="2800" dirty="0">
                <a:solidFill>
                  <a:srgbClr val="002060"/>
                </a:solidFill>
              </a:rPr>
              <a:t>+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репортажи</a:t>
            </a:r>
            <a:r>
              <a:rPr lang="ru-RU" sz="2800" dirty="0">
                <a:solidFill>
                  <a:srgbClr val="002060"/>
                </a:solidFill>
              </a:rPr>
              <a:t>: </a:t>
            </a:r>
            <a:br>
              <a:rPr lang="ru-RU" sz="2800" dirty="0">
                <a:solidFill>
                  <a:srgbClr val="002060"/>
                </a:solidFill>
              </a:rPr>
            </a:br>
            <a:r>
              <a:rPr lang="ru-RU" sz="2800" dirty="0">
                <a:solidFill>
                  <a:srgbClr val="002060"/>
                </a:solidFill>
              </a:rPr>
              <a:t>видео и газетный (с фотографиями).</a:t>
            </a:r>
          </a:p>
          <a:p>
            <a:r>
              <a:rPr lang="ru-RU" sz="2400" dirty="0">
                <a:solidFill>
                  <a:srgbClr val="002060"/>
                </a:solidFill>
              </a:rPr>
              <a:t>Каждый должен участвовать в каком-то виде презентации (доклад на экскурсии или репортаж).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8278</TotalTime>
  <Words>6870</Words>
  <Application>Microsoft Office PowerPoint</Application>
  <PresentationFormat>Широкоэкранный</PresentationFormat>
  <Paragraphs>1091</Paragraphs>
  <Slides>72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72</vt:i4>
      </vt:variant>
    </vt:vector>
  </HeadingPairs>
  <TitlesOfParts>
    <vt:vector size="79" baseType="lpstr">
      <vt:lpstr>Arial</vt:lpstr>
      <vt:lpstr>Book Antiqua</vt:lpstr>
      <vt:lpstr>Calibri</vt:lpstr>
      <vt:lpstr>Calibri Light</vt:lpstr>
      <vt:lpstr>Century Schoolbook</vt:lpstr>
      <vt:lpstr>Times New Roman</vt:lpstr>
      <vt:lpstr>Тема Office</vt:lpstr>
      <vt:lpstr>Магистранты-психологи 24 г/п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Экскурсия Доклады: 1. Первое здание МГУ (бывшая аптека) и Исторический музей. 2. История и здание факультета ИСАА, Императорский зал. 3. История и здание факультета журналистики. 4. Церковь св. Татьяны (клуб). 5. История и здание факультета психологии. 6. Музеи МГУ (на Моховой и на Ленинских горах). 7. Библиотека МГУ на Моховой (и перенос фундаментальной библиотеки в новое здание) 8. Библиотека имени Ленина. 9. Дом Пашкова.  Вторник (после 16:30)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134</cp:revision>
  <dcterms:created xsi:type="dcterms:W3CDTF">2024-09-01T20:30:35Z</dcterms:created>
  <dcterms:modified xsi:type="dcterms:W3CDTF">2025-04-04T19:07:05Z</dcterms:modified>
</cp:coreProperties>
</file>