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sldIdLst>
    <p:sldId id="256" r:id="rId2"/>
    <p:sldId id="273" r:id="rId3"/>
    <p:sldId id="918" r:id="rId4"/>
    <p:sldId id="589" r:id="rId5"/>
    <p:sldId id="920" r:id="rId6"/>
    <p:sldId id="847" r:id="rId7"/>
    <p:sldId id="488" r:id="rId8"/>
    <p:sldId id="490" r:id="rId9"/>
    <p:sldId id="605" r:id="rId10"/>
    <p:sldId id="927" r:id="rId11"/>
    <p:sldId id="592" r:id="rId12"/>
    <p:sldId id="309" r:id="rId13"/>
    <p:sldId id="308" r:id="rId14"/>
    <p:sldId id="307" r:id="rId15"/>
    <p:sldId id="310" r:id="rId16"/>
    <p:sldId id="311" r:id="rId17"/>
    <p:sldId id="474" r:id="rId18"/>
    <p:sldId id="475" r:id="rId19"/>
    <p:sldId id="630" r:id="rId20"/>
    <p:sldId id="631" r:id="rId21"/>
    <p:sldId id="632" r:id="rId22"/>
    <p:sldId id="633" r:id="rId23"/>
    <p:sldId id="634" r:id="rId24"/>
    <p:sldId id="635" r:id="rId25"/>
    <p:sldId id="636" r:id="rId26"/>
    <p:sldId id="637" r:id="rId27"/>
    <p:sldId id="476" r:id="rId28"/>
    <p:sldId id="477" r:id="rId29"/>
    <p:sldId id="639" r:id="rId30"/>
    <p:sldId id="640" r:id="rId31"/>
    <p:sldId id="641" r:id="rId32"/>
    <p:sldId id="642" r:id="rId33"/>
    <p:sldId id="643" r:id="rId34"/>
    <p:sldId id="644" r:id="rId35"/>
    <p:sldId id="645" r:id="rId36"/>
    <p:sldId id="649" r:id="rId37"/>
    <p:sldId id="646" r:id="rId38"/>
    <p:sldId id="647" r:id="rId39"/>
    <p:sldId id="478" r:id="rId40"/>
    <p:sldId id="479" r:id="rId41"/>
    <p:sldId id="650" r:id="rId42"/>
    <p:sldId id="651" r:id="rId43"/>
    <p:sldId id="652" r:id="rId44"/>
    <p:sldId id="671" r:id="rId45"/>
    <p:sldId id="670" r:id="rId46"/>
    <p:sldId id="653" r:id="rId47"/>
    <p:sldId id="654" r:id="rId48"/>
    <p:sldId id="655" r:id="rId49"/>
    <p:sldId id="656" r:id="rId50"/>
    <p:sldId id="657" r:id="rId51"/>
    <p:sldId id="658" r:id="rId52"/>
    <p:sldId id="989" r:id="rId53"/>
    <p:sldId id="659" r:id="rId54"/>
    <p:sldId id="660" r:id="rId55"/>
    <p:sldId id="661" r:id="rId56"/>
    <p:sldId id="662" r:id="rId57"/>
    <p:sldId id="663" r:id="rId58"/>
    <p:sldId id="314" r:id="rId59"/>
    <p:sldId id="312" r:id="rId60"/>
    <p:sldId id="315" r:id="rId61"/>
    <p:sldId id="313" r:id="rId62"/>
    <p:sldId id="480" r:id="rId63"/>
    <p:sldId id="481" r:id="rId64"/>
    <p:sldId id="672" r:id="rId65"/>
    <p:sldId id="673" r:id="rId66"/>
    <p:sldId id="674" r:id="rId67"/>
    <p:sldId id="675" r:id="rId68"/>
    <p:sldId id="676" r:id="rId69"/>
    <p:sldId id="677" r:id="rId70"/>
    <p:sldId id="678" r:id="rId71"/>
    <p:sldId id="679" r:id="rId72"/>
    <p:sldId id="680" r:id="rId73"/>
    <p:sldId id="681" r:id="rId74"/>
    <p:sldId id="682" r:id="rId75"/>
    <p:sldId id="683" r:id="rId76"/>
    <p:sldId id="684" r:id="rId77"/>
    <p:sldId id="685" r:id="rId78"/>
    <p:sldId id="686" r:id="rId79"/>
    <p:sldId id="994" r:id="rId80"/>
    <p:sldId id="919" r:id="rId8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A8BB"/>
    <a:srgbClr val="C2A7C1"/>
    <a:srgbClr val="FFFFFF"/>
    <a:srgbClr val="E8F3E1"/>
    <a:srgbClr val="C2DEAF"/>
    <a:srgbClr val="D7E1F2"/>
    <a:srgbClr val="D5E7BB"/>
    <a:srgbClr val="C3A8BE"/>
    <a:srgbClr val="660033"/>
    <a:srgbClr val="749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8" autoAdjust="0"/>
    <p:restoredTop sz="94660"/>
  </p:normalViewPr>
  <p:slideViewPr>
    <p:cSldViewPr snapToGrid="0">
      <p:cViewPr varScale="1">
        <p:scale>
          <a:sx n="81" d="100"/>
          <a:sy n="81" d="100"/>
        </p:scale>
        <p:origin x="1070" y="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2C52D-4576-40AC-9004-E2C2AF5BC46C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C6BD4-FB98-447E-83C4-2614FE6C7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1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5C6BD4-FB98-447E-83C4-2614FE6C7B5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353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Магистранты-психологи 24 г/п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0" y="874782"/>
            <a:ext cx="12192000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21 марта 2025 года, 15:00—18:00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43131"/>
              </p:ext>
            </p:extLst>
          </p:nvPr>
        </p:nvGraphicFramePr>
        <p:xfrm>
          <a:off x="145386" y="1594197"/>
          <a:ext cx="11906914" cy="5036477"/>
        </p:xfrm>
        <a:graphic>
          <a:graphicData uri="http://schemas.openxmlformats.org/drawingml/2006/table">
            <a:tbl>
              <a:tblPr firstRow="1" firstCol="1" bandRow="1"/>
              <a:tblGrid>
                <a:gridCol w="586536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761896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318655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63974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519148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551145">
                  <a:extLst>
                    <a:ext uri="{9D8B030D-6E8A-4147-A177-3AD203B41FA5}">
                      <a16:colId xmlns:a16="http://schemas.microsoft.com/office/drawing/2014/main" val="3686163218"/>
                    </a:ext>
                  </a:extLst>
                </a:gridCol>
                <a:gridCol w="663879">
                  <a:extLst>
                    <a:ext uri="{9D8B030D-6E8A-4147-A177-3AD203B41FA5}">
                      <a16:colId xmlns:a16="http://schemas.microsoft.com/office/drawing/2014/main" val="3169916578"/>
                    </a:ext>
                  </a:extLst>
                </a:gridCol>
                <a:gridCol w="538619">
                  <a:extLst>
                    <a:ext uri="{9D8B030D-6E8A-4147-A177-3AD203B41FA5}">
                      <a16:colId xmlns:a16="http://schemas.microsoft.com/office/drawing/2014/main" val="3616568672"/>
                    </a:ext>
                  </a:extLst>
                </a:gridCol>
                <a:gridCol w="714492">
                  <a:extLst>
                    <a:ext uri="{9D8B030D-6E8A-4147-A177-3AD203B41FA5}">
                      <a16:colId xmlns:a16="http://schemas.microsoft.com/office/drawing/2014/main" val="3278153680"/>
                    </a:ext>
                  </a:extLst>
                </a:gridCol>
                <a:gridCol w="741405">
                  <a:extLst>
                    <a:ext uri="{9D8B030D-6E8A-4147-A177-3AD203B41FA5}">
                      <a16:colId xmlns:a16="http://schemas.microsoft.com/office/drawing/2014/main" val="2727663889"/>
                    </a:ext>
                  </a:extLst>
                </a:gridCol>
                <a:gridCol w="518984">
                  <a:extLst>
                    <a:ext uri="{9D8B030D-6E8A-4147-A177-3AD203B41FA5}">
                      <a16:colId xmlns:a16="http://schemas.microsoft.com/office/drawing/2014/main" val="1537242007"/>
                    </a:ext>
                  </a:extLst>
                </a:gridCol>
                <a:gridCol w="679622">
                  <a:extLst>
                    <a:ext uri="{9D8B030D-6E8A-4147-A177-3AD203B41FA5}">
                      <a16:colId xmlns:a16="http://schemas.microsoft.com/office/drawing/2014/main" val="4031409533"/>
                    </a:ext>
                  </a:extLst>
                </a:gridCol>
                <a:gridCol w="992659">
                  <a:extLst>
                    <a:ext uri="{9D8B030D-6E8A-4147-A177-3AD203B41FA5}">
                      <a16:colId xmlns:a16="http://schemas.microsoft.com/office/drawing/2014/main" val="640075316"/>
                    </a:ext>
                  </a:extLst>
                </a:gridCol>
                <a:gridCol w="387927">
                  <a:extLst>
                    <a:ext uri="{9D8B030D-6E8A-4147-A177-3AD203B41FA5}">
                      <a16:colId xmlns:a16="http://schemas.microsoft.com/office/drawing/2014/main" val="3638612781"/>
                    </a:ext>
                  </a:extLst>
                </a:gridCol>
                <a:gridCol w="1288473">
                  <a:extLst>
                    <a:ext uri="{9D8B030D-6E8A-4147-A177-3AD203B41FA5}">
                      <a16:colId xmlns:a16="http://schemas.microsoft.com/office/drawing/2014/main" val="2601962112"/>
                    </a:ext>
                  </a:extLst>
                </a:gridCol>
                <a:gridCol w="313151">
                  <a:extLst>
                    <a:ext uri="{9D8B030D-6E8A-4147-A177-3AD203B41FA5}">
                      <a16:colId xmlns:a16="http://schemas.microsoft.com/office/drawing/2014/main" val="3804944165"/>
                    </a:ext>
                  </a:extLst>
                </a:gridCol>
                <a:gridCol w="250520">
                  <a:extLst>
                    <a:ext uri="{9D8B030D-6E8A-4147-A177-3AD203B41FA5}">
                      <a16:colId xmlns:a16="http://schemas.microsoft.com/office/drawing/2014/main" val="1528326670"/>
                    </a:ext>
                  </a:extLst>
                </a:gridCol>
                <a:gridCol w="515829">
                  <a:extLst>
                    <a:ext uri="{9D8B030D-6E8A-4147-A177-3AD203B41FA5}">
                      <a16:colId xmlns:a16="http://schemas.microsoft.com/office/drawing/2014/main" val="2783294771"/>
                    </a:ext>
                  </a:extLst>
                </a:gridCol>
              </a:tblGrid>
              <a:tr h="18274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ГрКК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 4РЛ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 33КВС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 Выдр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Бумеранг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МдМам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диалоги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день*5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увлеч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маслен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Цзэцзинь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6) \\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Сюэфэн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**\\\87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#\\\87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11) \\ 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4282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Цзюньтин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7) *\ 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2)+ 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##85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Гоу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Бинша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12) 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Дун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Жоюй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**\\88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Мэнянь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**\89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 \\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##*\79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 +5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Исюань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\\\*-70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5) \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Ся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8) \\\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\100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 \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\\\\99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2= +3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1)+ 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Хуан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Ханьци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9) \\\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Юйтин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3) \\\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Чао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**\89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\\\98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4) \\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#\90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3= +1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Исян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10) \\\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Чэнь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Тунтун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A7C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043AF8-D2CB-5EF2-FDD4-957EB80BD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757781-BFCF-E027-C0F8-813954D51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Р/Л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3002678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41B863-D11A-3D41-AF0E-4AFCB1A87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528" cy="34292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FF4925-01B2-BD94-5F90-9379B41BC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472" y="3429000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91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AEB0DA-75F3-8CB8-8E90-609EB340F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9433D-0062-9702-96BF-B83789C2F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0EA5CF-B718-5F64-6F38-DBC38739A495}"/>
              </a:ext>
            </a:extLst>
          </p:cNvPr>
          <p:cNvSpPr txBox="1"/>
          <p:nvPr/>
        </p:nvSpPr>
        <p:spPr>
          <a:xfrm>
            <a:off x="5187518" y="5181206"/>
            <a:ext cx="7128769" cy="146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Карл у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Кла́ры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укра́л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кора́ллы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Кла́ра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Ка́рла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укра́ла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кларне́т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943AED8-67D2-2A4E-497B-A980EDAE2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063" y="1176678"/>
            <a:ext cx="1982941" cy="258348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DA3A298-346A-88EB-96F9-8EFF1464AC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68"/>
          <a:stretch/>
        </p:blipFill>
        <p:spPr>
          <a:xfrm>
            <a:off x="436683" y="4933052"/>
            <a:ext cx="2687315" cy="1924948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3F81867-70F0-0D71-FF3D-BF2990548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75386" cy="219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382EB4B-78F9-5FF0-069D-EEA372C539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9616" y="2289041"/>
            <a:ext cx="3190395" cy="29422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B8D95A-EE0F-4C8D-ED3A-0D302D39FAD7}"/>
              </a:ext>
            </a:extLst>
          </p:cNvPr>
          <p:cNvSpPr txBox="1"/>
          <p:nvPr/>
        </p:nvSpPr>
        <p:spPr>
          <a:xfrm>
            <a:off x="111798" y="2053994"/>
            <a:ext cx="5621784" cy="2879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Е́хал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Гре́ка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че́рез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ви́дит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Гре́ка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ре́ке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рак,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су́нул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Гре́ка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рак за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Гре́ку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цап!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286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55CF96-550B-4461-8B18-70DF715DB16E}"/>
              </a:ext>
            </a:extLst>
          </p:cNvPr>
          <p:cNvSpPr txBox="1"/>
          <p:nvPr/>
        </p:nvSpPr>
        <p:spPr>
          <a:xfrm>
            <a:off x="293118" y="717536"/>
            <a:ext cx="11605765" cy="6140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Регу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иро́вщик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игури́ец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регу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и́рова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игу́рии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игури́йцы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регу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иро́вщика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руга́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соро́ки-тарато́рки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тарато́ри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го́рке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Ва́ря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роя́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                  Съе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е́рик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варе́ник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ю́шка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ватру́шку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53F9F8-D517-46B4-9616-E620609EAD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04" t="39070" r="24683" b="16105"/>
          <a:stretch/>
        </p:blipFill>
        <p:spPr>
          <a:xfrm>
            <a:off x="4729297" y="1074197"/>
            <a:ext cx="2084912" cy="136420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22EE3C-7C7B-43F7-A057-21054618E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457" y="360423"/>
            <a:ext cx="3400425" cy="24765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D2BC0D-8572-4C95-899D-885F389D2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495" y="3384639"/>
            <a:ext cx="3192696" cy="197996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CC6529-5042-4306-9F09-FE8F3E2196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0569" y="4147492"/>
            <a:ext cx="1908732" cy="12724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FE91E97-2A8D-4E50-B045-AC4946B6BB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9454" y="4048951"/>
            <a:ext cx="1959428" cy="146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035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5413D2E-C729-40BB-945A-F9D21681B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617517" y="3951748"/>
            <a:ext cx="2124075" cy="215265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DD9E69-3314-47C6-B35E-3B8A7061D938}"/>
              </a:ext>
            </a:extLst>
          </p:cNvPr>
          <p:cNvSpPr txBox="1"/>
          <p:nvPr/>
        </p:nvSpPr>
        <p:spPr>
          <a:xfrm>
            <a:off x="277586" y="1074197"/>
            <a:ext cx="11446328" cy="5755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Три́дцать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три корабля́ 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лави́ровали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лави́ровали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kumimoji="0" 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та́к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не </a:t>
            </a:r>
            <a:r>
              <a:rPr kumimoji="0" 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вы́лавировали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Всех </a:t>
            </a:r>
            <a:r>
              <a:rPr kumimoji="0" 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скорогово́рок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kumimoji="0" 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перескороговори́шь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kumimoji="0" lang="ru-R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перевы́скороговоришь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1431478-7CDC-4D9D-B97C-47785891B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4807" y="1247095"/>
            <a:ext cx="2705100" cy="1685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0ED9DCE-C22C-44E0-9B27-8649FB9E3C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5089" y="3186793"/>
            <a:ext cx="2028825" cy="22479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8FE9355-6F1A-4F80-8EEB-372997A1BF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3412" y="3664641"/>
            <a:ext cx="2486025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64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BE7EE24-80E9-4DBB-A969-6FB615B2C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06" y="1918454"/>
            <a:ext cx="3684502" cy="275982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045" y="1934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3AA856-AFB6-45F7-AD09-570552AF9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69420" cy="266824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453C69-8EFD-4C65-8EC6-F54BF6CA88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1580" y="5101"/>
            <a:ext cx="2942545" cy="26682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B333B89-804C-4008-AE9F-F8F9C97503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1391" y="4476487"/>
            <a:ext cx="1800225" cy="25431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62C623C-2F4C-458C-B641-C89E288BCE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579360" y="2601284"/>
            <a:ext cx="2340607" cy="292284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1FB219A-938B-48BE-A876-58F8FA57A0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4352" y="4453362"/>
            <a:ext cx="1929676" cy="192967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7D4D6A5-BC32-4910-B80E-DE07073553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2441" y="2555922"/>
            <a:ext cx="2942545" cy="220406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07B8C91-A343-44F8-80E7-2F5F04341778}"/>
              </a:ext>
            </a:extLst>
          </p:cNvPr>
          <p:cNvSpPr txBox="1"/>
          <p:nvPr/>
        </p:nvSpPr>
        <p:spPr>
          <a:xfrm>
            <a:off x="3831508" y="959298"/>
            <a:ext cx="7329996" cy="5893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не́драх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ту́ндры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вы́дры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ге́трах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ты́рят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вёдра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я́дра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ке́дров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Вы́драв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вы́дры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ту́ндре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ге́тры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вы́тру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вы́дрой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я́дра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ке́дра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вы́тру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ге́трой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вы́дре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мо́рду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я́дра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в вёдра,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вы́дру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 в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ту́ндру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Отку́да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ту́ндре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я́дра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ке́дров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То есть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вы́дры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ге́трах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 вёдрами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тебя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соверше́нно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смуща́ют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(ВКонтакте, «Сарказмы»)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31F1422-44C0-4B65-95D4-E378C2B60C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06" y="5485823"/>
            <a:ext cx="2045393" cy="131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643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5E994A-A1E4-A0B8-CFAC-5DD77666B796}"/>
              </a:ext>
            </a:extLst>
          </p:cNvPr>
          <p:cNvSpPr txBox="1"/>
          <p:nvPr/>
        </p:nvSpPr>
        <p:spPr>
          <a:xfrm>
            <a:off x="170402" y="-86219"/>
            <a:ext cx="44510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latin typeface="Calibri" panose="020F0502020204030204"/>
              </a:rPr>
              <a:t>Интернет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B4F4BF-1F5A-4043-2CC8-5EE5E638A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3" y="1237220"/>
            <a:ext cx="9399373" cy="528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719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6A8206-A8E5-8C9F-E066-AEDF64264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0209A2A-08BF-EE24-1825-6DE40F69CFF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28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983ECE-963B-3098-1DC2-D20E264575BC}"/>
              </a:ext>
            </a:extLst>
          </p:cNvPr>
          <p:cNvSpPr txBox="1"/>
          <p:nvPr/>
        </p:nvSpPr>
        <p:spPr>
          <a:xfrm>
            <a:off x="260350" y="1091394"/>
            <a:ext cx="11931650" cy="4497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Прочитать тексты «</a:t>
            </a: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Интернет: за и против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(см. сайт). 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материалы первого задания, высказать своё отношение к Интернету как явлению современности, его роли в жизни обычных людей, в общественной жизни, образовании, других профессиональных сферах, в глобальном плане (жизни всей планеты).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…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8501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2066942" y="2644170"/>
            <a:ext cx="80581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4A1FA5-B739-4733-AEDE-0F04BAD17D1F}"/>
              </a:ext>
            </a:extLst>
          </p:cNvPr>
          <p:cNvSpPr txBox="1"/>
          <p:nvPr/>
        </p:nvSpPr>
        <p:spPr>
          <a:xfrm>
            <a:off x="275063" y="2219037"/>
            <a:ext cx="11641873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548312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40524"/>
            <a:ext cx="12191999" cy="56755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u="sng" dirty="0"/>
              <a:t>Виды занятий</a:t>
            </a:r>
            <a:r>
              <a:rPr lang="ru-RU" dirty="0"/>
              <a:t> (</a:t>
            </a:r>
            <a:r>
              <a:rPr lang="ru-RU" u="sng" dirty="0"/>
              <a:t>организационные формы обучения</a:t>
            </a:r>
            <a:r>
              <a:rPr lang="ru-RU" dirty="0"/>
              <a:t>):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dirty="0"/>
              <a:t>1. </a:t>
            </a:r>
            <a:r>
              <a:rPr lang="ru-RU" b="1" dirty="0">
                <a:solidFill>
                  <a:srgbClr val="9802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Лекция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лекцию. Лекция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лекции</a:t>
            </a:r>
          </a:p>
          <a:p>
            <a:pPr marL="0" indent="0">
              <a:buNone/>
            </a:pPr>
            <a:r>
              <a:rPr lang="ru-RU" i="1" dirty="0"/>
              <a:t>преподаватель</a:t>
            </a:r>
            <a:r>
              <a:rPr lang="ru-RU" dirty="0"/>
              <a:t> / </a:t>
            </a:r>
            <a:r>
              <a:rPr lang="ru-RU" b="1" i="1" dirty="0">
                <a:solidFill>
                  <a:srgbClr val="9802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лектор</a:t>
            </a:r>
            <a:r>
              <a:rPr lang="ru-RU" dirty="0"/>
              <a:t> </a:t>
            </a:r>
            <a:r>
              <a:rPr lang="ru-RU" b="1" dirty="0">
                <a:solidFill>
                  <a:srgbClr val="9802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читает</a:t>
            </a:r>
            <a:r>
              <a:rPr lang="ru-RU" dirty="0"/>
              <a:t> лекцию, отвечает на вопросы,</a:t>
            </a:r>
            <a:br>
              <a:rPr lang="ru-RU" dirty="0"/>
            </a:br>
            <a:r>
              <a:rPr lang="ru-RU" i="1" dirty="0"/>
              <a:t>студенты</a:t>
            </a:r>
            <a:r>
              <a:rPr lang="ru-RU" dirty="0"/>
              <a:t> / </a:t>
            </a:r>
            <a:r>
              <a:rPr lang="ru-RU" i="1" dirty="0"/>
              <a:t>слушатели</a:t>
            </a:r>
            <a:r>
              <a:rPr lang="ru-RU" dirty="0"/>
              <a:t> </a:t>
            </a:r>
            <a:r>
              <a:rPr lang="ru-RU" b="1" dirty="0">
                <a:solidFill>
                  <a:srgbClr val="9802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слушают</a:t>
            </a:r>
            <a:r>
              <a:rPr lang="ru-RU" dirty="0"/>
              <a:t> лекцию, записывают, задают вопросы.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dirty="0"/>
              <a:t>2. 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семинар. Семинар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физике.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</a:t>
            </a:r>
            <a:r>
              <a:rPr lang="ru-RU" dirty="0"/>
              <a:t> семинаре</a:t>
            </a:r>
          </a:p>
          <a:p>
            <a:pPr marL="0" indent="0">
              <a:buNone/>
            </a:pPr>
            <a:r>
              <a:rPr lang="ru-RU" i="1" dirty="0"/>
              <a:t>преподаватель</a:t>
            </a:r>
            <a:r>
              <a:rPr lang="ru-RU" dirty="0"/>
              <a:t> 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ведёт</a:t>
            </a:r>
            <a:r>
              <a:rPr lang="ru-RU" dirty="0"/>
              <a:t> семинар, задаёт вопросы,</a:t>
            </a:r>
            <a:br>
              <a:rPr lang="ru-RU" dirty="0"/>
            </a:br>
            <a:r>
              <a:rPr lang="ru-RU" i="1" dirty="0"/>
              <a:t>студенты</a:t>
            </a:r>
            <a:r>
              <a:rPr lang="ru-RU" dirty="0"/>
              <a:t> / </a:t>
            </a:r>
            <a:r>
              <a:rPr lang="ru-RU" i="1" dirty="0"/>
              <a:t>учащиеся</a:t>
            </a:r>
            <a:r>
              <a:rPr lang="ru-RU" dirty="0"/>
              <a:t> отвечают на вопросы преподавателя, 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делают</a:t>
            </a:r>
            <a:r>
              <a:rPr lang="ru-RU" dirty="0"/>
              <a:t> доклады.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dirty="0"/>
              <a:t>3.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Практическое занятие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 русскому языку.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занятии</a:t>
            </a:r>
          </a:p>
          <a:p>
            <a:pPr marL="0" indent="0">
              <a:buNone/>
            </a:pPr>
            <a:r>
              <a:rPr lang="ru-RU" i="1" dirty="0"/>
              <a:t>преподаватель</a:t>
            </a:r>
            <a:r>
              <a:rPr lang="ru-RU" dirty="0"/>
              <a:t>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ведёт</a:t>
            </a:r>
            <a:r>
              <a:rPr lang="ru-RU" dirty="0"/>
              <a:t> занятие, объясняет правила, даёт задания, задаёт вопросы студентам, отвечает на вопросы студентов, исправляет ошибки студентов,</a:t>
            </a:r>
            <a:br>
              <a:rPr lang="ru-RU" dirty="0"/>
            </a:br>
            <a:r>
              <a:rPr lang="ru-RU" i="1" dirty="0"/>
              <a:t>студенты</a:t>
            </a:r>
            <a:r>
              <a:rPr lang="ru-RU" dirty="0"/>
              <a:t>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слушают</a:t>
            </a:r>
            <a:r>
              <a:rPr lang="ru-RU" dirty="0"/>
              <a:t> преподавателя, задают вопросы, отвечают на вопросы,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выполняют</a:t>
            </a:r>
            <a:r>
              <a:rPr lang="ru-RU" dirty="0"/>
              <a:t> задания.</a:t>
            </a:r>
          </a:p>
        </p:txBody>
      </p:sp>
    </p:spTree>
    <p:extLst>
      <p:ext uri="{BB962C8B-B14F-4D97-AF65-F5344CB8AC3E}">
        <p14:creationId xmlns:p14="http://schemas.microsoft.com/office/powerpoint/2010/main" val="3523657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876690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u="sng" dirty="0"/>
              <a:t>Дополнительные виды занятий</a:t>
            </a:r>
            <a:r>
              <a:rPr lang="ru-RU" dirty="0"/>
              <a:t>: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dirty="0"/>
              <a:t>1.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спецкурс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спецкурсе </a:t>
            </a:r>
          </a:p>
          <a:p>
            <a:pPr marL="0" indent="0">
              <a:buNone/>
            </a:pPr>
            <a:r>
              <a:rPr lang="ru-RU" i="1" dirty="0"/>
              <a:t>преподаватель</a:t>
            </a:r>
            <a:r>
              <a:rPr lang="ru-RU" dirty="0"/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ведёт </a:t>
            </a:r>
            <a:r>
              <a:rPr lang="ru-RU" dirty="0"/>
              <a:t>спецкурс, отвечает на вопросы.</a:t>
            </a:r>
            <a:br>
              <a:rPr lang="ru-RU" dirty="0"/>
            </a:br>
            <a:r>
              <a:rPr lang="ru-RU" i="1" dirty="0"/>
              <a:t>студенты</a:t>
            </a:r>
            <a:r>
              <a:rPr lang="ru-RU" dirty="0"/>
              <a:t> / </a:t>
            </a:r>
            <a:r>
              <a:rPr lang="ru-RU" i="1" dirty="0"/>
              <a:t>слушатели</a:t>
            </a:r>
            <a:r>
              <a:rPr lang="ru-RU" dirty="0"/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слушают</a:t>
            </a:r>
            <a:r>
              <a:rPr lang="ru-RU" dirty="0"/>
              <a:t> спецкурс, записывают, задают вопросы.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dirty="0"/>
              <a:t>2. </a:t>
            </a:r>
            <a:r>
              <a:rPr lang="ru-RU" b="1" dirty="0">
                <a:solidFill>
                  <a:srgbClr val="0266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Спецсеминар</a:t>
            </a:r>
            <a:r>
              <a:rPr lang="ru-RU" dirty="0"/>
              <a:t>. </a:t>
            </a:r>
            <a:r>
              <a:rPr lang="ru-RU" sz="2000" dirty="0"/>
              <a:t>Используется реже, часто заменяется словом «</a:t>
            </a:r>
            <a:r>
              <a:rPr lang="ru-RU" sz="2000" i="1" dirty="0"/>
              <a:t>спецкурс</a:t>
            </a:r>
            <a:r>
              <a:rPr lang="ru-RU" sz="2000" dirty="0"/>
              <a:t>», если является второй частью (практической) спецкурса.</a:t>
            </a:r>
            <a:r>
              <a:rPr lang="ru-RU" dirty="0"/>
              <a:t>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спецсеминар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физике.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спецсеминаре</a:t>
            </a:r>
          </a:p>
          <a:p>
            <a:pPr marL="0" indent="0">
              <a:buNone/>
            </a:pPr>
            <a:r>
              <a:rPr lang="ru-RU" i="1" dirty="0"/>
              <a:t>преподаватель</a:t>
            </a:r>
            <a:r>
              <a:rPr lang="ru-RU" dirty="0"/>
              <a:t> </a:t>
            </a:r>
            <a:r>
              <a:rPr lang="ru-RU" b="1" dirty="0">
                <a:solidFill>
                  <a:srgbClr val="0266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ведёт</a:t>
            </a:r>
            <a:r>
              <a:rPr lang="ru-RU" dirty="0"/>
              <a:t> спецсеминар, задаёт вопросы.</a:t>
            </a:r>
            <a:br>
              <a:rPr lang="ru-RU" dirty="0"/>
            </a:br>
            <a:r>
              <a:rPr lang="ru-RU" i="1" dirty="0"/>
              <a:t>студенты</a:t>
            </a:r>
            <a:r>
              <a:rPr lang="ru-RU" dirty="0"/>
              <a:t> / </a:t>
            </a:r>
            <a:r>
              <a:rPr lang="ru-RU" i="1" dirty="0"/>
              <a:t>учащиеся</a:t>
            </a:r>
            <a:r>
              <a:rPr lang="ru-RU" dirty="0"/>
              <a:t> отвечают на вопросы преподавателя, делают доклады, выполняют практические задания, </a:t>
            </a:r>
            <a:r>
              <a:rPr lang="ru-RU" b="1" dirty="0">
                <a:solidFill>
                  <a:srgbClr val="0266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проводят</a:t>
            </a:r>
            <a:r>
              <a:rPr lang="ru-RU" dirty="0"/>
              <a:t> эксперименты.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Существуют и другие виды занятий (лабораторная работа, консультация, деловая игра, практика и многие другие). </a:t>
            </a:r>
          </a:p>
        </p:txBody>
      </p:sp>
    </p:spTree>
    <p:extLst>
      <p:ext uri="{BB962C8B-B14F-4D97-AF65-F5344CB8AC3E}">
        <p14:creationId xmlns:p14="http://schemas.microsoft.com/office/powerpoint/2010/main" val="2778842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u="sng" dirty="0"/>
              <a:t>Контроль знаний. Итоговый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1. </a:t>
            </a:r>
            <a:r>
              <a:rPr lang="ru-RU" b="1" dirty="0">
                <a:solidFill>
                  <a:srgbClr val="9802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Экзамен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экзамен. Сдавать/сдать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истории.</a:t>
            </a:r>
          </a:p>
          <a:p>
            <a:pPr marL="0" indent="0">
              <a:buNone/>
            </a:pPr>
            <a:r>
              <a:rPr lang="ru-RU" dirty="0"/>
              <a:t>Классический вариант: студент выбирает билет (карточки с билетами перевёрнуты чистой стороной вверх), идёт готовиться к ответу. Затем со своими записями идёт к преподавателю (преподавателям, комиссии) отвечать. Преподаватель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принимает</a:t>
            </a:r>
            <a:r>
              <a:rPr lang="ru-RU" dirty="0"/>
              <a:t> экзамен.</a:t>
            </a:r>
            <a:br>
              <a:rPr lang="ru-RU" dirty="0"/>
            </a:br>
            <a:r>
              <a:rPr lang="ru-RU" dirty="0"/>
              <a:t>За экзамен можно получить оценку по общей системе баллов (в России как правило, до 5 баллов — по пятибалльной системе). Оценка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истории. Оценка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</a:t>
            </a:r>
            <a:r>
              <a:rPr lang="ru-RU" dirty="0"/>
              <a:t> экзамен по истории.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 русскому языку.</a:t>
            </a:r>
          </a:p>
          <a:p>
            <a:pPr marL="0" indent="0">
              <a:buNone/>
            </a:pPr>
            <a:r>
              <a:rPr lang="ru-RU" dirty="0"/>
              <a:t>Проходит так же, как и экзамен.</a:t>
            </a:r>
            <a:br>
              <a:rPr lang="ru-RU" dirty="0"/>
            </a:br>
            <a:r>
              <a:rPr lang="ru-RU" dirty="0"/>
              <a:t>Зачёт оценивается по двухбалльной системе — сдал/не сдал (зачёт/незачёт).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3.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Дифференцированный зачёт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зачёт. Зачёт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физике.</a:t>
            </a:r>
          </a:p>
          <a:p>
            <a:pPr marL="0" indent="0">
              <a:buNone/>
            </a:pPr>
            <a:r>
              <a:rPr lang="ru-RU" dirty="0"/>
              <a:t>Отличие от обычного зачёта в том, что выставляется балл, как на экзамене.</a:t>
            </a:r>
            <a:br>
              <a:rPr lang="ru-RU" dirty="0"/>
            </a:br>
            <a:r>
              <a:rPr lang="ru-RU" dirty="0"/>
              <a:t>Отличие от экзамена — в меньшей значимости оценки.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2056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u="sng" dirty="0"/>
              <a:t>Контроль знаний. Промежуточный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1.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Контрольная работа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контрольную работу. Писать/написать контрольную (работу)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пятёрку.</a:t>
            </a:r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(тест)/тестирование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 русскому языку, пройти тестирование, (сдать тест), (написать тест), </a:t>
            </a:r>
            <a:r>
              <a:rPr lang="ru-RU" i="1" dirty="0"/>
              <a:t>у нас сегодня был тест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АВТОМАТ</a:t>
            </a:r>
            <a:r>
              <a:rPr lang="ru-RU" dirty="0"/>
              <a:t>. Автомат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физике.</a:t>
            </a:r>
          </a:p>
          <a:p>
            <a:pPr marL="0" indent="0">
              <a:buNone/>
            </a:pPr>
            <a:r>
              <a:rPr lang="ru-RU" dirty="0"/>
              <a:t>Студенческий жаргон. Означает получение оценки не в результате сдачи экзамена или зачёта, а по результатам предварительной работы.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5665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269" y="903891"/>
            <a:ext cx="11645462" cy="59373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Студенты ходят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разным предметам. </a:t>
            </a:r>
          </a:p>
          <a:p>
            <a:pPr marL="0" indent="0">
              <a:buNone/>
            </a:pPr>
            <a:r>
              <a:rPr lang="ru-RU" dirty="0"/>
              <a:t>Существует расписание занятий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каждый день недели. </a:t>
            </a:r>
          </a:p>
          <a:p>
            <a:pPr marL="0" indent="0">
              <a:buNone/>
            </a:pPr>
            <a:r>
              <a:rPr lang="ru-RU" dirty="0"/>
              <a:t>Занятия проходят в аудиториях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расписанию. В вузе два академических часа объединены в одно занятие и называются «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».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По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расписанию у нас русский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на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второй паре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во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вторник</a:t>
            </a:r>
            <a:r>
              <a:rPr lang="ru-RU" i="1" dirty="0">
                <a:latin typeface="Cambria" panose="02040503050406030204" pitchFamily="18" charset="0"/>
              </a:rPr>
              <a:t>.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В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среду первой пары нет</a:t>
            </a:r>
            <a:r>
              <a:rPr lang="ru-RU" i="1" dirty="0"/>
              <a:t>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лекциях преподаватель весь урок сам рассказывает/</a:t>
            </a:r>
            <a:r>
              <a:rPr lang="ru-RU" b="1" dirty="0">
                <a:solidFill>
                  <a:srgbClr val="002060"/>
                </a:solidFill>
              </a:rPr>
              <a:t>даёт</a:t>
            </a:r>
            <a:r>
              <a:rPr lang="ru-RU" dirty="0"/>
              <a:t>/</a:t>
            </a:r>
            <a:r>
              <a:rPr lang="ru-RU" b="1" dirty="0">
                <a:solidFill>
                  <a:srgbClr val="002060"/>
                </a:solidFill>
              </a:rPr>
              <a:t>объясняет</a:t>
            </a:r>
            <a:r>
              <a:rPr lang="ru-RU" dirty="0"/>
              <a:t> материал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предмету, а студенты слушают, записывают и потом задают вопросы. </a:t>
            </a:r>
          </a:p>
          <a:p>
            <a:pPr marL="0" indent="0">
              <a:buNone/>
            </a:pPr>
            <a:r>
              <a:rPr lang="ru-RU" sz="29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практическом занятии преподаватель объясняет новую тему, спрашивает студентов, студенты отвечают на вопросы преподавателя, пишут промежуточные контрольные работы и тесты, сдают заданное на дом.</a:t>
            </a:r>
          </a:p>
          <a:p>
            <a:pPr marL="0" indent="0">
              <a:buNone/>
            </a:pPr>
            <a:r>
              <a:rPr lang="ru-RU" dirty="0"/>
              <a:t>В конце занятия преподаватель даёт/задаёт студентам (домашнее) задание.</a:t>
            </a:r>
            <a:br>
              <a:rPr lang="ru-RU" dirty="0"/>
            </a:b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На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дом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по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математике (задали/задано) две задачи</a:t>
            </a:r>
            <a:r>
              <a:rPr lang="ru-RU" i="1" dirty="0"/>
              <a:t>.</a:t>
            </a:r>
          </a:p>
          <a:p>
            <a:pPr marL="0" indent="0">
              <a:buNone/>
            </a:pPr>
            <a:r>
              <a:rPr lang="ru-RU" dirty="0"/>
              <a:t>Дома студенты готовятся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dirty="0"/>
              <a:t> занятиям, выполняя/делая домашнее задание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предмету, и получают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</a:t>
            </a:r>
            <a:r>
              <a:rPr lang="ru-RU" dirty="0"/>
              <a:t> домашнее задание оценку.</a:t>
            </a:r>
            <a:br>
              <a:rPr lang="ru-RU" dirty="0"/>
            </a:br>
            <a:r>
              <a:rPr lang="ru-RU" i="1" dirty="0"/>
              <a:t>Сделать/выполнить  упражнение, выучить новые слова, подготовить доклад/презентацию,  написать сочинение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i="1" dirty="0"/>
              <a:t> предмету/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i="1" dirty="0"/>
              <a:t> теме (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i="1" dirty="0"/>
              <a:t> теме урока,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i="1" dirty="0"/>
              <a:t> пройденному материалу)/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i="1" dirty="0"/>
              <a:t> тему (название работы). </a:t>
            </a:r>
          </a:p>
        </p:txBody>
      </p:sp>
    </p:spTree>
    <p:extLst>
      <p:ext uri="{BB962C8B-B14F-4D97-AF65-F5344CB8AC3E}">
        <p14:creationId xmlns:p14="http://schemas.microsoft.com/office/powerpoint/2010/main" val="1356593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… лекцию …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…?</a:t>
            </a:r>
          </a:p>
          <a:p>
            <a:pPr marL="0" indent="0">
              <a:buNone/>
            </a:pPr>
            <a:r>
              <a:rPr lang="ru-RU" dirty="0"/>
              <a:t>— …,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…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…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… зачёте лабораторных не будет, да и зачёта не будет: все получат …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250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 … 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 … ?</a:t>
            </a:r>
          </a:p>
          <a:p>
            <a:pPr marL="0" indent="0">
              <a:buNone/>
            </a:pPr>
            <a:r>
              <a:rPr lang="ru-RU" dirty="0"/>
              <a:t>—  … 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 … 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 … 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8024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 … ?</a:t>
            </a:r>
          </a:p>
          <a:p>
            <a:pPr marL="0" indent="0">
              <a:buNone/>
            </a:pPr>
            <a:r>
              <a:rPr lang="ru-RU" dirty="0"/>
              <a:t>—  … 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 … 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 … 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6823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 … 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 … 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 … 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80137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 … 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 … 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587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 … 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3967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89986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68801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06422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лабораторных не будет, да и зачёта не будет: все получат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автомат</a:t>
            </a:r>
            <a:r>
              <a:rPr lang="ru-RU" dirty="0"/>
              <a:t>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3492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71413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…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… этой теме?</a:t>
            </a:r>
          </a:p>
          <a:p>
            <a:pPr marL="0" indent="0">
              <a:buNone/>
            </a:pPr>
            <a:r>
              <a:rPr lang="ru-RU" dirty="0"/>
              <a:t>— …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… глаголам задали три упражнения: 1, 4 и 5 … странице 18.</a:t>
            </a:r>
          </a:p>
          <a:p>
            <a:pPr marL="0" indent="0">
              <a:buNone/>
            </a:pPr>
            <a:r>
              <a:rPr lang="ru-RU" dirty="0"/>
              <a:t>— … следующее занятие? А что, уже известно задание и  …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…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… теме «Глаголы движения» у нас будет сочинение, поэтому мы должны подготовиться …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…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71284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73445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 …  этой теме?</a:t>
            </a:r>
          </a:p>
          <a:p>
            <a:pPr marL="0" indent="0">
              <a:buNone/>
            </a:pPr>
            <a:r>
              <a:rPr lang="ru-RU" dirty="0"/>
              <a:t>—  … 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 …  глаголам задали три упражнения: 1, 4 и 5  …  странице 18.</a:t>
            </a:r>
          </a:p>
          <a:p>
            <a:pPr marL="0" indent="0">
              <a:buNone/>
            </a:pPr>
            <a:r>
              <a:rPr lang="ru-RU" dirty="0"/>
              <a:t>—  …  следующее занятие? А что, уже известно задание и  … 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3271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3285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 … 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 …  глаголам задали три упражнения: 1, 4 и 5  …  странице 18.</a:t>
            </a:r>
          </a:p>
          <a:p>
            <a:pPr marL="0" indent="0">
              <a:buNone/>
            </a:pPr>
            <a:r>
              <a:rPr lang="ru-RU" dirty="0"/>
              <a:t>—  …  следующее занятие? А что, уже известно задание и  … 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91177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7349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 …  глаголам задали три упражнения: 1, 4 и 5  …  странице 18.</a:t>
            </a:r>
          </a:p>
          <a:p>
            <a:pPr marL="0" indent="0">
              <a:buNone/>
            </a:pPr>
            <a:r>
              <a:rPr lang="ru-RU" dirty="0"/>
              <a:t>—  …  следующее занятие? А что, уже известно задание и  … 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93729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71413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 …  странице 18.</a:t>
            </a:r>
          </a:p>
          <a:p>
            <a:pPr marL="0" indent="0">
              <a:buNone/>
            </a:pPr>
            <a:r>
              <a:rPr lang="ru-RU" dirty="0"/>
              <a:t>—  …  следующее занятие? А что, уже известно задание и  … 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41183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71413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 …  следующее занятие? А что, уже известно задание и  … 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06712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73445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следующее занятие? А что, уже известно задание и  … 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…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48124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71413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следующее занятие? А что, уже известно задание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77579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87669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следующее занятие? А что, уже известно задание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95047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87669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следующее занятие? А что, уже известно задание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18333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9381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следующее занятие? А что, уже известно задание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теме «Глаголы движения» у нас будет сочинение, поэтому мы должны подготовиться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dirty="0"/>
              <a:t>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24751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9381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следующее занятие? А что, уже известно задание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теме «Глаголы движения» у нас будет сочинение, поэтому мы должны подготовиться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dirty="0"/>
              <a:t>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dirty="0"/>
              <a:t>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88114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…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… сайте ничего нет.</a:t>
            </a:r>
          </a:p>
          <a:p>
            <a:pPr marL="0" indent="0">
              <a:buNone/>
            </a:pPr>
            <a:r>
              <a:rPr lang="ru-RU" dirty="0"/>
              <a:t>— … сайте, говорят, какой-то сбой. Вывесили … стенде  …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… понедельник.</a:t>
            </a:r>
          </a:p>
          <a:p>
            <a:pPr marL="0" indent="0">
              <a:buNone/>
            </a:pPr>
            <a:r>
              <a:rPr lang="ru-RU" dirty="0"/>
              <a:t>— … понедельник у нас шесть ….</a:t>
            </a:r>
          </a:p>
          <a:p>
            <a:pPr marL="0" indent="0">
              <a:buNone/>
            </a:pPr>
            <a:r>
              <a:rPr lang="ru-RU" dirty="0"/>
              <a:t>— Ничего себе! И первая … есть?</a:t>
            </a:r>
          </a:p>
          <a:p>
            <a:pPr marL="0" indent="0">
              <a:buNone/>
            </a:pPr>
            <a:r>
              <a:rPr lang="ru-RU" dirty="0"/>
              <a:t>— Да, … первой … шестую. … первой и второй парах вводные лекции …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… первой паре лекция, а не семинар. А какие …? … каким предметам?</a:t>
            </a:r>
          </a:p>
          <a:p>
            <a:pPr marL="0" indent="0">
              <a:buNone/>
            </a:pPr>
            <a:r>
              <a:rPr lang="ru-RU" dirty="0"/>
              <a:t>— … логике и …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8545850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…  сайте ничего нет.</a:t>
            </a:r>
          </a:p>
          <a:p>
            <a:pPr marL="0" indent="0">
              <a:buNone/>
            </a:pPr>
            <a:r>
              <a:rPr lang="ru-RU" dirty="0"/>
              <a:t>—  …  сайте, говорят, какой-то сбой. Вывесили  …  стенде  … 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 …  понедельник.</a:t>
            </a:r>
          </a:p>
          <a:p>
            <a:pPr marL="0" indent="0">
              <a:buNone/>
            </a:pPr>
            <a:r>
              <a:rPr lang="ru-RU" dirty="0"/>
              <a:t>—  … 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6672332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 …  сайте, говорят, какой-то сбой. Вывесили  …  стенде  … 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 …  понедельник.</a:t>
            </a:r>
          </a:p>
          <a:p>
            <a:pPr marL="0" indent="0">
              <a:buNone/>
            </a:pPr>
            <a:r>
              <a:rPr lang="ru-RU" dirty="0"/>
              <a:t>—  … 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8897818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 …  стенде  … 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 …  понедельник.</a:t>
            </a:r>
          </a:p>
          <a:p>
            <a:pPr marL="0" indent="0">
              <a:buNone/>
            </a:pPr>
            <a:r>
              <a:rPr lang="ru-RU" dirty="0"/>
              <a:t>—  … 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1547923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 … 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 …  понедельник.</a:t>
            </a:r>
          </a:p>
          <a:p>
            <a:pPr marL="0" indent="0">
              <a:buNone/>
            </a:pPr>
            <a:r>
              <a:rPr lang="ru-RU" dirty="0"/>
              <a:t>—  … 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7130834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 …  понедельник.</a:t>
            </a:r>
          </a:p>
          <a:p>
            <a:pPr marL="0" indent="0">
              <a:buNone/>
            </a:pPr>
            <a:r>
              <a:rPr lang="ru-RU" dirty="0"/>
              <a:t>—  … 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187854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 … 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5011094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8273340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9245079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16656871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6522369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28741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24445817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8633522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2AB6B2-1E7C-9564-2F18-4CDC6A23D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D34FDB-4A36-2FCE-B8A6-34002BD27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C8C48E-0F10-A4E7-FFDF-99E85DAD9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26709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…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23873742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03849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25804427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паре лекция, а не семинар. А какие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семинары</a:t>
            </a:r>
            <a:r>
              <a:rPr lang="ru-RU" dirty="0"/>
              <a:t>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25930562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паре лекция, а не семинар. А какие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семинары</a:t>
            </a:r>
            <a:r>
              <a:rPr lang="ru-RU" dirty="0"/>
              <a:t>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9848606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паре лекция, а не семинар. А какие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семинары</a:t>
            </a:r>
            <a:r>
              <a:rPr lang="ru-RU" dirty="0"/>
              <a:t>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каким предметам?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4186434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паре лекция, а не семинар. А какие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семинары</a:t>
            </a:r>
            <a:r>
              <a:rPr lang="ru-RU" dirty="0"/>
              <a:t>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каким предметам?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1872936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701335"/>
            <a:ext cx="11645462" cy="636853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Студенты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учатся</a:t>
            </a:r>
            <a:r>
              <a:rPr lang="ru-RU" dirty="0"/>
              <a:t> в </a:t>
            </a:r>
            <a:r>
              <a:rPr lang="ru-RU" b="1" dirty="0"/>
              <a:t>вузе</a:t>
            </a:r>
            <a:r>
              <a:rPr lang="ru-RU" dirty="0"/>
              <a:t>.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Я учусь в университете, я хожу в университет четыре раза в неделю</a:t>
            </a:r>
            <a:r>
              <a:rPr lang="ru-RU" i="1" dirty="0"/>
              <a:t>.</a:t>
            </a:r>
          </a:p>
          <a:p>
            <a:pPr marL="0" indent="0">
              <a:buNone/>
            </a:pPr>
            <a:r>
              <a:rPr lang="ru-RU" dirty="0"/>
              <a:t>Раньше в России студенты учились пять лет и получали диплом специалиста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какой-то специальности.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Диплом специалиста по теоретической и прикладной лингвистике</a:t>
            </a:r>
            <a:r>
              <a:rPr lang="ru-RU" dirty="0"/>
              <a:t>. Сейчас чаще всего в вузах России образование делится на два этапа: бакалавриат и магистратура. Студенты называются, соответственно, бакалавр и магистрант. Диплом бакалавра / магистра.</a:t>
            </a:r>
          </a:p>
          <a:p>
            <a:pPr marL="0" indent="0">
              <a:buNone/>
            </a:pPr>
            <a:r>
              <a:rPr lang="ru-RU" dirty="0"/>
              <a:t>Название вуза пишется с заглавной буквы</a:t>
            </a:r>
            <a:r>
              <a:rPr lang="ru-RU" i="1" dirty="0"/>
              <a:t>: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Московский государственный университет имени М. В. Ломоносова</a:t>
            </a:r>
            <a:r>
              <a:rPr lang="ru-RU" i="1" dirty="0"/>
              <a:t>. </a:t>
            </a:r>
            <a:r>
              <a:rPr lang="ru-RU" dirty="0"/>
              <a:t>Обычно у каждого названия есть сокращение (аббревиатура):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МГУ им. М. В. Ломоносова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Вуз (университет, академия, институт) состоит из </a:t>
            </a:r>
            <a:r>
              <a:rPr lang="ru-RU" b="1" dirty="0"/>
              <a:t>факультетов</a:t>
            </a:r>
            <a:r>
              <a:rPr lang="ru-RU" dirty="0"/>
              <a:t>. Название факультета пишется с маленькой буквы: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филологический факультет Московского государственного университета имени М. В. Ломоносова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На каждом факультете есть </a:t>
            </a:r>
            <a:r>
              <a:rPr lang="ru-RU" b="1" dirty="0"/>
              <a:t>отделения</a:t>
            </a:r>
            <a:r>
              <a:rPr lang="ru-RU" dirty="0"/>
              <a:t>: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вечернее отделение русского языка филологического факультета Московского государственного университета имени М. В. Ломоносова</a:t>
            </a:r>
            <a:r>
              <a:rPr lang="ru-RU" dirty="0"/>
              <a:t>. Название отделения, как правило, соответствует названию той специальности, которую получают студенты.</a:t>
            </a:r>
          </a:p>
          <a:p>
            <a:pPr marL="0" indent="0">
              <a:buNone/>
            </a:pPr>
            <a:r>
              <a:rPr lang="ru-RU" dirty="0"/>
              <a:t>На отделениях ведут занятия преподаватели разных </a:t>
            </a:r>
            <a:r>
              <a:rPr lang="ru-RU" b="1" dirty="0"/>
              <a:t>кафедр</a:t>
            </a:r>
            <a:r>
              <a:rPr lang="ru-RU" dirty="0"/>
              <a:t>: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кафедра теории литературы филологического факультета Московского государственного университета имени М. В. Ломоносова</a:t>
            </a:r>
            <a:r>
              <a:rPr lang="ru-RU" dirty="0"/>
              <a:t>. Для написания дипломной работы студента </a:t>
            </a:r>
            <a:r>
              <a:rPr lang="ru-RU" b="1" dirty="0">
                <a:solidFill>
                  <a:srgbClr val="002060"/>
                </a:solidFill>
              </a:rPr>
              <a:t>прикрепляют</a:t>
            </a:r>
            <a:r>
              <a:rPr lang="ru-RU" dirty="0"/>
              <a:t> к той кафедре, на которой работает его научный руководитель.</a:t>
            </a:r>
          </a:p>
        </p:txBody>
      </p:sp>
    </p:spTree>
    <p:extLst>
      <p:ext uri="{BB962C8B-B14F-4D97-AF65-F5344CB8AC3E}">
        <p14:creationId xmlns:p14="http://schemas.microsoft.com/office/powerpoint/2010/main" val="19981665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763480"/>
            <a:ext cx="11876690" cy="595263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3000" dirty="0">
                <a:solidFill>
                  <a:srgbClr val="C00000"/>
                </a:solidFill>
              </a:rPr>
              <a:t>учить — учиться — научить — научиться — изучать — выучить — …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rgbClr val="002060"/>
                </a:solidFill>
              </a:rPr>
              <a:t>НСВ </a:t>
            </a:r>
            <a:r>
              <a:rPr lang="ru-RU" sz="2400" b="1" dirty="0" err="1">
                <a:solidFill>
                  <a:srgbClr val="002060"/>
                </a:solidFill>
              </a:rPr>
              <a:t>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ться</a:t>
            </a:r>
            <a:r>
              <a:rPr lang="ru-RU" sz="2400" dirty="0">
                <a:solidFill>
                  <a:srgbClr val="002060"/>
                </a:solidFill>
              </a:rPr>
              <a:t> где, сколько, на кого, как… СВ (?) </a:t>
            </a:r>
            <a:r>
              <a:rPr lang="ru-RU" sz="2400" b="1" dirty="0" err="1">
                <a:solidFill>
                  <a:srgbClr val="002060"/>
                </a:solidFill>
              </a:rPr>
              <a:t>отучи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ться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проучи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ться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заучи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ться</a:t>
            </a:r>
            <a:r>
              <a:rPr lang="ru-RU" sz="2400" dirty="0">
                <a:solidFill>
                  <a:srgbClr val="002060"/>
                </a:solidFill>
              </a:rPr>
              <a:t> (разг.)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Студенты должны хорошо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учиться</a:t>
            </a:r>
            <a:r>
              <a:rPr lang="ru-RU" sz="2400" i="1" dirty="0"/>
              <a:t>,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чтобы хорошо сдать экзамен или зачёт</a:t>
            </a:r>
            <a:r>
              <a:rPr lang="ru-RU" sz="2400" i="1" dirty="0"/>
              <a:t>. </a:t>
            </a:r>
            <a:endParaRPr lang="ru-RU" sz="2400" dirty="0">
              <a:solidFill>
                <a:srgbClr val="00206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rgbClr val="002060"/>
                </a:solidFill>
              </a:rPr>
              <a:t>НСВ </a:t>
            </a:r>
            <a:r>
              <a:rPr lang="ru-RU" sz="2400" b="1" dirty="0" err="1">
                <a:solidFill>
                  <a:srgbClr val="002060"/>
                </a:solidFill>
              </a:rPr>
              <a:t>изуча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</a:t>
            </a:r>
            <a:r>
              <a:rPr lang="ru-RU" sz="2400" dirty="0">
                <a:solidFill>
                  <a:srgbClr val="002060"/>
                </a:solidFill>
              </a:rPr>
              <a:t> / СВ </a:t>
            </a:r>
            <a:r>
              <a:rPr lang="ru-RU" sz="2400" b="1" dirty="0" err="1">
                <a:solidFill>
                  <a:srgbClr val="002060"/>
                </a:solidFill>
              </a:rPr>
              <a:t>изучи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</a:t>
            </a:r>
            <a:r>
              <a:rPr lang="ru-RU" sz="2400" dirty="0">
                <a:solidFill>
                  <a:srgbClr val="002060"/>
                </a:solidFill>
              </a:rPr>
              <a:t> что = как науку (разобраться в теме, узнать много нового…)</a:t>
            </a:r>
            <a:r>
              <a:rPr lang="en-US" sz="2400" dirty="0">
                <a:solidFill>
                  <a:srgbClr val="002060"/>
                </a:solidFill>
              </a:rPr>
              <a:t> =</a:t>
            </a:r>
            <a:r>
              <a:rPr lang="ru-RU" sz="2400" dirty="0">
                <a:solidFill>
                  <a:srgbClr val="002060"/>
                </a:solidFill>
              </a:rPr>
              <a:t> ПОНЯТЬ; 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НСВ </a:t>
            </a:r>
            <a:r>
              <a:rPr lang="ru-RU" sz="2400" b="1" dirty="0" err="1">
                <a:solidFill>
                  <a:srgbClr val="002060"/>
                </a:solidFill>
              </a:rPr>
              <a:t>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</a:t>
            </a:r>
            <a:r>
              <a:rPr lang="ru-RU" sz="2400" dirty="0">
                <a:solidFill>
                  <a:srgbClr val="002060"/>
                </a:solidFill>
              </a:rPr>
              <a:t> / СВ </a:t>
            </a:r>
            <a:r>
              <a:rPr lang="ru-RU" sz="2400" b="1" dirty="0" err="1">
                <a:solidFill>
                  <a:srgbClr val="002060"/>
                </a:solidFill>
              </a:rPr>
              <a:t>вы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учить</a:t>
            </a:r>
            <a:r>
              <a:rPr lang="ru-RU" sz="2400" dirty="0">
                <a:solidFill>
                  <a:srgbClr val="002060"/>
                </a:solidFill>
              </a:rPr>
              <a:t> что = наизусть (слова, стихотворение, тексты, формулы…) = ЗАПОМНИТЬ.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В этом вузе студенты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изучают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психологию</a:t>
            </a:r>
            <a:r>
              <a:rPr lang="ru-RU" sz="2400" i="1" dirty="0"/>
              <a:t>.</a:t>
            </a:r>
            <a:br>
              <a:rPr lang="ru-RU" sz="2400" i="1" dirty="0"/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На занятиях по иностранному языку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учат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новые слова</a:t>
            </a:r>
            <a:r>
              <a:rPr lang="ru-RU" sz="2400" i="1" dirty="0"/>
              <a:t>.</a:t>
            </a:r>
            <a:br>
              <a:rPr lang="ru-RU" sz="2400" i="1" dirty="0"/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Хороший студент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что-то почти каждый день</a:t>
            </a:r>
            <a:r>
              <a:rPr lang="ru-RU" sz="2400" i="1" dirty="0"/>
              <a:t>.</a:t>
            </a:r>
            <a:br>
              <a:rPr lang="ru-RU" sz="2400" i="1" dirty="0"/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Чтобы хорошо подготовиться к экзаменам, нужно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много</a:t>
            </a:r>
            <a:r>
              <a:rPr lang="ru-RU" sz="2400" i="1" dirty="0"/>
              <a:t>.</a:t>
            </a:r>
            <a:br>
              <a:rPr lang="ru-RU" sz="2400" i="1" dirty="0"/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К экзамену нужно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выучить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много материала/текстов/слов</a:t>
            </a:r>
            <a:r>
              <a:rPr lang="ru-RU" sz="2400" i="1" dirty="0"/>
              <a:t>…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rgbClr val="002060"/>
                </a:solidFill>
              </a:rPr>
              <a:t>НСВ </a:t>
            </a:r>
            <a:r>
              <a:rPr lang="ru-RU" sz="2400" b="1" dirty="0" err="1">
                <a:solidFill>
                  <a:srgbClr val="002060"/>
                </a:solidFill>
              </a:rPr>
              <a:t>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</a:t>
            </a:r>
            <a:r>
              <a:rPr lang="ru-RU" sz="2400" dirty="0">
                <a:solidFill>
                  <a:srgbClr val="002060"/>
                </a:solidFill>
              </a:rPr>
              <a:t> / СВ </a:t>
            </a:r>
            <a:r>
              <a:rPr lang="ru-RU" sz="2400" b="1" dirty="0" err="1">
                <a:solidFill>
                  <a:srgbClr val="002060"/>
                </a:solidFill>
              </a:rPr>
              <a:t>научи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</a:t>
            </a:r>
            <a:r>
              <a:rPr lang="ru-RU" sz="2400" dirty="0">
                <a:solidFill>
                  <a:srgbClr val="002060"/>
                </a:solidFill>
              </a:rPr>
              <a:t> кого чему/что делать = быть преподавателем, учителем для другого, показывать другому, как что-то делать — о деятельности по отношению к учащемуся;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НСВ </a:t>
            </a:r>
            <a:r>
              <a:rPr lang="ru-RU" sz="2400" b="1" dirty="0" err="1">
                <a:solidFill>
                  <a:srgbClr val="002060"/>
                </a:solidFill>
              </a:rPr>
              <a:t>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ться</a:t>
            </a:r>
            <a:r>
              <a:rPr lang="ru-RU" sz="2400" dirty="0">
                <a:solidFill>
                  <a:srgbClr val="002060"/>
                </a:solidFill>
              </a:rPr>
              <a:t> / СВ </a:t>
            </a:r>
            <a:r>
              <a:rPr lang="ru-RU" sz="2400" b="1" dirty="0" err="1">
                <a:solidFill>
                  <a:srgbClr val="002060"/>
                </a:solidFill>
              </a:rPr>
              <a:t>научи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ться</a:t>
            </a:r>
            <a:r>
              <a:rPr lang="ru-RU" sz="2400" dirty="0">
                <a:solidFill>
                  <a:srgbClr val="002060"/>
                </a:solidFill>
              </a:rPr>
              <a:t> чему/что делать = получить навык, умение — о получении новых умений.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Для сдачи практических работ нужно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научиться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делать что-то (например, правильно смешивать разные химические составляющие).</a:t>
            </a:r>
            <a:b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Задача преподавателей —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научить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студентов учиться, проводить опыты и проч.</a:t>
            </a:r>
            <a:b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Студент должен сам хотеть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научиться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чему-то, чтобы добиться успеха.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Обидно</a:t>
            </a:r>
            <a:r>
              <a:rPr lang="ru-RU" sz="2400" i="1" dirty="0"/>
              <a:t> </a:t>
            </a:r>
            <a:r>
              <a:rPr lang="ru-RU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проучиться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несколько лет в вузе и не стать хорошим специалистом из-за лени.</a:t>
            </a:r>
          </a:p>
        </p:txBody>
      </p:sp>
    </p:spTree>
    <p:extLst>
      <p:ext uri="{BB962C8B-B14F-4D97-AF65-F5344CB8AC3E}">
        <p14:creationId xmlns:p14="http://schemas.microsoft.com/office/powerpoint/2010/main" val="18041716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45462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800" dirty="0"/>
              <a:t> экзамену или зачёту тоже нужно подготовиться. </a:t>
            </a:r>
            <a:r>
              <a:rPr lang="ru-RU" sz="2800" i="1" dirty="0"/>
              <a:t>Готовиться </a:t>
            </a:r>
            <a:r>
              <a:rPr lang="ru-RU" sz="28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800" i="1" dirty="0"/>
              <a:t> экзамену </a:t>
            </a:r>
            <a:r>
              <a:rPr lang="ru-RU" sz="28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sz="2800" i="1" dirty="0"/>
              <a:t> истории</a:t>
            </a:r>
            <a:r>
              <a:rPr lang="ru-RU" sz="2800" dirty="0"/>
              <a:t>.</a:t>
            </a:r>
          </a:p>
          <a:p>
            <a:pPr marL="0" indent="0">
              <a:buNone/>
            </a:pPr>
            <a:r>
              <a:rPr lang="ru-RU" dirty="0"/>
              <a:t>Экзамен проходит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аудитории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определённое время.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Экзамен по истории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состоит</a:t>
            </a:r>
            <a:r>
              <a:rPr lang="ru-RU" b="1" i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ся</a:t>
            </a:r>
            <a:r>
              <a:rPr lang="ru-RU" i="1" dirty="0"/>
              <a:t>/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будет</a:t>
            </a:r>
            <a:r>
              <a:rPr lang="en-US" i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будет проходить/(пройдёт)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четверг</a:t>
            </a:r>
            <a:r>
              <a:rPr lang="ru-RU" i="1" dirty="0"/>
              <a:t>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15:00 </a:t>
            </a:r>
            <a:r>
              <a:rPr lang="ru-RU" i="1" dirty="0"/>
              <a:t>(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ru-RU" i="1" dirty="0">
                <a:solidFill>
                  <a:schemeClr val="bg1">
                    <a:lumMod val="50000"/>
                  </a:schemeClr>
                </a:solidFill>
              </a:rPr>
              <a:t>п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’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итна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цът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’|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но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л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’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но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л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’]</a:t>
            </a:r>
            <a:r>
              <a:rPr lang="ru-RU" i="1" dirty="0"/>
              <a:t>)/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три часа (дня)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/>
              <a:t>Оценки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</a:t>
            </a:r>
            <a:r>
              <a:rPr lang="ru-RU" dirty="0"/>
              <a:t> экзамен и отметки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dirty="0"/>
              <a:t> зачёте проставляются преподавателем в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зачётной книжке </a:t>
            </a:r>
            <a:r>
              <a:rPr lang="ru-RU" dirty="0"/>
              <a:t>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ведомости</a:t>
            </a:r>
            <a:r>
              <a:rPr lang="ru-RU" dirty="0"/>
              <a:t>. Зачётные книжки студенты получают на руки только на время сессии.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Студенческий билет </a:t>
            </a:r>
            <a:r>
              <a:rPr lang="ru-RU" dirty="0"/>
              <a:t>— это другой документ, его студент носит с собой всё время обучения в вузе, это документ (как пропуск с фотографией и данными о вузе и времени обучения), который даёт право входить в здание вуза, получать скидки и проч.</a:t>
            </a:r>
          </a:p>
          <a:p>
            <a:pPr marL="0" indent="0">
              <a:buNone/>
            </a:pPr>
            <a:r>
              <a:rPr lang="ru-RU" dirty="0"/>
              <a:t>Если студент не сдал/провалил экзамен или зачёт, то есть набрал меньше проходного балла, ему нужно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пересдать</a:t>
            </a:r>
            <a:r>
              <a:rPr lang="ru-RU" dirty="0"/>
              <a:t> экзамен или зачёт. Студент приходит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пересдачу</a:t>
            </a:r>
            <a:r>
              <a:rPr lang="ru-RU" dirty="0"/>
              <a:t> в определённое время.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Я провалил экзамен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геометрии, потому что не сдал тест. Я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набрал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только десять баллов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пятидесяти, необходимых для зачёта. Мне нужно пересдать геометрию. Пересдача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назначена</a:t>
            </a:r>
            <a:r>
              <a:rPr lang="ru-RU" i="1" dirty="0"/>
              <a:t>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следующую среду. Я иду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пересдачу</a:t>
            </a:r>
            <a:r>
              <a:rPr lang="ru-RU" i="1" dirty="0"/>
              <a:t>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следующую среду.</a:t>
            </a:r>
          </a:p>
        </p:txBody>
      </p:sp>
    </p:spTree>
    <p:extLst>
      <p:ext uri="{BB962C8B-B14F-4D97-AF65-F5344CB8AC3E}">
        <p14:creationId xmlns:p14="http://schemas.microsoft.com/office/powerpoint/2010/main" val="5645479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45462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Учебный год в вузе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состои</a:t>
            </a:r>
            <a:r>
              <a:rPr lang="ru-RU" b="1" i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i="1" dirty="0"/>
              <a:t>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</a:t>
            </a:r>
            <a:r>
              <a:rPr lang="ru-RU" i="1" dirty="0"/>
              <a:t> </a:t>
            </a:r>
            <a:r>
              <a:rPr lang="ru-RU" dirty="0"/>
              <a:t>двух семестров: первый семестр начинается 1 сентября и заканчивается после 20 декабря, второй семестр начинается 6 февраля и заканчивается после 20 мая. Иногда первый семестр называют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осенним</a:t>
            </a:r>
            <a:r>
              <a:rPr lang="ru-RU" dirty="0"/>
              <a:t>, а второй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весенним</a:t>
            </a:r>
            <a:r>
              <a:rPr lang="ru-RU" dirty="0"/>
              <a:t>. После учебного периода, когда проходят занятия, начинается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сессия</a:t>
            </a:r>
            <a:r>
              <a:rPr lang="ru-RU" dirty="0"/>
              <a:t>. Сначала идёт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зачётная сессия</a:t>
            </a:r>
            <a:r>
              <a:rPr lang="ru-RU" dirty="0"/>
              <a:t>, во время которой студенты сдают зачёты. Потом проходит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экзаменационная сессия</a:t>
            </a:r>
            <a:r>
              <a:rPr lang="ru-RU" dirty="0"/>
              <a:t>, во время которой студенты сдают экзамены. Те, кто имеет долги (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хвосты</a:t>
            </a:r>
            <a:r>
              <a:rPr lang="ru-RU" dirty="0"/>
              <a:t>)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каким-то предметам (несданные экзамены и зачёты), могут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пересдать</a:t>
            </a:r>
            <a:r>
              <a:rPr lang="ru-RU" dirty="0"/>
              <a:t> экзамен или зачёт, но, как правило, только до конца экзаменационной сессии. Зимняя экзаменационная сессия заканчивается к 25 января, а летняя к 25 июня. После этого у студентов начинаются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каникулы</a:t>
            </a:r>
            <a:r>
              <a:rPr lang="ru-RU" dirty="0"/>
              <a:t>. Студенты, имеющие хвосты, могут быть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отчислены</a:t>
            </a:r>
            <a:r>
              <a:rPr lang="ru-RU" dirty="0"/>
              <a:t> из вуза.</a:t>
            </a:r>
          </a:p>
        </p:txBody>
      </p:sp>
    </p:spTree>
    <p:extLst>
      <p:ext uri="{BB962C8B-B14F-4D97-AF65-F5344CB8AC3E}">
        <p14:creationId xmlns:p14="http://schemas.microsoft.com/office/powerpoint/2010/main" val="4415309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…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…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… следующем семестре. Не думал, что … ней будет экзамен.</a:t>
            </a:r>
          </a:p>
          <a:p>
            <a:pPr marL="0" indent="0">
              <a:buNone/>
            </a:pPr>
            <a:r>
              <a:rPr lang="ru-RU" dirty="0"/>
              <a:t>— … первом семестре не экзамен, а … . Но всё равно сложно.</a:t>
            </a:r>
          </a:p>
          <a:p>
            <a:pPr marL="0" indent="0">
              <a:buNone/>
            </a:pPr>
            <a:r>
              <a:rPr lang="ru-RU" dirty="0"/>
              <a:t>— Я … логику в школе, потому что я …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…?</a:t>
            </a:r>
          </a:p>
          <a:p>
            <a:pPr marL="0" indent="0">
              <a:buNone/>
            </a:pPr>
            <a:r>
              <a:rPr lang="ru-RU" dirty="0"/>
              <a:t>— Да, очень много. … зачёте у нас был тест, а … экзамене нужно будет  отвечать … билетам. Всего 25 билетов …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…?</a:t>
            </a:r>
          </a:p>
          <a:p>
            <a:pPr marL="0" indent="0">
              <a:buNone/>
            </a:pPr>
            <a:r>
              <a:rPr lang="ru-RU" dirty="0"/>
              <a:t>— Я … только 5 билетов. Так что …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24992267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09" y="1040524"/>
            <a:ext cx="11720171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 … 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 …  следующем семестре. Не думал, что  …  ней будет экзамен.</a:t>
            </a:r>
          </a:p>
          <a:p>
            <a:pPr marL="0" indent="0">
              <a:buNone/>
            </a:pPr>
            <a:r>
              <a:rPr lang="ru-RU" dirty="0"/>
              <a:t>—  …  первом семестре не экзамен, а  …  . Но всё равно сложно.</a:t>
            </a:r>
          </a:p>
          <a:p>
            <a:pPr marL="0" indent="0">
              <a:buNone/>
            </a:pPr>
            <a:r>
              <a:rPr lang="ru-RU" dirty="0"/>
              <a:t>— Я  … 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 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9275577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70744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 …  следующем семестре. Не думал, что  …  ней будет экзамен.</a:t>
            </a:r>
          </a:p>
          <a:p>
            <a:pPr marL="0" indent="0">
              <a:buNone/>
            </a:pPr>
            <a:r>
              <a:rPr lang="ru-RU" dirty="0"/>
              <a:t>—  …  первом семестре не экзамен, а  …  . Но всё равно сложно.</a:t>
            </a:r>
          </a:p>
          <a:p>
            <a:pPr marL="0" indent="0">
              <a:buNone/>
            </a:pPr>
            <a:r>
              <a:rPr lang="ru-RU" dirty="0"/>
              <a:t>— Я  … 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33148861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 …  ней будет экзамен.</a:t>
            </a:r>
          </a:p>
          <a:p>
            <a:pPr marL="0" indent="0">
              <a:buNone/>
            </a:pPr>
            <a:r>
              <a:rPr lang="ru-RU" dirty="0"/>
              <a:t>—  …  первом семестре не экзамен, а  …  . Но всё равно сложно.</a:t>
            </a:r>
          </a:p>
          <a:p>
            <a:pPr marL="0" indent="0">
              <a:buNone/>
            </a:pPr>
            <a:r>
              <a:rPr lang="ru-RU" dirty="0"/>
              <a:t>— Я  … 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3691278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 …  первом семестре не экзамен, а  …  . Но всё равно сложно.</a:t>
            </a:r>
          </a:p>
          <a:p>
            <a:pPr marL="0" indent="0">
              <a:buNone/>
            </a:pPr>
            <a:r>
              <a:rPr lang="ru-RU" dirty="0"/>
              <a:t>— Я  … 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8643698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 …  . Но всё равно сложно.</a:t>
            </a:r>
          </a:p>
          <a:p>
            <a:pPr marL="0" indent="0">
              <a:buNone/>
            </a:pPr>
            <a:r>
              <a:rPr lang="ru-RU" dirty="0"/>
              <a:t>— Я  … 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42050952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 … 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96169681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33292429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9447032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231596146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27834860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50471884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нужно будет отвечать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4168534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нужно будет отвечать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билетам. Всего 25 билетов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69092108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нужно будет отвечать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билетам. Всего 25 билетов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242957973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нужно будет отвечать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билетам. Всего 25 билетов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выучил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24479596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нужно будет отвечать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билетам. Всего 25 билетов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выучил </a:t>
            </a:r>
            <a:r>
              <a:rPr lang="ru-RU" dirty="0"/>
              <a:t>только 5 билетов. Так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7883555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4413F9-218B-960C-3353-212E90950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28C6BC7-AAC6-77E4-6DD0-9AF9D66E2475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28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DC15F8-3829-A936-BAB9-5442A0DD89FC}"/>
              </a:ext>
            </a:extLst>
          </p:cNvPr>
          <p:cNvSpPr txBox="1"/>
          <p:nvPr/>
        </p:nvSpPr>
        <p:spPr>
          <a:xfrm>
            <a:off x="123847" y="868730"/>
            <a:ext cx="12068153" cy="6053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Прочитать тексты «</a:t>
            </a:r>
            <a:r>
              <a:rPr kumimoji="0" lang="ru-RU" sz="28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Интернет: за и против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(см. сайт). 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материалы первого задания, высказать своё 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отношение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 Интернету как явлению современности, его роли в жизни обычных людей, в общественной жизни, образовании, других профессиональных сферах, в глобальном плане (жизни всей планеты). Не больше 10 предложений.</a:t>
            </a:r>
            <a:endParaRPr kumimoji="0" lang="ru-RU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Лексико-грамматический тест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</a:t>
            </a:r>
            <a:r>
              <a:rPr lang="ru-RU" sz="2800" dirty="0">
                <a:solidFill>
                  <a:prstClr val="black"/>
                </a:solidFill>
              </a:rPr>
              <a:t>теме урока «Образование. Грамматика-1»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https://distant.msu.ru/mod/quiz/view.php?id=86901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см. также ссылку на сайте). Расположен на сайте МГУ "Университет без границ" на странице для студентов-психологов. Запись по кодовому слову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псих22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30465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1151E-08F3-2E88-0355-B1BE0C85E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2918FE7-298F-8241-BA37-E8C04BBBA2D5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Долги — Домашнее задание на 7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E27E06-288A-190C-1E78-B0F4B2A1FE8D}"/>
              </a:ext>
            </a:extLst>
          </p:cNvPr>
          <p:cNvSpPr txBox="1"/>
          <p:nvPr/>
        </p:nvSpPr>
        <p:spPr>
          <a:xfrm>
            <a:off x="204787" y="868730"/>
            <a:ext cx="11726863" cy="5757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Выучить скороговорки «Сшит…», «Туп…», «Из-под топота…», «На дворе…».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Прочитать еще раз диалоги. Выучить основные фразы. Разбиться по парам 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составить диалог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похожий на прочитанные.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Рассказать о том, как проходит ваш </a:t>
            </a:r>
            <a:r>
              <a:rPr lang="ru-RU" sz="2400" dirty="0">
                <a:latin typeface="Calibri" panose="020F0502020204030204"/>
              </a:rPr>
              <a:t>обычный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2400" dirty="0">
                <a:latin typeface="Calibri" panose="020F0502020204030204"/>
              </a:rPr>
              <a:t>день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Прочитать сочинения об увлечениях.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Рассказать о своих увлечениях. Презентация с фотографиями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рассказом о виде этого увлечения вообще (история, в мире, в вашей стране, в России и так далее) и о себе. Доклад не должен быть большим, но в нём ОБЯЗАТЕЛЬНО должна быть сформулирована роль хобби в жизни современного человека.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Рассказ-презентация о праздновании Масленицы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России, в Москве. Объяснить суть этого праздника, провести параллели с другими праздниками/ритуалами/традициями. В докладе должен быть ответ на вопрос: какова роль праздников в жизни общества и отдельного человека.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Пройти опрос (если еще не прошли: начат 23 февраля, просьба его пройти была отправлена в общий чат РКИ для психологов).</a:t>
            </a:r>
          </a:p>
        </p:txBody>
      </p:sp>
    </p:spTree>
    <p:extLst>
      <p:ext uri="{BB962C8B-B14F-4D97-AF65-F5344CB8AC3E}">
        <p14:creationId xmlns:p14="http://schemas.microsoft.com/office/powerpoint/2010/main" val="18430746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8246</TotalTime>
  <Words>10796</Words>
  <Application>Microsoft Office PowerPoint</Application>
  <PresentationFormat>Широкоэкранный</PresentationFormat>
  <Paragraphs>970</Paragraphs>
  <Slides>80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80</vt:i4>
      </vt:variant>
    </vt:vector>
  </HeadingPairs>
  <TitlesOfParts>
    <vt:vector size="87" baseType="lpstr">
      <vt:lpstr>Arial</vt:lpstr>
      <vt:lpstr>Book Antiqua</vt:lpstr>
      <vt:lpstr>Calibri</vt:lpstr>
      <vt:lpstr>Calibri Light</vt:lpstr>
      <vt:lpstr>Cambria</vt:lpstr>
      <vt:lpstr>Times New Roman</vt:lpstr>
      <vt:lpstr>Тема Office</vt:lpstr>
      <vt:lpstr>Магистранты-психологи 24 г/п</vt:lpstr>
      <vt:lpstr>Фонетика Русские скороговорки и стихотворения</vt:lpstr>
      <vt:lpstr>Р/Л</vt:lpstr>
      <vt:lpstr>Презентация PowerPoint</vt:lpstr>
      <vt:lpstr>Скороговорки</vt:lpstr>
      <vt:lpstr>Скороговорки</vt:lpstr>
      <vt:lpstr>Скороговорки</vt:lpstr>
      <vt:lpstr>Скороговорки</vt:lpstr>
      <vt:lpstr>Презентация PowerPoint</vt:lpstr>
      <vt:lpstr>Презентация PowerPoint</vt:lpstr>
      <vt:lpstr>Презентация PowerPoint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130</cp:revision>
  <dcterms:created xsi:type="dcterms:W3CDTF">2024-09-01T20:30:35Z</dcterms:created>
  <dcterms:modified xsi:type="dcterms:W3CDTF">2025-03-21T15:10:28Z</dcterms:modified>
</cp:coreProperties>
</file>