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979" r:id="rId4"/>
    <p:sldId id="803" r:id="rId5"/>
    <p:sldId id="804" r:id="rId6"/>
    <p:sldId id="805" r:id="rId7"/>
    <p:sldId id="1144" r:id="rId8"/>
    <p:sldId id="806" r:id="rId9"/>
    <p:sldId id="807" r:id="rId10"/>
    <p:sldId id="808" r:id="rId11"/>
    <p:sldId id="809" r:id="rId12"/>
    <p:sldId id="810" r:id="rId13"/>
    <p:sldId id="811" r:id="rId14"/>
    <p:sldId id="812" r:id="rId15"/>
    <p:sldId id="820" r:id="rId16"/>
    <p:sldId id="813" r:id="rId17"/>
    <p:sldId id="814" r:id="rId18"/>
    <p:sldId id="815" r:id="rId19"/>
    <p:sldId id="816" r:id="rId20"/>
    <p:sldId id="817" r:id="rId21"/>
    <p:sldId id="818" r:id="rId22"/>
    <p:sldId id="819" r:id="rId23"/>
    <p:sldId id="831" r:id="rId24"/>
    <p:sldId id="821" r:id="rId25"/>
    <p:sldId id="823" r:id="rId26"/>
    <p:sldId id="832" r:id="rId27"/>
    <p:sldId id="824" r:id="rId28"/>
    <p:sldId id="825" r:id="rId29"/>
    <p:sldId id="822" r:id="rId30"/>
    <p:sldId id="261" r:id="rId31"/>
    <p:sldId id="782" r:id="rId32"/>
    <p:sldId id="748" r:id="rId33"/>
    <p:sldId id="784" r:id="rId34"/>
    <p:sldId id="796" r:id="rId35"/>
    <p:sldId id="826" r:id="rId36"/>
    <p:sldId id="827" r:id="rId37"/>
    <p:sldId id="828" r:id="rId38"/>
    <p:sldId id="829" r:id="rId39"/>
    <p:sldId id="830" r:id="rId40"/>
    <p:sldId id="673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2D1"/>
    <a:srgbClr val="EAD1BA"/>
    <a:srgbClr val="749BFC"/>
    <a:srgbClr val="FEE5DD"/>
    <a:srgbClr val="BCF098"/>
    <a:srgbClr val="CFD5EA"/>
    <a:srgbClr val="D6F6C0"/>
    <a:srgbClr val="E5CCB1"/>
    <a:srgbClr val="FBCACD"/>
    <a:srgbClr val="FD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85096" autoAdjust="0"/>
  </p:normalViewPr>
  <p:slideViewPr>
    <p:cSldViewPr snapToGrid="0">
      <p:cViewPr varScale="1">
        <p:scale>
          <a:sx n="46" d="100"/>
          <a:sy n="46" d="100"/>
        </p:scale>
        <p:origin x="48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58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2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083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9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15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18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93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04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0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29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6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24 февраля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529873"/>
              </p:ext>
            </p:extLst>
          </p:nvPr>
        </p:nvGraphicFramePr>
        <p:xfrm>
          <a:off x="3039121" y="2637511"/>
          <a:ext cx="6342873" cy="381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87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769897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36325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125316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960609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684409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1ДЗ мнения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2ДЗ </a:t>
                      </a:r>
                      <a:r>
                        <a:rPr lang="ru-RU" dirty="0" err="1"/>
                        <a:t>грам</a:t>
                      </a: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Костомаров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5, 5, 4, 5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А     5, 5, 4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-, -, 4, 3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5         4, 5, 5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5, 4, 4, 5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4         5, 5, 5 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-, -, -,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5         5, 5, 5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-, -, -, -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4         4, 3, 5 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-, -, 3, 5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А      5, 5, 5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24 февраля 2025 года</a:t>
            </a:r>
          </a:p>
          <a:p>
            <a:endParaRPr lang="ru-RU" sz="800" b="1" dirty="0">
              <a:solidFill>
                <a:srgbClr val="00487E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4000" dirty="0"/>
              <a:t>Дочитать тексты из презентации. Сформулировать мнения разных людей по этим текстам.</a:t>
            </a:r>
            <a:endParaRPr lang="ru-RU" sz="4000" dirty="0">
              <a:solidFill>
                <a:srgbClr val="EAD1BA"/>
              </a:solidFill>
            </a:endParaRPr>
          </a:p>
          <a:p>
            <a:pPr marL="514350" indent="-514350" algn="l">
              <a:buAutoNum type="arabicPeriod"/>
            </a:pPr>
            <a:endParaRPr lang="ru-RU" sz="1200" dirty="0">
              <a:solidFill>
                <a:srgbClr val="EAD1BA"/>
              </a:solidFill>
            </a:endParaRPr>
          </a:p>
          <a:p>
            <a:pPr algn="l"/>
            <a:r>
              <a:rPr lang="ru-RU" sz="4000" dirty="0">
                <a:solidFill>
                  <a:srgbClr val="EAD1BA"/>
                </a:solidFill>
              </a:rPr>
              <a:t>2. На странице «Темы и тексты» из раздела «Глобализация» — текст «Откуда миллионы долларов у антиглобалистов?»: прочитать текст, выполнить задания после текста.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428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tabLst>
                <a:tab pos="374650" algn="l"/>
              </a:tabLst>
            </a:pP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Ирина </a:t>
            </a:r>
            <a:r>
              <a:rPr lang="ru-RU" sz="2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Пахолова</a:t>
            </a: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моему мнению, глобализация — футуристи­ческий проект современности, поддерживаемый и осуществ­ляемый политической и бизнес-элитой развитых стран не толь­ко Запада, но и Востока. Проект, который скорее всего напо­минает идеологическую легитимацию того положения дел, которое сложилось в последние десятилетия в мировой эко­номике и политике. Глобализацию сейчас можно рассматри­вать как один из наиболее возможных вариантов или векторов развития сферы международных отношений. В связи с этим в будущем могут претерпеть существенные изменения понятия о внешней и внутренней политике национальных государств. Но в любом случае, как мне кажется, в большей степени всю совокупность явлений, принятых сегодня объединять концеп­том «глобализация», пока можно относить только к сфере раз­вития международных отношений.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91FCE-3AE6-913A-88C7-B474675741E3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360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210185" indent="-210185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Роман Шмелёв.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Глобализация — это перекраивание хозяйствен­ных экономических отношений в интересах мирового капита­ла, усилившееся вследствие выхода средств коммуникации на новый уровень. Интересы мирового капитала редко совпадают с интересами капитала национального, а по большей час­ти идут с ними в разрез. Таким образом, глобализация может быть невыгодна отдельным странам. Не все, в том числе и на Западе, отдают в этом отчет. Россия, из-за ее особых клима­тических условий, проигрывает другим странам по критерию эффективности производства, поэтому в условиях глобальной экономики ее позиция будет невыгодной. России вряд ли сто­ит в этом участвовать.                                                                     </a:t>
            </a: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(Независимая газета, 24 июля 2001 г.)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91FCE-3AE6-913A-88C7-B474675741E3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01156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210185" indent="-210185" algn="just">
              <a:lnSpc>
                <a:spcPct val="150000"/>
              </a:lnSpc>
            </a:pP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Сергей. 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очень не хочется, чтобы мои внуки и правнуки вме­сте горбатились на одну корпорацию, по сути, не имея воз­можности открыть свободное неподконтрольное собственное дело и при полностью отсутствующем социальном пакете. С отсутствием даже намеков на гражданское общество, или с новым извращенным пониманием такового.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14630" indent="-214630" algn="just">
              <a:lnSpc>
                <a:spcPct val="150000"/>
              </a:lnSpc>
            </a:pP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Дмитрий Вульфович. 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Глобализация — это один большой рынок, где все будут получать свои дивиденды от безграничного роста мировой экономики. Соответственно, все будут бога­теть и даже, может быть, перестанут участвовать во всяких там межнациональных конфликтах, которые, как извест­но, удел народов бедных и нецивилизованных. В контексте темы глобализации — тема о культуре и религии неуместна и вторична.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(По материалам Интернета)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91FCE-3AE6-913A-88C7-B474675741E3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0993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FF1D7A-B8A5-88CF-E255-01AEAB61A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9B1F97-1268-54D8-774F-4C29F7A56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24 февраля 2025 года</a:t>
            </a:r>
          </a:p>
          <a:p>
            <a:endParaRPr lang="ru-RU" sz="800" b="1" dirty="0">
              <a:solidFill>
                <a:srgbClr val="00487E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4000" dirty="0">
                <a:solidFill>
                  <a:srgbClr val="F4B2D1"/>
                </a:solidFill>
              </a:rPr>
              <a:t>Дочитать тексты из презентации. Сформулировать мнения разных людей по этим текстам.</a:t>
            </a:r>
          </a:p>
          <a:p>
            <a:pPr marL="514350" indent="-514350" algn="l">
              <a:buAutoNum type="arabicPeriod"/>
            </a:pPr>
            <a:endParaRPr lang="ru-RU" sz="1200" dirty="0"/>
          </a:p>
          <a:p>
            <a:pPr algn="l"/>
            <a:r>
              <a:rPr lang="ru-RU" sz="4000" dirty="0">
                <a:solidFill>
                  <a:schemeClr val="tx1"/>
                </a:solidFill>
              </a:rPr>
              <a:t>2. </a:t>
            </a:r>
            <a:r>
              <a:rPr lang="ru-RU" sz="4000" dirty="0"/>
              <a:t>На</a:t>
            </a:r>
            <a:r>
              <a:rPr lang="ru-RU" sz="4000" dirty="0">
                <a:solidFill>
                  <a:schemeClr val="tx1"/>
                </a:solidFill>
              </a:rPr>
              <a:t> странице «Темы и тексты» из раздела «Глобализация» — текст «Откуда миллионы долларов у антиглобалистов?»: прочитать текст, выполнить задания после текста.</a:t>
            </a:r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52730B7-726B-3B9C-A2E5-2DB58CC65975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3444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были выделены 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была предложена 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заработаны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скрыто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оплачена.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025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была предложена 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заработаны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скрыто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оплачена.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00731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была предложена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заработаны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скрыто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оплачена.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81482-E1E8-625E-D8FF-A19A685993A3}"/>
              </a:ext>
            </a:extLst>
          </p:cNvPr>
          <p:cNvSpPr txBox="1"/>
          <p:nvPr/>
        </p:nvSpPr>
        <p:spPr>
          <a:xfrm>
            <a:off x="1001404" y="3126420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левые организации из Колумбии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сумму с шестью нулями.</a:t>
            </a:r>
          </a:p>
        </p:txBody>
      </p:sp>
    </p:spTree>
    <p:extLst>
      <p:ext uri="{BB962C8B-B14F-4D97-AF65-F5344CB8AC3E}">
        <p14:creationId xmlns:p14="http://schemas.microsoft.com/office/powerpoint/2010/main" val="1503326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была предложена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заработаны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скрыто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оплачена.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81482-E1E8-625E-D8FF-A19A685993A3}"/>
              </a:ext>
            </a:extLst>
          </p:cNvPr>
          <p:cNvSpPr txBox="1"/>
          <p:nvPr/>
        </p:nvSpPr>
        <p:spPr>
          <a:xfrm>
            <a:off x="1001404" y="3126420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левые организации из Колумбии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сумму с шестью нулями.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A671A-A792-5BEE-EB1A-8B43F47AFBFC}"/>
              </a:ext>
            </a:extLst>
          </p:cNvPr>
          <p:cNvSpPr txBox="1"/>
          <p:nvPr/>
        </p:nvSpPr>
        <p:spPr>
          <a:xfrm>
            <a:off x="1001403" y="3820358"/>
            <a:ext cx="104774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 мы вежливо отказались, потому что эти деньги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(они)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 продаже кокаина.</a:t>
            </a:r>
          </a:p>
        </p:txBody>
      </p:sp>
    </p:spTree>
    <p:extLst>
      <p:ext uri="{BB962C8B-B14F-4D97-AF65-F5344CB8AC3E}">
        <p14:creationId xmlns:p14="http://schemas.microsoft.com/office/powerpoint/2010/main" val="1513986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была предложена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заработаны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скрыто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оплачена.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81482-E1E8-625E-D8FF-A19A685993A3}"/>
              </a:ext>
            </a:extLst>
          </p:cNvPr>
          <p:cNvSpPr txBox="1"/>
          <p:nvPr/>
        </p:nvSpPr>
        <p:spPr>
          <a:xfrm>
            <a:off x="1001404" y="3126420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левые организации из Колумбии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сумму с шестью нулями.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A671A-A792-5BEE-EB1A-8B43F47AFBFC}"/>
              </a:ext>
            </a:extLst>
          </p:cNvPr>
          <p:cNvSpPr txBox="1"/>
          <p:nvPr/>
        </p:nvSpPr>
        <p:spPr>
          <a:xfrm>
            <a:off x="1001403" y="3820358"/>
            <a:ext cx="104774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 мы вежливо отказались, потому что эти деньги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(они)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 продаже кокаина.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5EE2C-9895-C740-DCA1-00061209E16A}"/>
              </a:ext>
            </a:extLst>
          </p:cNvPr>
          <p:cNvSpPr txBox="1"/>
          <p:nvPr/>
        </p:nvSpPr>
        <p:spPr>
          <a:xfrm>
            <a:off x="1001403" y="4588090"/>
            <a:ext cx="106461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Лицо этого человека постоянно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скрывает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черная маска,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настоящего имени никто не знает. 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16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была предложена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заработаны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скрыто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оплачена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придуман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81482-E1E8-625E-D8FF-A19A685993A3}"/>
              </a:ext>
            </a:extLst>
          </p:cNvPr>
          <p:cNvSpPr txBox="1"/>
          <p:nvPr/>
        </p:nvSpPr>
        <p:spPr>
          <a:xfrm>
            <a:off x="1001404" y="3126420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левые организации из Колумбии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сумму с шестью нулями.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A671A-A792-5BEE-EB1A-8B43F47AFBFC}"/>
              </a:ext>
            </a:extLst>
          </p:cNvPr>
          <p:cNvSpPr txBox="1"/>
          <p:nvPr/>
        </p:nvSpPr>
        <p:spPr>
          <a:xfrm>
            <a:off x="1001403" y="3820358"/>
            <a:ext cx="104774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 мы вежливо отказались, потому что эти деньги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(они)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 продаже кокаина.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5EE2C-9895-C740-DCA1-00061209E16A}"/>
              </a:ext>
            </a:extLst>
          </p:cNvPr>
          <p:cNvSpPr txBox="1"/>
          <p:nvPr/>
        </p:nvSpPr>
        <p:spPr>
          <a:xfrm>
            <a:off x="1001403" y="4588090"/>
            <a:ext cx="106461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Лицо этого человека постоянно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скрывает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черная маска,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настоящего имени никто не знает. 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EC0C7-8E34-54C8-4511-B0FB93938C71}"/>
              </a:ext>
            </a:extLst>
          </p:cNvPr>
          <p:cNvSpPr txBox="1"/>
          <p:nvPr/>
        </p:nvSpPr>
        <p:spPr>
          <a:xfrm>
            <a:off x="1001403" y="5208234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Легко заниматься революцией, если ее кто-то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оплатил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1963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  <a:tabLst>
                <a:tab pos="180340" algn="l"/>
              </a:tabLs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Вспомните, как одну и ту же мысль выразить с помощью активной и пассивной конструкции. Найдите в данных предложениях пассивные конструкции. Скажите то же самое по-другому, используя активные конструкции:</a:t>
            </a:r>
          </a:p>
          <a:p>
            <a:pPr marL="342900" lvl="0" indent="-342900" algn="just">
              <a:spcBef>
                <a:spcPts val="12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были выделены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французской и испанской антиглобалистскими организациями.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левыми организациями из Колумбии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была предложена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с шестью нулями. 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 мы вежливо отказались, потому что эти деньги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заработаны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 продаже кокаина.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Лицо этого человека постоянно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скрыто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черной маской, его настоящего имени никто не знает.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заниматься революцией, если она кем-то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оплачена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нравится ходить в маске: я считаю, что мой образ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придуман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удачно.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4D5F-05C3-5952-B2CF-D4F509F5D3F7}"/>
              </a:ext>
            </a:extLst>
          </p:cNvPr>
          <p:cNvSpPr txBox="1"/>
          <p:nvPr/>
        </p:nvSpPr>
        <p:spPr>
          <a:xfrm>
            <a:off x="1001404" y="2432482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выделили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французская и испанская антиглобалистские организации.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81482-E1E8-625E-D8FF-A19A685993A3}"/>
              </a:ext>
            </a:extLst>
          </p:cNvPr>
          <p:cNvSpPr txBox="1"/>
          <p:nvPr/>
        </p:nvSpPr>
        <p:spPr>
          <a:xfrm>
            <a:off x="1001404" y="3126420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левые организации из Колумбии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предложили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сумму с шестью нулями.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A671A-A792-5BEE-EB1A-8B43F47AFBFC}"/>
              </a:ext>
            </a:extLst>
          </p:cNvPr>
          <p:cNvSpPr txBox="1"/>
          <p:nvPr/>
        </p:nvSpPr>
        <p:spPr>
          <a:xfrm>
            <a:off x="1001403" y="3820358"/>
            <a:ext cx="104774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 мы вежливо отказались, потому что эти деньги 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(они)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 продаже кокаина.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5EE2C-9895-C740-DCA1-00061209E16A}"/>
              </a:ext>
            </a:extLst>
          </p:cNvPr>
          <p:cNvSpPr txBox="1"/>
          <p:nvPr/>
        </p:nvSpPr>
        <p:spPr>
          <a:xfrm>
            <a:off x="1001403" y="4588090"/>
            <a:ext cx="106461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Лицо этого человека постоянно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скрывает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черная маска,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настоящего имени никто не знает. 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EC0C7-8E34-54C8-4511-B0FB93938C71}"/>
              </a:ext>
            </a:extLst>
          </p:cNvPr>
          <p:cNvSpPr txBox="1"/>
          <p:nvPr/>
        </p:nvSpPr>
        <p:spPr>
          <a:xfrm>
            <a:off x="1001403" y="5208234"/>
            <a:ext cx="99696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Легко заниматься революцией, если ее кто-то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оплатил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0762C0-FBB2-0812-1657-637A833E9480}"/>
              </a:ext>
            </a:extLst>
          </p:cNvPr>
          <p:cNvSpPr txBox="1"/>
          <p:nvPr/>
        </p:nvSpPr>
        <p:spPr>
          <a:xfrm>
            <a:off x="987725" y="5975966"/>
            <a:ext cx="103975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нравится ходить в маске: я считаю, что мой образ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придумали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удачно.</a:t>
            </a:r>
          </a:p>
        </p:txBody>
      </p:sp>
    </p:spTree>
    <p:extLst>
      <p:ext uri="{BB962C8B-B14F-4D97-AF65-F5344CB8AC3E}">
        <p14:creationId xmlns:p14="http://schemas.microsoft.com/office/powerpoint/2010/main" val="2861349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1" algn="just">
              <a:tabLst>
                <a:tab pos="810260" algn="l"/>
              </a:tabLs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Прочитайте текст, подготовьте ответы на вопросы по тексту.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endParaRPr lang="ru-RU" sz="2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Какова, по мнению Виталия Костомарова, разница между понятиями «культура» и «цивилизация»?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ли для культуры понятие «прогресс»?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 грозит глобализация в области культуры?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какой черте глобализации заключается опасность для национальных культур?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не следует унифицировать национальные системы письма?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1155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85422"/>
            <a:ext cx="11087100" cy="575827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Виталий Костомаров: Я </a:t>
            </a:r>
            <a:r>
              <a:rPr lang="ru-RU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антиглобалист, если речь идет о культуре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Виталий Костомаров — академик Российской академии образования,</a:t>
            </a:r>
            <a:b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президент Института русского языка и литературы им. А. С. Пушкина.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введённое просветителями XVIII в. для обозначения высокоразвитого в культурном отношении общества, основанного на правовых, разумных и справедливых началах, противопоставлялось дикости и бесправию. У некоторых народов, например, у французов, понятие "цивилизация" —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civilisation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приобрело широкий смысл и охватывает культуру. У немцев же сложилась другая традиция — различать термины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Zivilisation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Kultur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Русский язык также позволяет пользоваться разными терминами — цивилизация и культура. Я вижу так: цивилизация — это та часть человеческой деятельности, которая непрерывно обновляется. Например, постоянная </a:t>
            </a:r>
            <a:r>
              <a:rPr lang="ru-RU" sz="2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модернизация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совершенствование удобств жизни. Культура же — мир духовного. Лингвисты ищут различие между цивилизацией и культурой со своей точки зрения, пытаясь понять, как это отражается на языковых категориях, на социуме. С этой позиции прогресс — совершенно очевидное качество цивилизации: современный автомобиль нельзя сравнить с телегой. Но в то же время прогресс — совсем не обязательное качество культуры. Например, вряд ли кто-нибудь осмелится сказать, что пьесы Чехова —  это прогресс по сравнению с трагедиями Софокла. Или что современные поэты, например, Андрей Дементьев — это шаг вперёд по сравнению с Пушкиным, чьи творения являются вечной ценностью культуры.</a:t>
            </a:r>
          </a:p>
          <a:p>
            <a:endParaRPr lang="ru-RU" sz="9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763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85422"/>
            <a:ext cx="11087100" cy="575827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Фактами культуры довольно часто становятся и факты цивилизации, но лишь тогда, когда теряют свою функциональную значимость. Музей "вчерашних автомобилей" в Париже —  яркий тому пример. Первые модели французских, немецких, итальянских машин стали объектом культуры, показывающим, каким путем шла изобретательская мысль. </a:t>
            </a:r>
          </a:p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Любое техническое изобретение сразу заимствуется, становится общечеловеческим. Но я не уверен, что можно заимствовать формы художественные. Скажем, японская стихотворная форма "танка" так и не вошла в европейскую культуру, осталась только на родине. Нельзя перенять и способ мышления. Исходя из всего этого, я делаю вывод, что глобализация в сфере цивилизации очевидна, положительна, и бороться с ней бессмысленно, никакие демонстрации антиглобалистов здесь не помогут. Но в области культуры глобализация означает уничтожение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национальной специфики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endParaRPr lang="ru-RU" sz="9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0076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85422"/>
            <a:ext cx="11087100" cy="575827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Скажем, крики о том, что надо </a:t>
            </a:r>
            <a:r>
              <a:rPr lang="ru-RU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унифицировать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написание и перевести русский язык на латинскую графику, с моей точки зрения, — вредны. И люди не захотят этого делать, потому что в кириллице выражается национальная специфика. Вспомним, сколько было предложений сделать сложнейшее китайское письмо фонетическим. Но китайцы не желают этого делать, потому что иероглифы являются частью национальной культуры. </a:t>
            </a:r>
          </a:p>
          <a:p>
            <a:pPr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Различие между культурой и цивилизацией проявляется в их отношении к развитию человечества: цивилизация встроена в прогресс, а к культуре понятие прогресса вряд ли применимо. Действительно, подлинный факт культуры — совершенное произведение искусства, художественный текст, музыка и т. д. — не подвержен старению. Факты цивилизации, напротив, временны и, сыграв свою роль в улучшении качества жизни, они заменяются более удачными, совершенными, экономичными, о чем наглядно свидетельствуют достижения техники. Таким образом, цивилизация синонимична обновлению, модернизации жизни. 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3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0425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85422"/>
            <a:ext cx="11087100" cy="575827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Культура, искусство существуют "ради самих себя"; цивилизация же — наука, техника, экономика, торговля — для практических жизненных целей. Цивилизация облегчает сферу практического существования, бытовую жизнь человека. Но только культура ведет к истинному наслаждению, приближает нас к познанию смысла человеческой жизни. Именно поэтому и говорят о "вечности искусства", о вечной  ценности совершенных произведений музыки, живописи, поэзии. И цивилизационные оценки "</a:t>
            </a:r>
            <a:r>
              <a:rPr lang="ru-RU" sz="2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утилитарной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пользы", экспериментальной проверки здесь абсолютно неприменимы. </a:t>
            </a:r>
          </a:p>
          <a:p>
            <a:pPr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Особо следует вновь подчеркнуть этническую обусловленность культуры — в отличие от цивилизации, стремящейся к выходу из национальных рамок, к </a:t>
            </a:r>
            <a:r>
              <a:rPr lang="ru-RU" sz="2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 Культура рождает духовность, без которой жизнь человека лишается смысла, как бы ни была она благополучна в материальном смысле. </a:t>
            </a:r>
            <a:endParaRPr lang="ru-RU" sz="2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1677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Цивилизация не отрицает Бога, но и не признаёт греха. Она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атеистична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практике, потому что неизбежно ведёт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секуляризации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освобождению общества от влияния церкви. Но появляются новые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идолы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  спорт, мода, секс, деньги, насилие, цинизм, эгоизм. Исчезает культура стыда, смысл раскаяния, обесцениваются старые (религиозного происхождения) понятия —  доброта, милосердие, благотворительность, прощение, жертвенность.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Наряду с уже привычной секуляризацией в последнее время вышла на первый план такая черта цивилизации, как культ вседозволенности, неумеренности. Причём, неумеренность цивилизации, к сожалению, проявляет себя также в стремлении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нивелировать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культуры "просто так", ради "удовлетворения" от дальнейшего продвижения глобалистского катка. </a:t>
            </a:r>
            <a:endParaRPr lang="ru-RU" sz="344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80322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Чтобы подтвердить мысль о том, что цивилизация и глобализация имеют бульдозерный характер и тогда, когда национальные культуры ей совсем не мешают, сошлюсь на полемику в российской прессе относительно замены всех систем письменности, в том числе и кириллицы, —  латиницей. Сторонники этой сомнительной идеи основываются  на том, что в условиях глобализации и компьютеризации "устаревшая" русская письменность должна перейти на латинскую графику, чтобы интегрироваться в Европу, не остаться "на задворках цивилизации". Однако как много народов обрекаются этим тезисом на нецивилизованное бытие! —  греки, евреи, арабы, народы Индии, армяне, грузины, китайцы, японцы…</a:t>
            </a:r>
            <a:endParaRPr lang="ru-RU" sz="595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1813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Сердцем духовной культуры является язык, а если этот язык имеет алфавит тысячелетней традиции, на котором написаны и напечатаны миллионы и миллионы книг, то призыв изменить алфавит оказывается призывом отказаться от всей предшествующей духовной культуры. Неумеренность цивилизации-глобализации в безразличных для нее вопросах представляет собой реальную угрозу для национальных культур. Россия, конечно, не отдаст так легко свое культурное достояние, какие бы "задворки цивилизации" ей ни пророчили. 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EDF3D93-E470-7F35-EAFD-79960D421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920" y="6318025"/>
            <a:ext cx="68261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(Интернет-журнал «Россия в глобальной политике», сентябрь, 2003 г.)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727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1" algn="just">
              <a:tabLst>
                <a:tab pos="810260" algn="l"/>
              </a:tabLs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Прочитайте текст, подготовьте ответы на вопросы по тексту.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endParaRPr lang="ru-RU" sz="2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Какова, по мнению Виталия Костомарова, разница между понятиями «культура» и «цивилизация»?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ли для культуры понятие «прогресс»?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 грозит глобализация в области культуры?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какой черте глобализации заключается опасность для национальных культур?</a:t>
            </a:r>
          </a:p>
          <a:p>
            <a:pPr marL="742950" lvl="1" indent="-285750" algn="just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81026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не следует унифицировать национальные системы письма?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8004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данных предложениях из текста найдите причастные обороты и замените их на придаточные предложения со словом «который».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введенное просветителями XVIII в. для обозначения высокоразвитого в культурном отношении общества, основанного на правовых, разумных и справедливых началах, противопоставлялось дикости и бесправию.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модели французских, немецких, итальянских машин стали объектом культуры, показывающим, каким путем шла изобретательская мысль.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 следует вновь подчеркнуть этническую обусловленность культуры — в отличие от цивилизации, стремящейся к выходу из национальных рамок,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72178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данных предложениях из текста найдите причастные обороты и замените их на придаточные предложения со словом «который».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введенное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просветителями XVIII в. для обозначения высокоразвитого в культурном отношении общества, основанного на правовых, разумных и справедливых началах, противопоставлялось дикости и бесправию.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модели французских, немецких, итальянских машин стали объектом культуры, показывающим, каким путем шла изобретательская мысль.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 следует вновь подчеркнуть этническую обусловленность культуры — в отличие от цивилизации, стремящейся к выходу из национальных рамок,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6125B-CB8D-77B1-8E0B-D8CF41CC4011}"/>
              </a:ext>
            </a:extLst>
          </p:cNvPr>
          <p:cNvSpPr txBox="1"/>
          <p:nvPr/>
        </p:nvSpPr>
        <p:spPr>
          <a:xfrm>
            <a:off x="5140170" y="1864311"/>
            <a:ext cx="7051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было введено…, которое ввели просветители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837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данных предложениях из текста найдите причастные обороты и замените их на придаточные предложения со словом «который».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введенное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просветителями XVIII в. для обозначения высокоразвитого в культурном отношении общества,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основанного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правовых, разумных и справедливых началах, противопоставлялось дикости и бесправию.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модели французских, немецких, итальянских машин стали объектом культуры, показывающим, каким путем шла изобретательская мысль.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 следует вновь подчеркнуть этническую обусловленность культуры — в отличие от цивилизации, стремящейся к выходу из национальных рамок,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6125B-CB8D-77B1-8E0B-D8CF41CC4011}"/>
              </a:ext>
            </a:extLst>
          </p:cNvPr>
          <p:cNvSpPr txBox="1"/>
          <p:nvPr/>
        </p:nvSpPr>
        <p:spPr>
          <a:xfrm>
            <a:off x="5140171" y="1864311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было введено…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536792-6A21-8AE3-FF93-1D6415B44860}"/>
              </a:ext>
            </a:extLst>
          </p:cNvPr>
          <p:cNvSpPr txBox="1"/>
          <p:nvPr/>
        </p:nvSpPr>
        <p:spPr>
          <a:xfrm>
            <a:off x="1414215" y="2681729"/>
            <a:ext cx="7164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(было) основано…, которое основали…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134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данных предложениях из текста найдите причастные обороты и замените их на придаточные предложения со словом «который».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введенное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просветителями XVIII в. для обозначения высокоразвитого в культурном отношении общества,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основанного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правовых, разумных и справедливых началах, противопоставлялось дикости и бесправию.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модели французских, немецких, итальянских машин стали объектом культуры,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показывающим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каким путем шла изобретательская мысль.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 следует вновь подчеркнуть этническую обусловленность культуры — в отличие от цивилизации, стремящейся к выходу из национальных рамок,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6125B-CB8D-77B1-8E0B-D8CF41CC4011}"/>
              </a:ext>
            </a:extLst>
          </p:cNvPr>
          <p:cNvSpPr txBox="1"/>
          <p:nvPr/>
        </p:nvSpPr>
        <p:spPr>
          <a:xfrm>
            <a:off x="5140171" y="1864311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было введено…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FC4B6-7835-191A-7CBA-38B3A163FC45}"/>
              </a:ext>
            </a:extLst>
          </p:cNvPr>
          <p:cNvSpPr txBox="1"/>
          <p:nvPr/>
        </p:nvSpPr>
        <p:spPr>
          <a:xfrm>
            <a:off x="5603289" y="3908627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который показывает…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664458-2AEA-4626-DA60-5726F8EA9E45}"/>
              </a:ext>
            </a:extLst>
          </p:cNvPr>
          <p:cNvSpPr txBox="1"/>
          <p:nvPr/>
        </p:nvSpPr>
        <p:spPr>
          <a:xfrm>
            <a:off x="1414216" y="2681729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было основано…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528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данных предложениях из текста найдите причастные обороты и замените их на придаточные предложения со словом «который».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"цивилизация",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введенное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просветителями XVIII в. для обозначения высокоразвитого в культурном отношении общества,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основанного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правовых, разумных и справедливых началах, противопоставлялось дикости и бесправию.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модели французских, немецких, итальянских машин стали объектом культуры,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показывающим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каким путём шла изобретательская мысль.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 следует вновь подчеркнуть этническую обусловленность культуры — в отличие от цивилизации,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стремящейся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 выходу из национальных рамок, к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универсализации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 интернациональной глобализации.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6125B-CB8D-77B1-8E0B-D8CF41CC4011}"/>
              </a:ext>
            </a:extLst>
          </p:cNvPr>
          <p:cNvSpPr txBox="1"/>
          <p:nvPr/>
        </p:nvSpPr>
        <p:spPr>
          <a:xfrm>
            <a:off x="5140171" y="1864311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было введено…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FC4B6-7835-191A-7CBA-38B3A163FC45}"/>
              </a:ext>
            </a:extLst>
          </p:cNvPr>
          <p:cNvSpPr txBox="1"/>
          <p:nvPr/>
        </p:nvSpPr>
        <p:spPr>
          <a:xfrm>
            <a:off x="5603289" y="3908627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который показывает…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D8FD3E-457B-2696-EA66-4D2185D426CD}"/>
              </a:ext>
            </a:extLst>
          </p:cNvPr>
          <p:cNvSpPr txBox="1"/>
          <p:nvPr/>
        </p:nvSpPr>
        <p:spPr>
          <a:xfrm>
            <a:off x="7361068" y="5126108"/>
            <a:ext cx="31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которая стремится…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257EC4-A235-9AE8-B237-8E8045F40F10}"/>
              </a:ext>
            </a:extLst>
          </p:cNvPr>
          <p:cNvSpPr txBox="1"/>
          <p:nvPr/>
        </p:nvSpPr>
        <p:spPr>
          <a:xfrm>
            <a:off x="1414215" y="2681729"/>
            <a:ext cx="3725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которое (было) основано…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074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5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Закончите предложения примерами из текста: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считает, что….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сравнивает…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доказывает, что…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приводит следующий пример:…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утверждает, что…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мнению автора, 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статьи анализирует…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объясняет это тем, что…</a:t>
            </a:r>
          </a:p>
          <a:p>
            <a:pPr marL="742950" lvl="1" indent="-285750" algn="just">
              <a:buFont typeface="+mj-lt"/>
              <a:buAutoNum type="arabicPeriod"/>
              <a:tabLst>
                <a:tab pos="810260" algn="l"/>
              </a:tabLs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 приходит к выводу, что…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C2DF87-5AC6-3CCF-6B25-9057222EBD2F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Проблемы глобализации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3753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E6912-6C82-5391-B7DC-AF2E28CB73A6}"/>
              </a:ext>
            </a:extLst>
          </p:cNvPr>
          <p:cNvSpPr txBox="1"/>
          <p:nvPr/>
        </p:nvSpPr>
        <p:spPr>
          <a:xfrm>
            <a:off x="559293" y="2070041"/>
            <a:ext cx="10813002" cy="3517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Целевые отношения выражаются в русском языке разными способами: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2639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	в простом предложении с помощью глагольных словосочетаний и предло­гов (предложно-падежных конструкций);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671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	в сложном (сложноподчиненном предложении) с помощью специальных союзов.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077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601160"/>
            <a:ext cx="11221375" cy="1006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предложении целевые отношения выражаются с помощью следу­ющих грамматических конструкций.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AA703E-A6AB-F2C3-4A8B-018878383E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8" t="47176" r="72114" b="45073"/>
          <a:stretch/>
        </p:blipFill>
        <p:spPr bwMode="auto">
          <a:xfrm>
            <a:off x="1055456" y="1520178"/>
            <a:ext cx="9505864" cy="1195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ECE6F3-6A3B-D649-29F0-C4906E5CA991}"/>
              </a:ext>
            </a:extLst>
          </p:cNvPr>
          <p:cNvSpPr txBox="1"/>
          <p:nvPr/>
        </p:nvSpPr>
        <p:spPr>
          <a:xfrm>
            <a:off x="82296" y="2852645"/>
            <a:ext cx="11843374" cy="386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«глагол в личной форме + инфинитив глагола» — самая употре­бительная для выражения цели в простом предложении.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Инфинитив глагола, выражающий цель действия, употребляется в форме со­вершенного вида (СВ). Инфинитив глагола, выражающий процесс действия упо­требляется в форме несовершенного вида (НСВ).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глаголов в личной форме, после которых стоит инфинитив, выра­жающий цель действия, выступают: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07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	глаголы движения, кроме глаголов с приставками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579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	глаголы: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приглашать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советовать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своей стилистической характеристике конструкция с инфинитивом, вы­ражающим цель, нейтральна.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287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0EF3FB-A89B-D23B-0595-EF4FEBAA3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4" t="41043" r="52875" b="38092"/>
          <a:stretch/>
        </p:blipFill>
        <p:spPr bwMode="auto">
          <a:xfrm>
            <a:off x="248810" y="2343705"/>
            <a:ext cx="11694380" cy="24167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0655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E8D33A-AA06-B82F-BF2F-A31D6D2B3B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3" t="4909" r="68028" b="87200"/>
          <a:stretch/>
        </p:blipFill>
        <p:spPr bwMode="auto">
          <a:xfrm>
            <a:off x="142155" y="834501"/>
            <a:ext cx="11799104" cy="1447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4A0FB3-84FF-50CA-8280-5F45A88819B4}"/>
              </a:ext>
            </a:extLst>
          </p:cNvPr>
          <p:cNvSpPr txBox="1"/>
          <p:nvPr/>
        </p:nvSpPr>
        <p:spPr>
          <a:xfrm>
            <a:off x="241233" y="2392532"/>
            <a:ext cx="11709534" cy="4431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существительных обычно выступают: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817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	отглагольные существительные (со значением действия):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817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	существительные с абстрактным значением: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счастье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чество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данной конструкции в качестве предиката употребляются: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07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	слова: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хочется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579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	глаголы движения: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приехать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прибыть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пойти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полететь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отправиться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5790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с предлогом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употребляется для выражения цели в нейтраль­ном, книжном, публицистическом и научном стилях речи.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18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DBF331-EA74-549C-15EC-7C5A58A791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93" t="6486" r="52346" b="69763"/>
          <a:stretch/>
        </p:blipFill>
        <p:spPr bwMode="auto">
          <a:xfrm>
            <a:off x="185986" y="1606858"/>
            <a:ext cx="11820028" cy="28408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8603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466A1B-4D97-A55C-CBCC-9E5DA8859D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6" t="31337" r="61431" b="61601"/>
          <a:stretch/>
        </p:blipFill>
        <p:spPr bwMode="auto">
          <a:xfrm>
            <a:off x="141287" y="1001198"/>
            <a:ext cx="11948848" cy="1093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31EA45-0407-F257-164A-322EDE04BEA7}"/>
              </a:ext>
            </a:extLst>
          </p:cNvPr>
          <p:cNvSpPr txBox="1"/>
          <p:nvPr/>
        </p:nvSpPr>
        <p:spPr>
          <a:xfrm>
            <a:off x="390617" y="2458027"/>
            <a:ext cx="11381173" cy="2165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существительных обычно употребляются слова со значением пред­мета или лица, а в качестве предиката употребляются глаголы движения (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пойти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ехать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поехать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бежать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побежать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отправляться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отправиться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полететь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с предлогом за используется для выражения цели в речи, ней­трального и разговорного стиля.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BB6534-619D-6EE3-6665-5EDD835041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9" t="12170" r="59742" b="77685"/>
          <a:stretch/>
        </p:blipFill>
        <p:spPr bwMode="auto">
          <a:xfrm>
            <a:off x="141286" y="4838433"/>
            <a:ext cx="11880863" cy="1384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797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A88F6A-D9E1-79D5-4A8C-21E82711AC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9" t="22937" r="68465" b="61671"/>
          <a:stretch/>
        </p:blipFill>
        <p:spPr bwMode="auto">
          <a:xfrm>
            <a:off x="173584" y="985361"/>
            <a:ext cx="11615962" cy="26684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D4E015-7EAE-EAD1-A443-74B10ECFEA49}"/>
              </a:ext>
            </a:extLst>
          </p:cNvPr>
          <p:cNvSpPr txBox="1"/>
          <p:nvPr/>
        </p:nvSpPr>
        <p:spPr>
          <a:xfrm>
            <a:off x="173584" y="3780800"/>
            <a:ext cx="11935558" cy="295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конструкции имеют ярко выраженный книжный характер, они упо­требляются только в письменной речи. В качестве существительных использу­ются отглагольные существительные: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борьба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по­лучение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конструкции могут стоять в начале и в середине предложения. Они характерны для официально-делового, публицистического и научного сти­лей речи.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892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1DE853-5052-75AF-F1A1-810A3DCA5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4" t="4909" r="55230" b="67825"/>
          <a:stretch/>
        </p:blipFill>
        <p:spPr bwMode="auto">
          <a:xfrm>
            <a:off x="115410" y="1834260"/>
            <a:ext cx="11825056" cy="31531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8532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74CDC8-AF14-BB89-7F0D-B96962CFBC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6" t="32615" r="65933" b="52210"/>
          <a:stretch/>
        </p:blipFill>
        <p:spPr bwMode="auto">
          <a:xfrm>
            <a:off x="292963" y="905522"/>
            <a:ext cx="11756839" cy="24343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14C19C-1007-E67D-862D-7726B391B209}"/>
              </a:ext>
            </a:extLst>
          </p:cNvPr>
          <p:cNvSpPr txBox="1"/>
          <p:nvPr/>
        </p:nvSpPr>
        <p:spPr>
          <a:xfrm>
            <a:off x="222097" y="3429000"/>
            <a:ext cx="11969903" cy="3358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данных конструкций связано только с положительной оцен­кой понятия, лица, предмета. Данные конструкции свойственны публицистиче­ской, ораторской речи. Они придают речи оттенок торжественности и характер­ны для высокого стиля.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конструкции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 +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употребляются слова с абстрактным значени­ем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дружба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справедливость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счастье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со значением лица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конструкции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честь +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.» используются слова с абстрактным значени­ем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дружба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взаимопонимание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со значением лица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ге­рой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победитель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погибший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юбиляр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с предметным значением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праздник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юби­лей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торжество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конструкции могут стоять в начале и в середине предложения.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441779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DBD53EF-86C0-B62D-CBCE-295E5BE31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362569C-A472-81A0-9E48-45B353A3E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7001687-C302-3C9B-AB4A-B66124D0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1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083D12F-8D85-F573-93BA-928C648B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00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D8B8FF-487E-BE31-CCFB-C3BAB976D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9" t="34575" r="56403" b="48894"/>
          <a:stretch/>
        </p:blipFill>
        <p:spPr bwMode="auto">
          <a:xfrm>
            <a:off x="0" y="1590676"/>
            <a:ext cx="12071559" cy="21041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4711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487E"/>
                </a:solidFill>
              </a:rPr>
              <a:t>3 марта 2025 года</a:t>
            </a:r>
          </a:p>
          <a:p>
            <a:r>
              <a:rPr lang="ru-RU" sz="3600" dirty="0"/>
              <a:t>Баско, урок 7, стр. 95—100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3600" dirty="0"/>
              <a:t>1. Прочитать текст «Антиглобалисты — противники глобализации».</a:t>
            </a:r>
          </a:p>
          <a:p>
            <a:pPr algn="l"/>
            <a:r>
              <a:rPr lang="ru-RU" sz="3600" dirty="0"/>
              <a:t>2. Ответить на вопросы к тексту.</a:t>
            </a:r>
          </a:p>
          <a:p>
            <a:pPr algn="l"/>
            <a:r>
              <a:rPr lang="ru-RU" sz="3600" dirty="0"/>
              <a:t>3. Задание 7 (стр. 100).</a:t>
            </a:r>
          </a:p>
          <a:p>
            <a:pPr algn="l"/>
            <a:endParaRPr lang="ru-RU" sz="900" dirty="0"/>
          </a:p>
          <a:p>
            <a:pPr algn="l"/>
            <a:r>
              <a:rPr lang="ru-RU" sz="3600" dirty="0"/>
              <a:t>4. Подготовить рассказ о своем участии в праздновании русской Масленицы.</a:t>
            </a:r>
          </a:p>
          <a:p>
            <a:pPr algn="l"/>
            <a:r>
              <a:rPr lang="ru-RU" sz="3600" dirty="0"/>
              <a:t>5. Опрос (</a:t>
            </a:r>
            <a:r>
              <a:rPr lang="en-US" sz="1200" dirty="0"/>
              <a:t>https://docs.google.com/forms/d/e/1FAIpQLScVXv37mCJwDz2jwu477AVkbyWd10HvLsDPibv8nzdfsy7RTg/viewform?usp=sf_link</a:t>
            </a:r>
            <a:r>
              <a:rPr lang="ru-RU" sz="3600" dirty="0"/>
              <a:t>)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353509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8022</TotalTime>
  <Words>4089</Words>
  <Application>Microsoft Office PowerPoint</Application>
  <PresentationFormat>Широкоэкранный</PresentationFormat>
  <Paragraphs>272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Batang</vt:lpstr>
      <vt:lpstr>Arial</vt:lpstr>
      <vt:lpstr>Calibri</vt:lpstr>
      <vt:lpstr>Calibri Light</vt:lpstr>
      <vt:lpstr>Courier New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122</cp:revision>
  <dcterms:created xsi:type="dcterms:W3CDTF">2021-09-26T15:04:29Z</dcterms:created>
  <dcterms:modified xsi:type="dcterms:W3CDTF">2025-02-24T18:42:48Z</dcterms:modified>
</cp:coreProperties>
</file>