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7"/>
  </p:notesMasterIdLst>
  <p:sldIdLst>
    <p:sldId id="256" r:id="rId2"/>
    <p:sldId id="647" r:id="rId3"/>
    <p:sldId id="1000" r:id="rId4"/>
    <p:sldId id="1023" r:id="rId5"/>
    <p:sldId id="596" r:id="rId6"/>
    <p:sldId id="597" r:id="rId7"/>
    <p:sldId id="598" r:id="rId8"/>
    <p:sldId id="599" r:id="rId9"/>
    <p:sldId id="600" r:id="rId10"/>
    <p:sldId id="601" r:id="rId11"/>
    <p:sldId id="602" r:id="rId12"/>
    <p:sldId id="603" r:id="rId13"/>
    <p:sldId id="604" r:id="rId14"/>
    <p:sldId id="1928" r:id="rId15"/>
    <p:sldId id="1929" r:id="rId16"/>
    <p:sldId id="809" r:id="rId17"/>
    <p:sldId id="810" r:id="rId18"/>
    <p:sldId id="811" r:id="rId19"/>
    <p:sldId id="812" r:id="rId20"/>
    <p:sldId id="662" r:id="rId21"/>
    <p:sldId id="813" r:id="rId22"/>
    <p:sldId id="814" r:id="rId23"/>
    <p:sldId id="815" r:id="rId24"/>
    <p:sldId id="1930" r:id="rId25"/>
    <p:sldId id="1034" r:id="rId26"/>
    <p:sldId id="669" r:id="rId27"/>
    <p:sldId id="670" r:id="rId28"/>
    <p:sldId id="671" r:id="rId29"/>
    <p:sldId id="672" r:id="rId30"/>
    <p:sldId id="673" r:id="rId31"/>
    <p:sldId id="674" r:id="rId32"/>
    <p:sldId id="675" r:id="rId33"/>
    <p:sldId id="676" r:id="rId34"/>
    <p:sldId id="677" r:id="rId35"/>
    <p:sldId id="1035" r:id="rId36"/>
    <p:sldId id="1036" r:id="rId37"/>
    <p:sldId id="678" r:id="rId38"/>
    <p:sldId id="679" r:id="rId39"/>
    <p:sldId id="680" r:id="rId40"/>
    <p:sldId id="681" r:id="rId41"/>
    <p:sldId id="682" r:id="rId42"/>
    <p:sldId id="683" r:id="rId43"/>
    <p:sldId id="684" r:id="rId44"/>
    <p:sldId id="685" r:id="rId45"/>
    <p:sldId id="686" r:id="rId46"/>
    <p:sldId id="695" r:id="rId47"/>
    <p:sldId id="696" r:id="rId48"/>
    <p:sldId id="697" r:id="rId49"/>
    <p:sldId id="698" r:id="rId50"/>
    <p:sldId id="699" r:id="rId51"/>
    <p:sldId id="700" r:id="rId52"/>
    <p:sldId id="701" r:id="rId53"/>
    <p:sldId id="702" r:id="rId54"/>
    <p:sldId id="816" r:id="rId55"/>
    <p:sldId id="704" r:id="rId56"/>
    <p:sldId id="705" r:id="rId57"/>
    <p:sldId id="706" r:id="rId58"/>
    <p:sldId id="707" r:id="rId59"/>
    <p:sldId id="708" r:id="rId60"/>
    <p:sldId id="709" r:id="rId61"/>
    <p:sldId id="710" r:id="rId62"/>
    <p:sldId id="711" r:id="rId63"/>
    <p:sldId id="712" r:id="rId64"/>
    <p:sldId id="713" r:id="rId65"/>
    <p:sldId id="714" r:id="rId66"/>
    <p:sldId id="715" r:id="rId67"/>
    <p:sldId id="817" r:id="rId68"/>
    <p:sldId id="818" r:id="rId69"/>
    <p:sldId id="1037" r:id="rId70"/>
    <p:sldId id="1038" r:id="rId71"/>
    <p:sldId id="1039" r:id="rId72"/>
    <p:sldId id="1040" r:id="rId73"/>
    <p:sldId id="1041" r:id="rId74"/>
    <p:sldId id="1042" r:id="rId75"/>
    <p:sldId id="1043" r:id="rId76"/>
    <p:sldId id="1044" r:id="rId77"/>
    <p:sldId id="1045" r:id="rId78"/>
    <p:sldId id="1046" r:id="rId79"/>
    <p:sldId id="1047" r:id="rId80"/>
    <p:sldId id="1048" r:id="rId81"/>
    <p:sldId id="1049" r:id="rId82"/>
    <p:sldId id="731" r:id="rId83"/>
    <p:sldId id="732" r:id="rId84"/>
    <p:sldId id="819" r:id="rId85"/>
    <p:sldId id="820" r:id="rId86"/>
    <p:sldId id="1050" r:id="rId87"/>
    <p:sldId id="821" r:id="rId88"/>
    <p:sldId id="1051" r:id="rId89"/>
    <p:sldId id="738" r:id="rId90"/>
    <p:sldId id="739" r:id="rId91"/>
    <p:sldId id="822" r:id="rId92"/>
    <p:sldId id="823" r:id="rId93"/>
    <p:sldId id="824" r:id="rId94"/>
    <p:sldId id="825" r:id="rId95"/>
    <p:sldId id="826" r:id="rId96"/>
    <p:sldId id="827" r:id="rId97"/>
    <p:sldId id="828" r:id="rId98"/>
    <p:sldId id="747" r:id="rId99"/>
    <p:sldId id="1052" r:id="rId100"/>
    <p:sldId id="829" r:id="rId101"/>
    <p:sldId id="830" r:id="rId102"/>
    <p:sldId id="831" r:id="rId103"/>
    <p:sldId id="1293" r:id="rId104"/>
    <p:sldId id="1294" r:id="rId105"/>
    <p:sldId id="1935" r:id="rId106"/>
    <p:sldId id="1295" r:id="rId107"/>
    <p:sldId id="1296" r:id="rId108"/>
    <p:sldId id="1297" r:id="rId109"/>
    <p:sldId id="1298" r:id="rId110"/>
    <p:sldId id="1299" r:id="rId111"/>
    <p:sldId id="740" r:id="rId112"/>
    <p:sldId id="741" r:id="rId113"/>
    <p:sldId id="742" r:id="rId114"/>
    <p:sldId id="1300" r:id="rId115"/>
    <p:sldId id="1301" r:id="rId116"/>
    <p:sldId id="1302" r:id="rId117"/>
    <p:sldId id="1303" r:id="rId118"/>
    <p:sldId id="1304" r:id="rId119"/>
    <p:sldId id="753" r:id="rId120"/>
    <p:sldId id="1305" r:id="rId121"/>
    <p:sldId id="1306" r:id="rId122"/>
    <p:sldId id="1307" r:id="rId123"/>
    <p:sldId id="762" r:id="rId124"/>
    <p:sldId id="752" r:id="rId125"/>
    <p:sldId id="755" r:id="rId126"/>
    <p:sldId id="1308" r:id="rId127"/>
    <p:sldId id="1309" r:id="rId128"/>
    <p:sldId id="1310" r:id="rId129"/>
    <p:sldId id="763" r:id="rId130"/>
    <p:sldId id="764" r:id="rId131"/>
    <p:sldId id="765" r:id="rId132"/>
    <p:sldId id="766" r:id="rId133"/>
    <p:sldId id="767" r:id="rId134"/>
    <p:sldId id="768" r:id="rId135"/>
    <p:sldId id="1934" r:id="rId1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9BFC"/>
    <a:srgbClr val="660033"/>
    <a:srgbClr val="B4A3E5"/>
    <a:srgbClr val="7F7F7F"/>
    <a:srgbClr val="A6A6A6"/>
    <a:srgbClr val="BFCFEA"/>
    <a:srgbClr val="D6E7AE"/>
    <a:srgbClr val="C8F8F3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2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6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2918013" y="923582"/>
            <a:ext cx="845657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27 марта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3767"/>
              </p:ext>
            </p:extLst>
          </p:nvPr>
        </p:nvGraphicFramePr>
        <p:xfrm>
          <a:off x="0" y="1939245"/>
          <a:ext cx="12050661" cy="4630492"/>
        </p:xfrm>
        <a:graphic>
          <a:graphicData uri="http://schemas.openxmlformats.org/drawingml/2006/table">
            <a:tbl>
              <a:tblPr firstRow="1" firstCol="1" bandRow="1"/>
              <a:tblGrid>
                <a:gridCol w="4971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61024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31225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05459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25359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415042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627797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973852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225468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1461993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1214651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627797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204716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197387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  <a:gridCol w="450787">
                  <a:extLst>
                    <a:ext uri="{9D8B030D-6E8A-4147-A177-3AD203B41FA5}">
                      <a16:colId xmlns:a16="http://schemas.microsoft.com/office/drawing/2014/main" val="524900578"/>
                    </a:ext>
                  </a:extLst>
                </a:gridCol>
                <a:gridCol w="700680">
                  <a:extLst>
                    <a:ext uri="{9D8B030D-6E8A-4147-A177-3AD203B41FA5}">
                      <a16:colId xmlns:a16="http://schemas.microsoft.com/office/drawing/2014/main" val="661995469"/>
                    </a:ext>
                  </a:extLst>
                </a:gridCol>
                <a:gridCol w="270933">
                  <a:extLst>
                    <a:ext uri="{9D8B030D-6E8A-4147-A177-3AD203B41FA5}">
                      <a16:colId xmlns:a16="http://schemas.microsoft.com/office/drawing/2014/main" val="541403750"/>
                    </a:ext>
                  </a:extLst>
                </a:gridCol>
                <a:gridCol w="496018">
                  <a:extLst>
                    <a:ext uri="{9D8B030D-6E8A-4147-A177-3AD203B41FA5}">
                      <a16:colId xmlns:a16="http://schemas.microsoft.com/office/drawing/2014/main" val="601903286"/>
                    </a:ext>
                  </a:extLst>
                </a:gridCol>
                <a:gridCol w="463310">
                  <a:extLst>
                    <a:ext uri="{9D8B030D-6E8A-4147-A177-3AD203B41FA5}">
                      <a16:colId xmlns:a16="http://schemas.microsoft.com/office/drawing/2014/main" val="682348760"/>
                    </a:ext>
                  </a:extLst>
                </a:gridCol>
              </a:tblGrid>
              <a:tr h="42425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Есенин чтение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</a:t>
                      </a:r>
                      <a:r>
                        <a:rPr lang="ru-RU" sz="1400" b="1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слСоч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Прич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??</a:t>
                      </a:r>
                      <a:r>
                        <a:rPr lang="ru-RU" sz="18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сНЕ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4743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11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\+\+\\\+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 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1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 - ++\+\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 - \\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1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-\\+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2574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+++\\ -\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20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 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+-+-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-248930"/>
            <a:ext cx="10190480" cy="73558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dirty="0">
                <a:solidFill>
                  <a:prstClr val="black"/>
                </a:solidFill>
                <a:latin typeface="Book Antiqua" panose="02040602050305030304" pitchFamily="18" charset="0"/>
              </a:rPr>
              <a:t>Порядок определений в простом предложении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68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9E9B28-30E4-4BC8-DFAF-EA4097B40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21A0DEA-07E0-BE36-3B37-0B6DABEC464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373BF-AFB6-2B06-DFF6-E1497FABA6A5}"/>
              </a:ext>
            </a:extLst>
          </p:cNvPr>
          <p:cNvSpPr txBox="1"/>
          <p:nvPr/>
        </p:nvSpPr>
        <p:spPr>
          <a:xfrm>
            <a:off x="260350" y="1126432"/>
            <a:ext cx="11726863" cy="557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Стихотворение Есенина читать без ошибок, учить наизусть.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Учебно-тренировочный тест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тему «Формы согласованных определений, образование причастий» (см. сайт). Необходимо не просто ответить на вопросы, но и </a:t>
            </a:r>
            <a:r>
              <a:rPr lang="ru-RU" sz="2000" dirty="0">
                <a:solidFill>
                  <a:srgbClr val="749BFC"/>
                </a:solidFill>
                <a:latin typeface="Calibri" panose="020F0502020204030204"/>
              </a:rPr>
              <a:t>понять теоретический материал перед каждым заданием.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Тренировочный тест можно проходить столько раз, сколько нужно, чтобы набрать минимум 95%, но делать это нужно честно, отвечать каждый раз по памяти, а не бездумно  скопировав правильные ответы.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749BFC"/>
                </a:solidFill>
              </a:rPr>
              <a:t>3. </a:t>
            </a:r>
            <a:r>
              <a:rPr lang="ru-RU" sz="2400" dirty="0">
                <a:solidFill>
                  <a:srgbClr val="749BFC"/>
                </a:solidFill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rgbClr val="749BFC"/>
                </a:solidFill>
              </a:rPr>
              <a:t>1) черное, пальто, зимнее, старое;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rgbClr val="749BFC"/>
                </a:solidFill>
              </a:rPr>
              <a:t>2) демократические, выборы, первые;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rgbClr val="749BFC"/>
                </a:solidFill>
              </a:rPr>
              <a:t>3) американский, штат, северный;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rgbClr val="749BFC"/>
                </a:solidFill>
              </a:rPr>
              <a:t>4) кожаные, четыре, мяч, футбольный;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rgbClr val="749BFC"/>
                </a:solidFill>
              </a:rPr>
              <a:t>5) вкусное, что-нибудь;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rgbClr val="749BFC"/>
                </a:solidFill>
              </a:rPr>
              <a:t>6) наш, дом, старый, этот, небольшой;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rgbClr val="749BFC"/>
                </a:solidFill>
              </a:rPr>
              <a:t>7) самый, человек, любимый.</a:t>
            </a:r>
          </a:p>
        </p:txBody>
      </p:sp>
    </p:spTree>
    <p:extLst>
      <p:ext uri="{BB962C8B-B14F-4D97-AF65-F5344CB8AC3E}">
        <p14:creationId xmlns:p14="http://schemas.microsoft.com/office/powerpoint/2010/main" val="3095232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72F9BD-D0E3-4CBA-B29D-BC3E1A5BF9A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49295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Серге́й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Алекса́ндрович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Есе́нин</a:t>
                      </a:r>
                      <a:endParaRPr lang="ru-RU" sz="3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899D01F1-B589-4DAE-A2ED-F567EAF86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4" y="1591274"/>
            <a:ext cx="2497739" cy="357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4098454" y="917912"/>
            <a:ext cx="277539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стых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тках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0BEF16-AAFB-41D2-A737-7E1E68EC0E80}"/>
              </a:ext>
            </a:extLst>
          </p:cNvPr>
          <p:cNvSpPr txBox="1"/>
          <p:nvPr/>
        </p:nvSpPr>
        <p:spPr>
          <a:xfrm>
            <a:off x="239204" y="1074197"/>
            <a:ext cx="19535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D32C85-4EDF-4E5B-AB1F-A8B119901D50}"/>
              </a:ext>
            </a:extLst>
          </p:cNvPr>
          <p:cNvSpPr txBox="1"/>
          <p:nvPr/>
        </p:nvSpPr>
        <p:spPr>
          <a:xfrm>
            <a:off x="1906682" y="1187092"/>
            <a:ext cx="1054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1913 г.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A705607-9D34-418C-B692-CEB2CCCFE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393" y="1159225"/>
            <a:ext cx="3654533" cy="55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89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226348" y="2773137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пушистых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моим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</p:spTree>
    <p:extLst>
      <p:ext uri="{BB962C8B-B14F-4D97-AF65-F5344CB8AC3E}">
        <p14:creationId xmlns:p14="http://schemas.microsoft.com/office/powerpoint/2010/main" val="3385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226348" y="2784246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пушистых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моим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</p:spTree>
    <p:extLst>
      <p:ext uri="{BB962C8B-B14F-4D97-AF65-F5344CB8AC3E}">
        <p14:creationId xmlns:p14="http://schemas.microsoft.com/office/powerpoint/2010/main" val="2256278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226348" y="2773137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пушистых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</p:spTree>
    <p:extLst>
      <p:ext uri="{BB962C8B-B14F-4D97-AF65-F5344CB8AC3E}">
        <p14:creationId xmlns:p14="http://schemas.microsoft.com/office/powerpoint/2010/main" val="4277083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373339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</p:spTree>
    <p:extLst>
      <p:ext uri="{BB962C8B-B14F-4D97-AF65-F5344CB8AC3E}">
        <p14:creationId xmlns:p14="http://schemas.microsoft.com/office/powerpoint/2010/main" val="311545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373339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4A9FD-3C1F-40CB-AEE1-F742BA45FAA1}"/>
              </a:ext>
            </a:extLst>
          </p:cNvPr>
          <p:cNvSpPr txBox="1"/>
          <p:nvPr/>
        </p:nvSpPr>
        <p:spPr>
          <a:xfrm>
            <a:off x="6260598" y="3033503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снежной (снежною)</a:t>
            </a:r>
          </a:p>
        </p:txBody>
      </p:sp>
    </p:spTree>
    <p:extLst>
      <p:ext uri="{BB962C8B-B14F-4D97-AF65-F5344CB8AC3E}">
        <p14:creationId xmlns:p14="http://schemas.microsoft.com/office/powerpoint/2010/main" val="14620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414873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4A9FD-3C1F-40CB-AEE1-F742BA45FAA1}"/>
              </a:ext>
            </a:extLst>
          </p:cNvPr>
          <p:cNvSpPr txBox="1"/>
          <p:nvPr/>
        </p:nvSpPr>
        <p:spPr>
          <a:xfrm>
            <a:off x="6260598" y="3033503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снежной (снежною)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8824FA-CE3A-46C8-A0A3-8F0BF099DCAD}"/>
              </a:ext>
            </a:extLst>
          </p:cNvPr>
          <p:cNvSpPr txBox="1"/>
          <p:nvPr/>
        </p:nvSpPr>
        <p:spPr>
          <a:xfrm>
            <a:off x="6260598" y="3782320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</a:p>
        </p:txBody>
      </p:sp>
    </p:spTree>
    <p:extLst>
      <p:ext uri="{BB962C8B-B14F-4D97-AF65-F5344CB8AC3E}">
        <p14:creationId xmlns:p14="http://schemas.microsoft.com/office/powerpoint/2010/main" val="350742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414873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4A9FD-3C1F-40CB-AEE1-F742BA45FAA1}"/>
              </a:ext>
            </a:extLst>
          </p:cNvPr>
          <p:cNvSpPr txBox="1"/>
          <p:nvPr/>
        </p:nvSpPr>
        <p:spPr>
          <a:xfrm>
            <a:off x="6260598" y="3033503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снежной (снежною)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8824FA-CE3A-46C8-A0A3-8F0BF099DCAD}"/>
              </a:ext>
            </a:extLst>
          </p:cNvPr>
          <p:cNvSpPr txBox="1"/>
          <p:nvPr/>
        </p:nvSpPr>
        <p:spPr>
          <a:xfrm>
            <a:off x="6260598" y="3782320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A739EA-B3DF-4CBE-9380-2C5807071A5F}"/>
              </a:ext>
            </a:extLst>
          </p:cNvPr>
          <p:cNvSpPr txBox="1"/>
          <p:nvPr/>
        </p:nvSpPr>
        <p:spPr>
          <a:xfrm>
            <a:off x="3104586" y="4564639"/>
            <a:ext cx="315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</a:p>
        </p:txBody>
      </p:sp>
    </p:spTree>
    <p:extLst>
      <p:ext uri="{BB962C8B-B14F-4D97-AF65-F5344CB8AC3E}">
        <p14:creationId xmlns:p14="http://schemas.microsoft.com/office/powerpoint/2010/main" val="1181019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414873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4A9FD-3C1F-40CB-AEE1-F742BA45FAA1}"/>
              </a:ext>
            </a:extLst>
          </p:cNvPr>
          <p:cNvSpPr txBox="1"/>
          <p:nvPr/>
        </p:nvSpPr>
        <p:spPr>
          <a:xfrm>
            <a:off x="6260598" y="3033503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снежной (снежною)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8824FA-CE3A-46C8-A0A3-8F0BF099DCAD}"/>
              </a:ext>
            </a:extLst>
          </p:cNvPr>
          <p:cNvSpPr txBox="1"/>
          <p:nvPr/>
        </p:nvSpPr>
        <p:spPr>
          <a:xfrm>
            <a:off x="6260598" y="3782320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A739EA-B3DF-4CBE-9380-2C5807071A5F}"/>
              </a:ext>
            </a:extLst>
          </p:cNvPr>
          <p:cNvSpPr txBox="1"/>
          <p:nvPr/>
        </p:nvSpPr>
        <p:spPr>
          <a:xfrm>
            <a:off x="3104586" y="4564639"/>
            <a:ext cx="315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39109A-B3A0-49A8-8E41-06FAD52EEDCD}"/>
              </a:ext>
            </a:extLst>
          </p:cNvPr>
          <p:cNvSpPr txBox="1"/>
          <p:nvPr/>
        </p:nvSpPr>
        <p:spPr>
          <a:xfrm>
            <a:off x="3104586" y="5305404"/>
            <a:ext cx="315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золотом</a:t>
            </a:r>
          </a:p>
        </p:txBody>
      </p:sp>
    </p:spTree>
    <p:extLst>
      <p:ext uri="{BB962C8B-B14F-4D97-AF65-F5344CB8AC3E}">
        <p14:creationId xmlns:p14="http://schemas.microsoft.com/office/powerpoint/2010/main" val="924813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414873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4A9FD-3C1F-40CB-AEE1-F742BA45FAA1}"/>
              </a:ext>
            </a:extLst>
          </p:cNvPr>
          <p:cNvSpPr txBox="1"/>
          <p:nvPr/>
        </p:nvSpPr>
        <p:spPr>
          <a:xfrm>
            <a:off x="6260598" y="3033503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снежной (снежною)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8824FA-CE3A-46C8-A0A3-8F0BF099DCAD}"/>
              </a:ext>
            </a:extLst>
          </p:cNvPr>
          <p:cNvSpPr txBox="1"/>
          <p:nvPr/>
        </p:nvSpPr>
        <p:spPr>
          <a:xfrm>
            <a:off x="6260598" y="3782320"/>
            <a:ext cx="306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A739EA-B3DF-4CBE-9380-2C5807071A5F}"/>
              </a:ext>
            </a:extLst>
          </p:cNvPr>
          <p:cNvSpPr txBox="1"/>
          <p:nvPr/>
        </p:nvSpPr>
        <p:spPr>
          <a:xfrm>
            <a:off x="3104586" y="4564639"/>
            <a:ext cx="315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39109A-B3A0-49A8-8E41-06FAD52EEDCD}"/>
              </a:ext>
            </a:extLst>
          </p:cNvPr>
          <p:cNvSpPr txBox="1"/>
          <p:nvPr/>
        </p:nvSpPr>
        <p:spPr>
          <a:xfrm>
            <a:off x="3104586" y="5305404"/>
            <a:ext cx="315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9852A3-63BF-4144-A52B-BD5A5AD3E47C}"/>
              </a:ext>
            </a:extLst>
          </p:cNvPr>
          <p:cNvSpPr txBox="1"/>
          <p:nvPr/>
        </p:nvSpPr>
        <p:spPr>
          <a:xfrm>
            <a:off x="6260597" y="6359199"/>
            <a:ext cx="306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серебром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</a:t>
            </a:r>
          </a:p>
        </p:txBody>
      </p:sp>
    </p:spTree>
    <p:extLst>
      <p:ext uri="{BB962C8B-B14F-4D97-AF65-F5344CB8AC3E}">
        <p14:creationId xmlns:p14="http://schemas.microsoft.com/office/powerpoint/2010/main" val="2583414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2CE14-8448-CAF8-098D-033113C48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7F3F8-2F6D-4D08-8E44-EF9523E7C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057476C-6039-A371-1235-207228687298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49295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Серге́й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Алекса́ндрович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Есе́нин</a:t>
                      </a:r>
                      <a:endParaRPr lang="ru-RU" sz="3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95E5EBAF-8C25-30B4-515D-E5F75CE79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4" y="1591274"/>
            <a:ext cx="2497739" cy="357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108031-B193-2AD4-866E-E37489BA6629}"/>
              </a:ext>
            </a:extLst>
          </p:cNvPr>
          <p:cNvSpPr txBox="1"/>
          <p:nvPr/>
        </p:nvSpPr>
        <p:spPr>
          <a:xfrm>
            <a:off x="4098454" y="917912"/>
            <a:ext cx="277539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стых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тках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C2F436-9D6C-B9D3-D36E-54D852EBDFDB}"/>
              </a:ext>
            </a:extLst>
          </p:cNvPr>
          <p:cNvSpPr txBox="1"/>
          <p:nvPr/>
        </p:nvSpPr>
        <p:spPr>
          <a:xfrm>
            <a:off x="239204" y="1074197"/>
            <a:ext cx="19535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A3C405-0D5B-E25A-F539-F1E9DA10F020}"/>
              </a:ext>
            </a:extLst>
          </p:cNvPr>
          <p:cNvSpPr txBox="1"/>
          <p:nvPr/>
        </p:nvSpPr>
        <p:spPr>
          <a:xfrm>
            <a:off x="1906682" y="1187092"/>
            <a:ext cx="1054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1913 г.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5C99EB5-0B4B-4A44-BE86-2D8DF559C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393" y="1159225"/>
            <a:ext cx="3654533" cy="55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82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BC1A24-472F-E344-0CCD-27BA91402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0B5B585-75E7-A88F-2540-AC49D5A0459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456D51-F4F0-ABE6-ED85-1DA3B3A5D01F}"/>
              </a:ext>
            </a:extLst>
          </p:cNvPr>
          <p:cNvSpPr txBox="1"/>
          <p:nvPr/>
        </p:nvSpPr>
        <p:spPr>
          <a:xfrm>
            <a:off x="260350" y="1126432"/>
            <a:ext cx="11726863" cy="557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B4A3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Стихотворение Есенина читать без ошибок, учить наизусть.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B4A3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Учебно-тренировочный тест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B4A3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тему «Формы согласованных определений, образование причастий» (см. сайт). Необходимо не просто ответить на вопросы, но и </a:t>
            </a:r>
            <a:r>
              <a:rPr lang="ru-RU" sz="2000" dirty="0">
                <a:solidFill>
                  <a:srgbClr val="B4A3E5"/>
                </a:solidFill>
                <a:latin typeface="Calibri" panose="020F0502020204030204"/>
              </a:rPr>
              <a:t>понять теоретический материал перед каждым заданием.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B4A3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Тренировочный тест можно проходить столько раз, сколько нужно, чтобы набрать минимум 95%, но делать это нужно честно, отвечать каждый раз по памяти, а не бездумно  скопировав правильные ответы.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B4A3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3. </a:t>
            </a:r>
            <a:r>
              <a:rPr lang="ru-RU" sz="2400" dirty="0">
                <a:solidFill>
                  <a:schemeClr val="tx1"/>
                </a:solidFill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1) черное, пальто, зимнее, старое;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2) демократические, выборы, первые;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3) американский, штат, северный;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4) кожаные, четыре, мяч, футбольный;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5) вкусное, что-нибудь;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6) наш, дом, старый, этот, небольшой;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7) самый, человек, любимый.</a:t>
            </a:r>
          </a:p>
        </p:txBody>
      </p:sp>
    </p:spTree>
    <p:extLst>
      <p:ext uri="{BB962C8B-B14F-4D97-AF65-F5344CB8AC3E}">
        <p14:creationId xmlns:p14="http://schemas.microsoft.com/office/powerpoint/2010/main" val="538403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171B6E-5967-4571-822A-7F23460E4031}"/>
              </a:ext>
            </a:extLst>
          </p:cNvPr>
          <p:cNvSpPr txBox="1"/>
          <p:nvPr/>
        </p:nvSpPr>
        <p:spPr>
          <a:xfrm>
            <a:off x="5195453" y="0"/>
            <a:ext cx="699654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4EC44D-A250-43D0-8BCD-92471E838C5F}"/>
              </a:ext>
            </a:extLst>
          </p:cNvPr>
          <p:cNvSpPr txBox="1"/>
          <p:nvPr/>
        </p:nvSpPr>
        <p:spPr>
          <a:xfrm>
            <a:off x="5195453" y="2123658"/>
            <a:ext cx="68995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C8DA1D-36D7-40F2-9CA7-E50CD3170794}"/>
              </a:ext>
            </a:extLst>
          </p:cNvPr>
          <p:cNvSpPr txBox="1"/>
          <p:nvPr/>
        </p:nvSpPr>
        <p:spPr>
          <a:xfrm>
            <a:off x="5195453" y="4088011"/>
            <a:ext cx="69965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9024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A85008-57C2-4473-9B6D-32BD190D56BB}"/>
              </a:ext>
            </a:extLst>
          </p:cNvPr>
          <p:cNvSpPr/>
          <p:nvPr/>
        </p:nvSpPr>
        <p:spPr>
          <a:xfrm>
            <a:off x="5549900" y="4915232"/>
            <a:ext cx="2773680" cy="264160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B597A6-F19D-4449-91E5-63CA22297FE0}"/>
              </a:ext>
            </a:extLst>
          </p:cNvPr>
          <p:cNvSpPr txBox="1"/>
          <p:nvPr/>
        </p:nvSpPr>
        <p:spPr>
          <a:xfrm>
            <a:off x="5195453" y="251639"/>
            <a:ext cx="699654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3AB707-057B-427B-AF51-96E58692DF37}"/>
              </a:ext>
            </a:extLst>
          </p:cNvPr>
          <p:cNvSpPr txBox="1"/>
          <p:nvPr/>
        </p:nvSpPr>
        <p:spPr>
          <a:xfrm>
            <a:off x="5195453" y="2375297"/>
            <a:ext cx="68995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A3574B-93A2-4C1C-ABDF-13A435EB648C}"/>
              </a:ext>
            </a:extLst>
          </p:cNvPr>
          <p:cNvSpPr txBox="1"/>
          <p:nvPr/>
        </p:nvSpPr>
        <p:spPr>
          <a:xfrm>
            <a:off x="5195453" y="4339650"/>
            <a:ext cx="69965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9643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E4C135-40F7-45A8-98A7-384BA26ACABE}"/>
              </a:ext>
            </a:extLst>
          </p:cNvPr>
          <p:cNvSpPr txBox="1"/>
          <p:nvPr/>
        </p:nvSpPr>
        <p:spPr>
          <a:xfrm>
            <a:off x="5195453" y="0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7CB769-F198-40FB-8E8C-5D690E2D4396}"/>
              </a:ext>
            </a:extLst>
          </p:cNvPr>
          <p:cNvSpPr txBox="1"/>
          <p:nvPr/>
        </p:nvSpPr>
        <p:spPr>
          <a:xfrm>
            <a:off x="5244625" y="2123658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5290C9-024F-4E31-AA51-FB2E8D6BD024}"/>
              </a:ext>
            </a:extLst>
          </p:cNvPr>
          <p:cNvSpPr txBox="1"/>
          <p:nvPr/>
        </p:nvSpPr>
        <p:spPr>
          <a:xfrm>
            <a:off x="5195453" y="4088011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102E0E-2C6D-4C99-B0DA-E4D24C18999F}"/>
              </a:ext>
            </a:extLst>
          </p:cNvPr>
          <p:cNvSpPr txBox="1"/>
          <p:nvPr/>
        </p:nvSpPr>
        <p:spPr>
          <a:xfrm>
            <a:off x="5195453" y="2354490"/>
            <a:ext cx="5628640" cy="830997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 «первые» относится к сочетанию «демократические выборы»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2789728-82C5-43C0-BA8D-936D34954FE4}"/>
              </a:ext>
            </a:extLst>
          </p:cNvPr>
          <p:cNvSpPr/>
          <p:nvPr/>
        </p:nvSpPr>
        <p:spPr>
          <a:xfrm>
            <a:off x="5244624" y="3480778"/>
            <a:ext cx="6812755" cy="581872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198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северный американский штат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70A2E4-DC48-4860-9537-FB519E971034}"/>
              </a:ext>
            </a:extLst>
          </p:cNvPr>
          <p:cNvSpPr txBox="1"/>
          <p:nvPr/>
        </p:nvSpPr>
        <p:spPr>
          <a:xfrm>
            <a:off x="5146281" y="216953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75B755-23A2-4303-A8CD-E5B6B6DC49B6}"/>
              </a:ext>
            </a:extLst>
          </p:cNvPr>
          <p:cNvSpPr txBox="1"/>
          <p:nvPr/>
        </p:nvSpPr>
        <p:spPr>
          <a:xfrm>
            <a:off x="5195453" y="2340611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5358CA-EFE3-44DB-928C-0244008ADA29}"/>
              </a:ext>
            </a:extLst>
          </p:cNvPr>
          <p:cNvSpPr txBox="1"/>
          <p:nvPr/>
        </p:nvSpPr>
        <p:spPr>
          <a:xfrm>
            <a:off x="5146281" y="4304964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F5B8F1-440E-4CAB-9416-6997D650731C}"/>
              </a:ext>
            </a:extLst>
          </p:cNvPr>
          <p:cNvSpPr/>
          <p:nvPr/>
        </p:nvSpPr>
        <p:spPr>
          <a:xfrm>
            <a:off x="5738552" y="5431417"/>
            <a:ext cx="1784465" cy="235092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282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северный американский штат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четыре кожаных футбольных мяча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485984-F8F7-48E0-988C-7572AB400C07}"/>
              </a:ext>
            </a:extLst>
          </p:cNvPr>
          <p:cNvSpPr/>
          <p:nvPr/>
        </p:nvSpPr>
        <p:spPr>
          <a:xfrm>
            <a:off x="5576534" y="4464269"/>
            <a:ext cx="2072640" cy="250934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C6A5F37-A3D6-48BD-929A-125C1229DB2F}"/>
              </a:ext>
            </a:extLst>
          </p:cNvPr>
          <p:cNvSpPr/>
          <p:nvPr/>
        </p:nvSpPr>
        <p:spPr>
          <a:xfrm>
            <a:off x="6687944" y="4796708"/>
            <a:ext cx="1279345" cy="250934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8AF0FA-0CE3-4FE7-8AD5-E419A0EEFBA4}"/>
              </a:ext>
            </a:extLst>
          </p:cNvPr>
          <p:cNvSpPr txBox="1"/>
          <p:nvPr/>
        </p:nvSpPr>
        <p:spPr>
          <a:xfrm>
            <a:off x="5146281" y="216953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3CCE68-99D1-4238-B364-C86C43F18F12}"/>
              </a:ext>
            </a:extLst>
          </p:cNvPr>
          <p:cNvSpPr txBox="1"/>
          <p:nvPr/>
        </p:nvSpPr>
        <p:spPr>
          <a:xfrm>
            <a:off x="5195453" y="2340611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B45006-1897-4250-BD7D-103F146C588B}"/>
              </a:ext>
            </a:extLst>
          </p:cNvPr>
          <p:cNvSpPr txBox="1"/>
          <p:nvPr/>
        </p:nvSpPr>
        <p:spPr>
          <a:xfrm>
            <a:off x="5195453" y="4219557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5E8D670-6A9F-F356-4EF7-5C8ACF0F40A1}"/>
              </a:ext>
            </a:extLst>
          </p:cNvPr>
          <p:cNvSpPr/>
          <p:nvPr/>
        </p:nvSpPr>
        <p:spPr>
          <a:xfrm>
            <a:off x="6483537" y="2734599"/>
            <a:ext cx="2072640" cy="250934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159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5986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северный американский штат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четыре кожаных футбольных мяча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что-нибудь вкусное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485984-F8F7-48E0-988C-7572AB400C07}"/>
              </a:ext>
            </a:extLst>
          </p:cNvPr>
          <p:cNvSpPr/>
          <p:nvPr/>
        </p:nvSpPr>
        <p:spPr>
          <a:xfrm>
            <a:off x="5097107" y="937552"/>
            <a:ext cx="6803948" cy="350921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2B755F-C00F-4A33-A62C-BF0E42B0D2B9}"/>
              </a:ext>
            </a:extLst>
          </p:cNvPr>
          <p:cNvSpPr txBox="1"/>
          <p:nvPr/>
        </p:nvSpPr>
        <p:spPr>
          <a:xfrm>
            <a:off x="5097107" y="309265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A414ED-CE05-4869-8C39-FB60CCDDAF14}"/>
              </a:ext>
            </a:extLst>
          </p:cNvPr>
          <p:cNvSpPr txBox="1"/>
          <p:nvPr/>
        </p:nvSpPr>
        <p:spPr>
          <a:xfrm>
            <a:off x="5146279" y="2432923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6B47DB-0BDB-4790-9944-5F334261197B}"/>
              </a:ext>
            </a:extLst>
          </p:cNvPr>
          <p:cNvSpPr txBox="1"/>
          <p:nvPr/>
        </p:nvSpPr>
        <p:spPr>
          <a:xfrm>
            <a:off x="5097107" y="4397276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2387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355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северный американский штат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четыре кожаных футбольных мяча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что-нибудь вкусное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этот наш старый небольшой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(небольшой старый)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485984-F8F7-48E0-988C-7572AB400C07}"/>
              </a:ext>
            </a:extLst>
          </p:cNvPr>
          <p:cNvSpPr/>
          <p:nvPr/>
        </p:nvSpPr>
        <p:spPr>
          <a:xfrm>
            <a:off x="5146280" y="92707"/>
            <a:ext cx="7045719" cy="752420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AD3C4D-36AC-4CA0-9750-8CCA897C1DA6}"/>
              </a:ext>
            </a:extLst>
          </p:cNvPr>
          <p:cNvSpPr txBox="1"/>
          <p:nvPr/>
        </p:nvSpPr>
        <p:spPr>
          <a:xfrm>
            <a:off x="5146281" y="216953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D8E647-C15D-4887-8184-70EBD7418454}"/>
              </a:ext>
            </a:extLst>
          </p:cNvPr>
          <p:cNvSpPr txBox="1"/>
          <p:nvPr/>
        </p:nvSpPr>
        <p:spPr>
          <a:xfrm>
            <a:off x="5195453" y="2340611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4731D2-90BF-45A0-A847-5D8F5683F893}"/>
              </a:ext>
            </a:extLst>
          </p:cNvPr>
          <p:cNvSpPr txBox="1"/>
          <p:nvPr/>
        </p:nvSpPr>
        <p:spPr>
          <a:xfrm>
            <a:off x="5146281" y="4304964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ED8CCB0-B1A5-479D-8B5D-0894F5EDB7F5}"/>
              </a:ext>
            </a:extLst>
          </p:cNvPr>
          <p:cNvSpPr/>
          <p:nvPr/>
        </p:nvSpPr>
        <p:spPr>
          <a:xfrm>
            <a:off x="5195453" y="1171147"/>
            <a:ext cx="7045719" cy="380562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4377271-5031-48D0-A8A8-289ED10371FE}"/>
              </a:ext>
            </a:extLst>
          </p:cNvPr>
          <p:cNvSpPr/>
          <p:nvPr/>
        </p:nvSpPr>
        <p:spPr>
          <a:xfrm>
            <a:off x="5549900" y="4550986"/>
            <a:ext cx="6642098" cy="752419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0C3D5FE-5BA5-4997-97C4-A66A4441D623}"/>
              </a:ext>
            </a:extLst>
          </p:cNvPr>
          <p:cNvSpPr/>
          <p:nvPr/>
        </p:nvSpPr>
        <p:spPr>
          <a:xfrm>
            <a:off x="5233490" y="2967371"/>
            <a:ext cx="6886514" cy="505307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678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355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северный американский штат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четыре кожаных футбольных мяча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что-нибудь вкусное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этот наш старый небольшой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самый любимый человек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485984-F8F7-48E0-988C-7572AB400C07}"/>
              </a:ext>
            </a:extLst>
          </p:cNvPr>
          <p:cNvSpPr/>
          <p:nvPr/>
        </p:nvSpPr>
        <p:spPr>
          <a:xfrm>
            <a:off x="5146280" y="92707"/>
            <a:ext cx="7045719" cy="752420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AD3C4D-36AC-4CA0-9750-8CCA897C1DA6}"/>
              </a:ext>
            </a:extLst>
          </p:cNvPr>
          <p:cNvSpPr txBox="1"/>
          <p:nvPr/>
        </p:nvSpPr>
        <p:spPr>
          <a:xfrm>
            <a:off x="5146281" y="216953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D8E647-C15D-4887-8184-70EBD7418454}"/>
              </a:ext>
            </a:extLst>
          </p:cNvPr>
          <p:cNvSpPr txBox="1"/>
          <p:nvPr/>
        </p:nvSpPr>
        <p:spPr>
          <a:xfrm>
            <a:off x="5195453" y="2340611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4731D2-90BF-45A0-A847-5D8F5683F893}"/>
              </a:ext>
            </a:extLst>
          </p:cNvPr>
          <p:cNvSpPr txBox="1"/>
          <p:nvPr/>
        </p:nvSpPr>
        <p:spPr>
          <a:xfrm>
            <a:off x="5146281" y="4304964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7638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99644E-FB90-2583-526E-9CD1CEC3E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91A49E-8453-435E-B0A0-B8C547942D05}"/>
              </a:ext>
            </a:extLst>
          </p:cNvPr>
          <p:cNvSpPr txBox="1"/>
          <p:nvPr/>
        </p:nvSpPr>
        <p:spPr>
          <a:xfrm>
            <a:off x="975360" y="28069"/>
            <a:ext cx="10190480" cy="68018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dirty="0">
                <a:solidFill>
                  <a:prstClr val="black"/>
                </a:solidFill>
                <a:latin typeface="Book Antiqua" panose="02040602050305030304" pitchFamily="18" charset="0"/>
              </a:rPr>
              <a:t>Простое предложение. </a:t>
            </a:r>
            <a:r>
              <a:rPr lang="ru-RU" sz="5400" b="1" dirty="0">
                <a:solidFill>
                  <a:prstClr val="black"/>
                </a:solidFill>
                <a:latin typeface="Book Antiqua" panose="02040602050305030304" pitchFamily="18" charset="0"/>
              </a:rPr>
              <a:t>Согласованное определение.</a:t>
            </a:r>
            <a:endParaRPr lang="ru-RU" sz="6000" b="1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dirty="0">
                <a:solidFill>
                  <a:srgbClr val="660033"/>
                </a:solidFill>
                <a:latin typeface="Book Antiqua" panose="02040602050305030304" pitchFamily="18" charset="0"/>
              </a:rPr>
              <a:t>Причастие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srgbClr val="660033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128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2259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775BB1-865B-46D6-B5F7-943DE30A7A03}"/>
              </a:ext>
            </a:extLst>
          </p:cNvPr>
          <p:cNvSpPr/>
          <p:nvPr/>
        </p:nvSpPr>
        <p:spPr>
          <a:xfrm>
            <a:off x="2942878" y="2101161"/>
            <a:ext cx="4873841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30623" y="1012054"/>
            <a:ext cx="1138871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40C59-AEA7-402E-880C-328DD54E0CAD}"/>
              </a:ext>
            </a:extLst>
          </p:cNvPr>
          <p:cNvSpPr txBox="1"/>
          <p:nvPr/>
        </p:nvSpPr>
        <p:spPr>
          <a:xfrm>
            <a:off x="2982897" y="2741434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наст.вр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F6B6B-D48C-4B09-BC19-3311FC2B4C29}"/>
              </a:ext>
            </a:extLst>
          </p:cNvPr>
          <p:cNvSpPr txBox="1"/>
          <p:nvPr/>
        </p:nvSpPr>
        <p:spPr>
          <a:xfrm>
            <a:off x="6893510" y="2735603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прош.вр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4A28C1-3DA0-4E4F-ACDE-02E70B6343D6}"/>
              </a:ext>
            </a:extLst>
          </p:cNvPr>
          <p:cNvSpPr txBox="1"/>
          <p:nvPr/>
        </p:nvSpPr>
        <p:spPr>
          <a:xfrm>
            <a:off x="2629270" y="3373587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наст.вр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3191BA-884B-4912-8CFA-9A261416A431}"/>
              </a:ext>
            </a:extLst>
          </p:cNvPr>
          <p:cNvSpPr txBox="1"/>
          <p:nvPr/>
        </p:nvSpPr>
        <p:spPr>
          <a:xfrm>
            <a:off x="6893510" y="3397173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прош.вр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3746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775BB1-865B-46D6-B5F7-943DE30A7A03}"/>
              </a:ext>
            </a:extLst>
          </p:cNvPr>
          <p:cNvSpPr/>
          <p:nvPr/>
        </p:nvSpPr>
        <p:spPr>
          <a:xfrm>
            <a:off x="7904086" y="2074033"/>
            <a:ext cx="769398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30623" y="1012054"/>
            <a:ext cx="1138871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40C59-AEA7-402E-880C-328DD54E0CAD}"/>
              </a:ext>
            </a:extLst>
          </p:cNvPr>
          <p:cNvSpPr txBox="1"/>
          <p:nvPr/>
        </p:nvSpPr>
        <p:spPr>
          <a:xfrm>
            <a:off x="2982897" y="2741434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F6B6B-D48C-4B09-BC19-3311FC2B4C29}"/>
              </a:ext>
            </a:extLst>
          </p:cNvPr>
          <p:cNvSpPr txBox="1"/>
          <p:nvPr/>
        </p:nvSpPr>
        <p:spPr>
          <a:xfrm>
            <a:off x="6893510" y="2735603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4A28C1-3DA0-4E4F-ACDE-02E70B6343D6}"/>
              </a:ext>
            </a:extLst>
          </p:cNvPr>
          <p:cNvSpPr txBox="1"/>
          <p:nvPr/>
        </p:nvSpPr>
        <p:spPr>
          <a:xfrm>
            <a:off x="2629270" y="3373587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3191BA-884B-4912-8CFA-9A261416A431}"/>
              </a:ext>
            </a:extLst>
          </p:cNvPr>
          <p:cNvSpPr txBox="1"/>
          <p:nvPr/>
        </p:nvSpPr>
        <p:spPr>
          <a:xfrm>
            <a:off x="6893510" y="3397173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40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775BB1-865B-46D6-B5F7-943DE30A7A03}"/>
              </a:ext>
            </a:extLst>
          </p:cNvPr>
          <p:cNvSpPr/>
          <p:nvPr/>
        </p:nvSpPr>
        <p:spPr>
          <a:xfrm>
            <a:off x="8895425" y="2091077"/>
            <a:ext cx="899604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30623" y="1012054"/>
            <a:ext cx="1138871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решённая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задача;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40C59-AEA7-402E-880C-328DD54E0CAD}"/>
              </a:ext>
            </a:extLst>
          </p:cNvPr>
          <p:cNvSpPr txBox="1"/>
          <p:nvPr/>
        </p:nvSpPr>
        <p:spPr>
          <a:xfrm>
            <a:off x="3107185" y="2836524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F6B6B-D48C-4B09-BC19-3311FC2B4C29}"/>
              </a:ext>
            </a:extLst>
          </p:cNvPr>
          <p:cNvSpPr txBox="1"/>
          <p:nvPr/>
        </p:nvSpPr>
        <p:spPr>
          <a:xfrm>
            <a:off x="9345227" y="2724476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Пасс.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4A28C1-3DA0-4E4F-ACDE-02E70B6343D6}"/>
              </a:ext>
            </a:extLst>
          </p:cNvPr>
          <p:cNvSpPr txBox="1"/>
          <p:nvPr/>
        </p:nvSpPr>
        <p:spPr>
          <a:xfrm>
            <a:off x="2758330" y="3427190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Акт.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E7C5D-AF95-42DC-9B0D-45622BE404D9}"/>
              </a:ext>
            </a:extLst>
          </p:cNvPr>
          <p:cNvSpPr txBox="1"/>
          <p:nvPr/>
        </p:nvSpPr>
        <p:spPr>
          <a:xfrm>
            <a:off x="6988206" y="2724476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Акт.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803DBF-89B9-44C6-B036-06AB6DB31A19}"/>
              </a:ext>
            </a:extLst>
          </p:cNvPr>
          <p:cNvSpPr txBox="1"/>
          <p:nvPr/>
        </p:nvSpPr>
        <p:spPr>
          <a:xfrm>
            <a:off x="7085860" y="3408576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Акт.</a:t>
            </a:r>
          </a:p>
        </p:txBody>
      </p:sp>
    </p:spTree>
    <p:extLst>
      <p:ext uri="{BB962C8B-B14F-4D97-AF65-F5344CB8AC3E}">
        <p14:creationId xmlns:p14="http://schemas.microsoft.com/office/powerpoint/2010/main" val="4200964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775BB1-865B-46D6-B5F7-943DE30A7A03}"/>
              </a:ext>
            </a:extLst>
          </p:cNvPr>
          <p:cNvSpPr/>
          <p:nvPr/>
        </p:nvSpPr>
        <p:spPr>
          <a:xfrm>
            <a:off x="1956048" y="2472688"/>
            <a:ext cx="4045258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30623" y="1012054"/>
            <a:ext cx="1138871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спящий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мальчик;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40C59-AEA7-402E-880C-328DD54E0CAD}"/>
              </a:ext>
            </a:extLst>
          </p:cNvPr>
          <p:cNvSpPr txBox="1"/>
          <p:nvPr/>
        </p:nvSpPr>
        <p:spPr>
          <a:xfrm>
            <a:off x="3028766" y="2842020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3191BA-884B-4912-8CFA-9A261416A431}"/>
              </a:ext>
            </a:extLst>
          </p:cNvPr>
          <p:cNvSpPr txBox="1"/>
          <p:nvPr/>
        </p:nvSpPr>
        <p:spPr>
          <a:xfrm>
            <a:off x="9196930" y="2801232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9AB000-6E51-4649-9834-E78CA2F1B8AC}"/>
              </a:ext>
            </a:extLst>
          </p:cNvPr>
          <p:cNvSpPr txBox="1"/>
          <p:nvPr/>
        </p:nvSpPr>
        <p:spPr>
          <a:xfrm>
            <a:off x="2689124" y="3396018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32A1ED-A8A1-438E-9FB2-9C2925F82568}"/>
              </a:ext>
            </a:extLst>
          </p:cNvPr>
          <p:cNvSpPr txBox="1"/>
          <p:nvPr/>
        </p:nvSpPr>
        <p:spPr>
          <a:xfrm>
            <a:off x="6821010" y="2801232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540096-37CF-493D-B17C-A3D9B44E6F4B}"/>
              </a:ext>
            </a:extLst>
          </p:cNvPr>
          <p:cNvSpPr txBox="1"/>
          <p:nvPr/>
        </p:nvSpPr>
        <p:spPr>
          <a:xfrm>
            <a:off x="6729273" y="3396018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4742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Кроме того, причастие обладает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которые согласуются с существительным: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вещи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0106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Кроме того, причастие обладает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которые согласуются с существительным: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 — </a:t>
            </a: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 — </a:t>
            </a: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вещи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 — </a:t>
            </a: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студента — </a:t>
            </a: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FF116E-8E9C-45DD-9289-282A14CA9807}"/>
              </a:ext>
            </a:extLst>
          </p:cNvPr>
          <p:cNvSpPr/>
          <p:nvPr/>
        </p:nvSpPr>
        <p:spPr>
          <a:xfrm>
            <a:off x="1592062" y="5132535"/>
            <a:ext cx="1621655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340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Кроме того, причастие обладает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которые согласуются с существительным: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вещи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1AD274D-011A-4EB5-BEF3-724729F1F13F}"/>
              </a:ext>
            </a:extLst>
          </p:cNvPr>
          <p:cNvSpPr/>
          <p:nvPr/>
        </p:nvSpPr>
        <p:spPr>
          <a:xfrm>
            <a:off x="8649809" y="4777428"/>
            <a:ext cx="804909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9209BA-BB1D-4E19-9DB5-98D7D9713FF7}"/>
              </a:ext>
            </a:extLst>
          </p:cNvPr>
          <p:cNvSpPr txBox="1"/>
          <p:nvPr/>
        </p:nvSpPr>
        <p:spPr>
          <a:xfrm>
            <a:off x="2459115" y="5476614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5E0514-E26E-4F71-BB4E-27CC56BBF0F1}"/>
              </a:ext>
            </a:extLst>
          </p:cNvPr>
          <p:cNvSpPr txBox="1"/>
          <p:nvPr/>
        </p:nvSpPr>
        <p:spPr>
          <a:xfrm>
            <a:off x="8031331" y="5467762"/>
            <a:ext cx="757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мн. ч.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D24254-027A-42D5-98A5-E08D0FD3987D}"/>
              </a:ext>
            </a:extLst>
          </p:cNvPr>
          <p:cNvSpPr txBox="1"/>
          <p:nvPr/>
        </p:nvSpPr>
        <p:spPr>
          <a:xfrm>
            <a:off x="5083946" y="5467762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96E452-62C6-4CCF-903C-EBDCD607C29C}"/>
              </a:ext>
            </a:extLst>
          </p:cNvPr>
          <p:cNvSpPr txBox="1"/>
          <p:nvPr/>
        </p:nvSpPr>
        <p:spPr>
          <a:xfrm>
            <a:off x="2512382" y="6027003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1A7D86-F118-412F-9131-4AB8740CA844}"/>
              </a:ext>
            </a:extLst>
          </p:cNvPr>
          <p:cNvSpPr txBox="1"/>
          <p:nvPr/>
        </p:nvSpPr>
        <p:spPr>
          <a:xfrm>
            <a:off x="5704571" y="6018151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21ED6B-9818-43AA-89AC-8B4652DD178C}"/>
              </a:ext>
            </a:extLst>
          </p:cNvPr>
          <p:cNvSpPr txBox="1"/>
          <p:nvPr/>
        </p:nvSpPr>
        <p:spPr>
          <a:xfrm>
            <a:off x="9254902" y="6043849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</p:spTree>
    <p:extLst>
      <p:ext uri="{BB962C8B-B14F-4D97-AF65-F5344CB8AC3E}">
        <p14:creationId xmlns:p14="http://schemas.microsoft.com/office/powerpoint/2010/main" val="1707542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Кроме того, причастие обладает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которые согласуются с существительным: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вещи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1AD274D-011A-4EB5-BEF3-724729F1F13F}"/>
              </a:ext>
            </a:extLst>
          </p:cNvPr>
          <p:cNvSpPr/>
          <p:nvPr/>
        </p:nvSpPr>
        <p:spPr>
          <a:xfrm>
            <a:off x="9484310" y="4786306"/>
            <a:ext cx="804909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9209BA-BB1D-4E19-9DB5-98D7D9713FF7}"/>
              </a:ext>
            </a:extLst>
          </p:cNvPr>
          <p:cNvSpPr txBox="1"/>
          <p:nvPr/>
        </p:nvSpPr>
        <p:spPr>
          <a:xfrm>
            <a:off x="1871777" y="5476614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5E0514-E26E-4F71-BB4E-27CC56BBF0F1}"/>
              </a:ext>
            </a:extLst>
          </p:cNvPr>
          <p:cNvSpPr txBox="1"/>
          <p:nvPr/>
        </p:nvSpPr>
        <p:spPr>
          <a:xfrm>
            <a:off x="8031331" y="5467762"/>
            <a:ext cx="757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мн. ч.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D24254-027A-42D5-98A5-E08D0FD3987D}"/>
              </a:ext>
            </a:extLst>
          </p:cNvPr>
          <p:cNvSpPr txBox="1"/>
          <p:nvPr/>
        </p:nvSpPr>
        <p:spPr>
          <a:xfrm>
            <a:off x="4557204" y="5463022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96E452-62C6-4CCF-903C-EBDCD607C29C}"/>
              </a:ext>
            </a:extLst>
          </p:cNvPr>
          <p:cNvSpPr txBox="1"/>
          <p:nvPr/>
        </p:nvSpPr>
        <p:spPr>
          <a:xfrm>
            <a:off x="1969626" y="6031416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1A7D86-F118-412F-9131-4AB8740CA844}"/>
              </a:ext>
            </a:extLst>
          </p:cNvPr>
          <p:cNvSpPr txBox="1"/>
          <p:nvPr/>
        </p:nvSpPr>
        <p:spPr>
          <a:xfrm>
            <a:off x="5185160" y="6031416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21ED6B-9818-43AA-89AC-8B4652DD178C}"/>
              </a:ext>
            </a:extLst>
          </p:cNvPr>
          <p:cNvSpPr txBox="1"/>
          <p:nvPr/>
        </p:nvSpPr>
        <p:spPr>
          <a:xfrm>
            <a:off x="8690626" y="6031416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85A48B-1C66-465B-B8F7-68A42C811439}"/>
              </a:ext>
            </a:extLst>
          </p:cNvPr>
          <p:cNvSpPr txBox="1"/>
          <p:nvPr/>
        </p:nvSpPr>
        <p:spPr>
          <a:xfrm>
            <a:off x="5211795" y="5458582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5F4408-7DA4-4587-8E7B-4056BA2BE90A}"/>
              </a:ext>
            </a:extLst>
          </p:cNvPr>
          <p:cNvSpPr txBox="1"/>
          <p:nvPr/>
        </p:nvSpPr>
        <p:spPr>
          <a:xfrm>
            <a:off x="2530141" y="5476614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ж. р.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170395-BD65-4F3F-B821-241D9279B9FE}"/>
              </a:ext>
            </a:extLst>
          </p:cNvPr>
          <p:cNvSpPr txBox="1"/>
          <p:nvPr/>
        </p:nvSpPr>
        <p:spPr>
          <a:xfrm>
            <a:off x="2636489" y="6031467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C4B3A8-B9FD-4F13-B276-31010020D467}"/>
              </a:ext>
            </a:extLst>
          </p:cNvPr>
          <p:cNvSpPr txBox="1"/>
          <p:nvPr/>
        </p:nvSpPr>
        <p:spPr>
          <a:xfrm>
            <a:off x="5871454" y="6031416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601E91-17D9-4054-9306-2B0624E11130}"/>
              </a:ext>
            </a:extLst>
          </p:cNvPr>
          <p:cNvSpPr txBox="1"/>
          <p:nvPr/>
        </p:nvSpPr>
        <p:spPr>
          <a:xfrm>
            <a:off x="9281537" y="6031416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</p:spTree>
    <p:extLst>
      <p:ext uri="{BB962C8B-B14F-4D97-AF65-F5344CB8AC3E}">
        <p14:creationId xmlns:p14="http://schemas.microsoft.com/office/powerpoint/2010/main" val="33137285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58402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Кроме того, причастие обладает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которые согласуются с существительным: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вещи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1AD274D-011A-4EB5-BEF3-724729F1F13F}"/>
              </a:ext>
            </a:extLst>
          </p:cNvPr>
          <p:cNvSpPr/>
          <p:nvPr/>
        </p:nvSpPr>
        <p:spPr>
          <a:xfrm>
            <a:off x="10487486" y="4786306"/>
            <a:ext cx="1071240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9209BA-BB1D-4E19-9DB5-98D7D9713FF7}"/>
              </a:ext>
            </a:extLst>
          </p:cNvPr>
          <p:cNvSpPr txBox="1"/>
          <p:nvPr/>
        </p:nvSpPr>
        <p:spPr>
          <a:xfrm>
            <a:off x="1408727" y="5454446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5E0514-E26E-4F71-BB4E-27CC56BBF0F1}"/>
              </a:ext>
            </a:extLst>
          </p:cNvPr>
          <p:cNvSpPr txBox="1"/>
          <p:nvPr/>
        </p:nvSpPr>
        <p:spPr>
          <a:xfrm>
            <a:off x="7427897" y="5460141"/>
            <a:ext cx="757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мн. ч.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D24254-027A-42D5-98A5-E08D0FD3987D}"/>
              </a:ext>
            </a:extLst>
          </p:cNvPr>
          <p:cNvSpPr txBox="1"/>
          <p:nvPr/>
        </p:nvSpPr>
        <p:spPr>
          <a:xfrm>
            <a:off x="4034091" y="5461443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96E452-62C6-4CCF-903C-EBDCD607C29C}"/>
              </a:ext>
            </a:extLst>
          </p:cNvPr>
          <p:cNvSpPr txBox="1"/>
          <p:nvPr/>
        </p:nvSpPr>
        <p:spPr>
          <a:xfrm>
            <a:off x="1408727" y="6031416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1A7D86-F118-412F-9131-4AB8740CA844}"/>
              </a:ext>
            </a:extLst>
          </p:cNvPr>
          <p:cNvSpPr txBox="1"/>
          <p:nvPr/>
        </p:nvSpPr>
        <p:spPr>
          <a:xfrm>
            <a:off x="4550221" y="6030114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21ED6B-9818-43AA-89AC-8B4652DD178C}"/>
              </a:ext>
            </a:extLst>
          </p:cNvPr>
          <p:cNvSpPr txBox="1"/>
          <p:nvPr/>
        </p:nvSpPr>
        <p:spPr>
          <a:xfrm>
            <a:off x="8051929" y="6030114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85A48B-1C66-465B-B8F7-68A42C811439}"/>
              </a:ext>
            </a:extLst>
          </p:cNvPr>
          <p:cNvSpPr txBox="1"/>
          <p:nvPr/>
        </p:nvSpPr>
        <p:spPr>
          <a:xfrm>
            <a:off x="4676666" y="5460141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5F4408-7DA4-4587-8E7B-4056BA2BE90A}"/>
              </a:ext>
            </a:extLst>
          </p:cNvPr>
          <p:cNvSpPr txBox="1"/>
          <p:nvPr/>
        </p:nvSpPr>
        <p:spPr>
          <a:xfrm>
            <a:off x="2035471" y="5450406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ж. р.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170395-BD65-4F3F-B821-241D9279B9FE}"/>
              </a:ext>
            </a:extLst>
          </p:cNvPr>
          <p:cNvSpPr txBox="1"/>
          <p:nvPr/>
        </p:nvSpPr>
        <p:spPr>
          <a:xfrm>
            <a:off x="2059290" y="6031416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C4B3A8-B9FD-4F13-B276-31010020D467}"/>
              </a:ext>
            </a:extLst>
          </p:cNvPr>
          <p:cNvSpPr txBox="1"/>
          <p:nvPr/>
        </p:nvSpPr>
        <p:spPr>
          <a:xfrm>
            <a:off x="5265542" y="6010530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601E91-17D9-4054-9306-2B0624E11130}"/>
              </a:ext>
            </a:extLst>
          </p:cNvPr>
          <p:cNvSpPr txBox="1"/>
          <p:nvPr/>
        </p:nvSpPr>
        <p:spPr>
          <a:xfrm>
            <a:off x="8740615" y="6011005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5A40DE-AE13-4FEE-8513-309034250825}"/>
              </a:ext>
            </a:extLst>
          </p:cNvPr>
          <p:cNvSpPr txBox="1"/>
          <p:nvPr/>
        </p:nvSpPr>
        <p:spPr>
          <a:xfrm>
            <a:off x="2524036" y="5450406"/>
            <a:ext cx="908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Им. п.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78AFED-7183-4F93-B64C-68C7ACA9F879}"/>
              </a:ext>
            </a:extLst>
          </p:cNvPr>
          <p:cNvSpPr txBox="1"/>
          <p:nvPr/>
        </p:nvSpPr>
        <p:spPr>
          <a:xfrm>
            <a:off x="5195122" y="5460141"/>
            <a:ext cx="136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Им./Вин. п.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C041B6-1C9F-4DD7-A004-1CB51D4A9061}"/>
              </a:ext>
            </a:extLst>
          </p:cNvPr>
          <p:cNvSpPr txBox="1"/>
          <p:nvPr/>
        </p:nvSpPr>
        <p:spPr>
          <a:xfrm>
            <a:off x="8136162" y="5454393"/>
            <a:ext cx="1411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Им./Вин. п.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4A86E0-B281-4FAB-A1C9-2CD0D6915C23}"/>
              </a:ext>
            </a:extLst>
          </p:cNvPr>
          <p:cNvSpPr txBox="1"/>
          <p:nvPr/>
        </p:nvSpPr>
        <p:spPr>
          <a:xfrm>
            <a:off x="2627708" y="6030114"/>
            <a:ext cx="908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Им. п.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CB04C9-0007-4AA6-8AC5-86C064173A41}"/>
              </a:ext>
            </a:extLst>
          </p:cNvPr>
          <p:cNvSpPr txBox="1"/>
          <p:nvPr/>
        </p:nvSpPr>
        <p:spPr>
          <a:xfrm>
            <a:off x="9268772" y="6036633"/>
            <a:ext cx="908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Дат. п.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20DF1E-CDFC-4DE5-A00A-56B5EF321856}"/>
              </a:ext>
            </a:extLst>
          </p:cNvPr>
          <p:cNvSpPr txBox="1"/>
          <p:nvPr/>
        </p:nvSpPr>
        <p:spPr>
          <a:xfrm>
            <a:off x="5802414" y="6010530"/>
            <a:ext cx="1587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Род./Вин. п.</a:t>
            </a:r>
          </a:p>
        </p:txBody>
      </p:sp>
    </p:spTree>
    <p:extLst>
      <p:ext uri="{BB962C8B-B14F-4D97-AF65-F5344CB8AC3E}">
        <p14:creationId xmlns:p14="http://schemas.microsoft.com/office/powerpoint/2010/main" val="635639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делятся на: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30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активные</a:t>
            </a:r>
            <a:r>
              <a:rPr kumimoji="0" lang="ru-RU" sz="1800" b="1" i="0" u="none" strike="noStrike" kern="1200" cap="none" spc="30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000" b="1" i="0" u="none" strike="noStrike" kern="1200" cap="none" spc="30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), если причастие представляет признак как активный: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читает книгу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 книгу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пассивные</a:t>
            </a:r>
            <a:r>
              <a:rPr kumimoji="0" lang="ru-RU" sz="2000" b="1" i="0" u="none" strike="noStrike" kern="1200" cap="none" spc="30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000" b="1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), если причастие представляет признак как пассивный: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переводится студентом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переводимая студентом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образуются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глаголов и имеют только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полную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форму: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 покупает игрушку — женщина,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покупающая игрушку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молодой человек занимается спортом — молодой человек,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занимающийся спортом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образуются только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глаголов и имеют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полную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краткую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формы: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изучают космос  —  космос,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изучаемый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учёными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3200400" marR="0" lvl="7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открытая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дверь — дверь </a:t>
            </a:r>
            <a:r>
              <a:rPr kumimoji="0" lang="ru-RU" sz="1800" b="0" i="1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открыта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3200400" marR="0" lvl="7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закрытый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магазин — магазин </a:t>
            </a:r>
            <a:r>
              <a:rPr kumimoji="0" lang="ru-RU" sz="1800" b="0" i="1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закрыт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60373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6596DC-E722-4AD6-A728-A359C3569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32" y="1290542"/>
            <a:ext cx="4057650" cy="34956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819FAD-31CE-4E0E-9FE4-764B34BC8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32" y="4737160"/>
            <a:ext cx="4010025" cy="20764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51302A-3A64-4637-A3AA-3AFD28975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287" y="923330"/>
            <a:ext cx="4067175" cy="42767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692660F-A510-46E4-8101-F77A91D1E6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9419" y="5181600"/>
            <a:ext cx="4038600" cy="1676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8B6DAE-5E37-4940-9946-B0F15512C6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3714" y="905209"/>
            <a:ext cx="2086985" cy="21167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F8060A-4808-4A68-8F98-7D4AD23ECD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6746" y="2046411"/>
            <a:ext cx="2555748" cy="237553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009ECA2-7E79-4AE0-989F-3B8ED8FF5F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5911" y="4550621"/>
            <a:ext cx="3355154" cy="7761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2E5D674-36EF-46B4-B5BD-3DA914DF4DA2}"/>
              </a:ext>
            </a:extLst>
          </p:cNvPr>
          <p:cNvSpPr txBox="1"/>
          <p:nvPr/>
        </p:nvSpPr>
        <p:spPr>
          <a:xfrm>
            <a:off x="4490808" y="5688949"/>
            <a:ext cx="308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Страницы 5 и 6—7</a:t>
            </a:r>
          </a:p>
        </p:txBody>
      </p:sp>
    </p:spTree>
    <p:extLst>
      <p:ext uri="{BB962C8B-B14F-4D97-AF65-F5344CB8AC3E}">
        <p14:creationId xmlns:p14="http://schemas.microsoft.com/office/powerpoint/2010/main" val="2944066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8B6DAE-5E37-4940-9946-B0F15512C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64" y="807555"/>
            <a:ext cx="2086985" cy="21167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CC64EE-3FA0-46BC-8C38-49CB3AFFC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456" y="1804987"/>
            <a:ext cx="7115175" cy="324802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3ECE67B-93B6-4065-A5C0-F651CEBE18CE}"/>
              </a:ext>
            </a:extLst>
          </p:cNvPr>
          <p:cNvSpPr/>
          <p:nvPr/>
        </p:nvSpPr>
        <p:spPr>
          <a:xfrm>
            <a:off x="1411550" y="3781887"/>
            <a:ext cx="4980372" cy="843379"/>
          </a:xfrm>
          <a:prstGeom prst="rect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5359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3E5D9A-47D9-4DF8-8866-9DA68B3936E7}"/>
              </a:ext>
            </a:extLst>
          </p:cNvPr>
          <p:cNvGraphicFramePr>
            <a:graphicFrameLocks noGrp="1"/>
          </p:cNvGraphicFramePr>
          <p:nvPr/>
        </p:nvGraphicFramePr>
        <p:xfrm>
          <a:off x="436244" y="1056925"/>
          <a:ext cx="9528871" cy="20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712">
                  <a:extLst>
                    <a:ext uri="{9D8B030D-6E8A-4147-A177-3AD203B41FA5}">
                      <a16:colId xmlns:a16="http://schemas.microsoft.com/office/drawing/2014/main" val="1629009911"/>
                    </a:ext>
                  </a:extLst>
                </a:gridCol>
                <a:gridCol w="1728712">
                  <a:extLst>
                    <a:ext uri="{9D8B030D-6E8A-4147-A177-3AD203B41FA5}">
                      <a16:colId xmlns:a16="http://schemas.microsoft.com/office/drawing/2014/main" val="711603277"/>
                    </a:ext>
                  </a:extLst>
                </a:gridCol>
                <a:gridCol w="1213591">
                  <a:extLst>
                    <a:ext uri="{9D8B030D-6E8A-4147-A177-3AD203B41FA5}">
                      <a16:colId xmlns:a16="http://schemas.microsoft.com/office/drawing/2014/main" val="3587154155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68435749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98831694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74654783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4075250778"/>
                    </a:ext>
                  </a:extLst>
                </a:gridCol>
              </a:tblGrid>
              <a:tr h="261831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ГЛАГОЛЫ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47262"/>
                  </a:ext>
                </a:extLst>
              </a:tr>
              <a:tr h="261831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непереходные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597"/>
                  </a:ext>
                </a:extLst>
              </a:tr>
              <a:tr h="523662">
                <a:tc gridSpan="2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ПРИЧАСТИЯ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642449"/>
                  </a:ext>
                </a:extLst>
              </a:tr>
              <a:tr h="261831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несовершенный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+/–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114755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–/+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805800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157473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–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5841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8C27586-28E7-471F-BAC1-E4DB401A6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096" y="3704659"/>
            <a:ext cx="734627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Решать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решающий, решавший, решаемый,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хранить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хранящий, хранивший, хранимый,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нести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несущий, нёсший, несомый,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колющий, коловший, колотый,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читающий, читавший, читаемый, читанный.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Решаться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решающийся, решавшийся,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сидеть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сидящий, сидевший,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дремлющий, 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7E59A72-AD69-4754-961D-4D308B26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25" y="4320211"/>
            <a:ext cx="572049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решивший, решённый,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расколовший,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расколотый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задремать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задремавший.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267483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3E5D9A-47D9-4DF8-8866-9DA68B3936E7}"/>
              </a:ext>
            </a:extLst>
          </p:cNvPr>
          <p:cNvGraphicFramePr>
            <a:graphicFrameLocks noGrp="1"/>
          </p:cNvGraphicFramePr>
          <p:nvPr/>
        </p:nvGraphicFramePr>
        <p:xfrm>
          <a:off x="436244" y="1056925"/>
          <a:ext cx="9528871" cy="20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712">
                  <a:extLst>
                    <a:ext uri="{9D8B030D-6E8A-4147-A177-3AD203B41FA5}">
                      <a16:colId xmlns:a16="http://schemas.microsoft.com/office/drawing/2014/main" val="1629009911"/>
                    </a:ext>
                  </a:extLst>
                </a:gridCol>
                <a:gridCol w="1728712">
                  <a:extLst>
                    <a:ext uri="{9D8B030D-6E8A-4147-A177-3AD203B41FA5}">
                      <a16:colId xmlns:a16="http://schemas.microsoft.com/office/drawing/2014/main" val="711603277"/>
                    </a:ext>
                  </a:extLst>
                </a:gridCol>
                <a:gridCol w="1213591">
                  <a:extLst>
                    <a:ext uri="{9D8B030D-6E8A-4147-A177-3AD203B41FA5}">
                      <a16:colId xmlns:a16="http://schemas.microsoft.com/office/drawing/2014/main" val="3587154155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68435749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98831694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74654783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4075250778"/>
                    </a:ext>
                  </a:extLst>
                </a:gridCol>
              </a:tblGrid>
              <a:tr h="261831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ГЛАГОЛЫ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47262"/>
                  </a:ext>
                </a:extLst>
              </a:tr>
              <a:tr h="261831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непереходные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597"/>
                  </a:ext>
                </a:extLst>
              </a:tr>
              <a:tr h="523662">
                <a:tc gridSpan="2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ПРИЧАСТИЯ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642449"/>
                  </a:ext>
                </a:extLst>
              </a:tr>
              <a:tr h="261831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несовершенный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+/–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114755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–/+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805800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157473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–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5841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8C27586-28E7-471F-BAC1-E4DB401A6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096" y="3704659"/>
            <a:ext cx="734627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Решать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решающий, решавший, решаемый,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хранить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хранящий, хранивший, хранимый,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нести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несущий, нёсший, несомый,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колющий, коловший, колотый,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читающий, читавший, читаемый, читанный.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Решаться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решающийся, решавшийся,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сидеть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сидящий, сидевший,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дремлющий, 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7E59A72-AD69-4754-961D-4D308B26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25" y="4320211"/>
            <a:ext cx="572049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решивший, решённый,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расколовший,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расколотый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задремать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задремавший.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68DD6C-FD1B-4DB0-8E60-B9A01B43F2E3}"/>
              </a:ext>
            </a:extLst>
          </p:cNvPr>
          <p:cNvSpPr txBox="1"/>
          <p:nvPr/>
        </p:nvSpPr>
        <p:spPr>
          <a:xfrm>
            <a:off x="1846555" y="3429000"/>
            <a:ext cx="34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Несовершенный вид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CD8F925-117A-4EC8-91FA-FFB8559877F1}"/>
              </a:ext>
            </a:extLst>
          </p:cNvPr>
          <p:cNvCxnSpPr/>
          <p:nvPr/>
        </p:nvCxnSpPr>
        <p:spPr>
          <a:xfrm>
            <a:off x="2450237" y="2476870"/>
            <a:ext cx="1154097" cy="0"/>
          </a:xfrm>
          <a:prstGeom prst="line">
            <a:avLst/>
          </a:prstGeom>
          <a:ln w="76200">
            <a:solidFill>
              <a:srgbClr val="009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5A37293-343C-429F-A53E-BEB88BAC8B42}"/>
              </a:ext>
            </a:extLst>
          </p:cNvPr>
          <p:cNvSpPr/>
          <p:nvPr/>
        </p:nvSpPr>
        <p:spPr>
          <a:xfrm>
            <a:off x="5335480" y="2068497"/>
            <a:ext cx="4287914" cy="585918"/>
          </a:xfrm>
          <a:prstGeom prst="roundRect">
            <a:avLst/>
          </a:prstGeom>
          <a:noFill/>
          <a:ln w="76200"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00452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3E5D9A-47D9-4DF8-8866-9DA68B3936E7}"/>
              </a:ext>
            </a:extLst>
          </p:cNvPr>
          <p:cNvGraphicFramePr>
            <a:graphicFrameLocks noGrp="1"/>
          </p:cNvGraphicFramePr>
          <p:nvPr/>
        </p:nvGraphicFramePr>
        <p:xfrm>
          <a:off x="436244" y="1056925"/>
          <a:ext cx="9528871" cy="20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712">
                  <a:extLst>
                    <a:ext uri="{9D8B030D-6E8A-4147-A177-3AD203B41FA5}">
                      <a16:colId xmlns:a16="http://schemas.microsoft.com/office/drawing/2014/main" val="1629009911"/>
                    </a:ext>
                  </a:extLst>
                </a:gridCol>
                <a:gridCol w="1728712">
                  <a:extLst>
                    <a:ext uri="{9D8B030D-6E8A-4147-A177-3AD203B41FA5}">
                      <a16:colId xmlns:a16="http://schemas.microsoft.com/office/drawing/2014/main" val="711603277"/>
                    </a:ext>
                  </a:extLst>
                </a:gridCol>
                <a:gridCol w="1213591">
                  <a:extLst>
                    <a:ext uri="{9D8B030D-6E8A-4147-A177-3AD203B41FA5}">
                      <a16:colId xmlns:a16="http://schemas.microsoft.com/office/drawing/2014/main" val="3587154155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68435749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98831694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74654783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4075250778"/>
                    </a:ext>
                  </a:extLst>
                </a:gridCol>
              </a:tblGrid>
              <a:tr h="261831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ГЛАГОЛЫ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47262"/>
                  </a:ext>
                </a:extLst>
              </a:tr>
              <a:tr h="261831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непереходные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597"/>
                  </a:ext>
                </a:extLst>
              </a:tr>
              <a:tr h="523662">
                <a:tc gridSpan="2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ПРИЧАСТИЯ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642449"/>
                  </a:ext>
                </a:extLst>
              </a:tr>
              <a:tr h="261831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несовершенный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+/–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114755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–/+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805800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157473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–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5841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8C27586-28E7-471F-BAC1-E4DB401A6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096" y="3704659"/>
            <a:ext cx="734627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Решать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решающий, решавший, решаемый,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хранить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хранящий, хранивший, хранимый,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нести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несущий, нёсший, несомый,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колющий, коловший, колотый,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читающий, читавший, читаемый, читанный.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Решаться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решающийся, решавшийся,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сидеть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сидящий, сидевший,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дремлющий, 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7E59A72-AD69-4754-961D-4D308B26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25" y="4320211"/>
            <a:ext cx="572049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решивший, решённый,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расколовший,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расколотый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задремать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задремавший.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68DD6C-FD1B-4DB0-8E60-B9A01B43F2E3}"/>
              </a:ext>
            </a:extLst>
          </p:cNvPr>
          <p:cNvSpPr txBox="1"/>
          <p:nvPr/>
        </p:nvSpPr>
        <p:spPr>
          <a:xfrm>
            <a:off x="1846555" y="3429000"/>
            <a:ext cx="34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Несовершенный вид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CD8F925-117A-4EC8-91FA-FFB8559877F1}"/>
              </a:ext>
            </a:extLst>
          </p:cNvPr>
          <p:cNvCxnSpPr/>
          <p:nvPr/>
        </p:nvCxnSpPr>
        <p:spPr>
          <a:xfrm>
            <a:off x="2450237" y="2476870"/>
            <a:ext cx="1154097" cy="0"/>
          </a:xfrm>
          <a:prstGeom prst="line">
            <a:avLst/>
          </a:prstGeom>
          <a:ln w="76200">
            <a:solidFill>
              <a:srgbClr val="009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5A37293-343C-429F-A53E-BEB88BAC8B42}"/>
              </a:ext>
            </a:extLst>
          </p:cNvPr>
          <p:cNvSpPr/>
          <p:nvPr/>
        </p:nvSpPr>
        <p:spPr>
          <a:xfrm>
            <a:off x="5335480" y="2068497"/>
            <a:ext cx="4287914" cy="585918"/>
          </a:xfrm>
          <a:prstGeom prst="roundRect">
            <a:avLst/>
          </a:prstGeom>
          <a:noFill/>
          <a:ln w="76200"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D848A-9DA9-4728-A903-221933B351F8}"/>
              </a:ext>
            </a:extLst>
          </p:cNvPr>
          <p:cNvSpPr txBox="1"/>
          <p:nvPr/>
        </p:nvSpPr>
        <p:spPr>
          <a:xfrm>
            <a:off x="0" y="3562167"/>
            <a:ext cx="149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1533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Переходные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B28E883-D704-4672-BA62-B08740D6A251}"/>
              </a:ext>
            </a:extLst>
          </p:cNvPr>
          <p:cNvSpPr/>
          <p:nvPr/>
        </p:nvSpPr>
        <p:spPr>
          <a:xfrm>
            <a:off x="5200679" y="1341849"/>
            <a:ext cx="2148794" cy="2085377"/>
          </a:xfrm>
          <a:prstGeom prst="roundRect">
            <a:avLst/>
          </a:prstGeom>
          <a:noFill/>
          <a:ln w="76200">
            <a:solidFill>
              <a:srgbClr val="015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1533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6410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3E5D9A-47D9-4DF8-8866-9DA68B3936E7}"/>
              </a:ext>
            </a:extLst>
          </p:cNvPr>
          <p:cNvGraphicFramePr>
            <a:graphicFrameLocks noGrp="1"/>
          </p:cNvGraphicFramePr>
          <p:nvPr/>
        </p:nvGraphicFramePr>
        <p:xfrm>
          <a:off x="436244" y="1056925"/>
          <a:ext cx="9528871" cy="20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712">
                  <a:extLst>
                    <a:ext uri="{9D8B030D-6E8A-4147-A177-3AD203B41FA5}">
                      <a16:colId xmlns:a16="http://schemas.microsoft.com/office/drawing/2014/main" val="1629009911"/>
                    </a:ext>
                  </a:extLst>
                </a:gridCol>
                <a:gridCol w="1728712">
                  <a:extLst>
                    <a:ext uri="{9D8B030D-6E8A-4147-A177-3AD203B41FA5}">
                      <a16:colId xmlns:a16="http://schemas.microsoft.com/office/drawing/2014/main" val="711603277"/>
                    </a:ext>
                  </a:extLst>
                </a:gridCol>
                <a:gridCol w="1213591">
                  <a:extLst>
                    <a:ext uri="{9D8B030D-6E8A-4147-A177-3AD203B41FA5}">
                      <a16:colId xmlns:a16="http://schemas.microsoft.com/office/drawing/2014/main" val="3587154155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68435749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98831694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74654783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4075250778"/>
                    </a:ext>
                  </a:extLst>
                </a:gridCol>
              </a:tblGrid>
              <a:tr h="261831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ГЛАГОЛЫ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47262"/>
                  </a:ext>
                </a:extLst>
              </a:tr>
              <a:tr h="261831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непереходные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597"/>
                  </a:ext>
                </a:extLst>
              </a:tr>
              <a:tr h="523662">
                <a:tc gridSpan="2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ПРИЧАСТИЯ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642449"/>
                  </a:ext>
                </a:extLst>
              </a:tr>
              <a:tr h="261831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несовершенный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+/–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114755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–/+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805800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157473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–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5841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8C27586-28E7-471F-BAC1-E4DB401A6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096" y="3704659"/>
            <a:ext cx="734627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Решать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решающий, решавший, решаемый,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хранить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хранящий, хранивший, хранимый,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нести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несущий, нёсший, несомый,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колющий, коловший, колотый,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читающий, читавший, читаемый, читанный.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Решаться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решающийся, решавшийся,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сидеть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сидящий, сидевший,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дремлющий, 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7E59A72-AD69-4754-961D-4D308B26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25" y="4320211"/>
            <a:ext cx="572049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решивший, решённый,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расколовший,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расколотый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задремать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задремавший.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68DD6C-FD1B-4DB0-8E60-B9A01B43F2E3}"/>
              </a:ext>
            </a:extLst>
          </p:cNvPr>
          <p:cNvSpPr txBox="1"/>
          <p:nvPr/>
        </p:nvSpPr>
        <p:spPr>
          <a:xfrm>
            <a:off x="1846555" y="3429000"/>
            <a:ext cx="34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Несовершенный вид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CD8F925-117A-4EC8-91FA-FFB8559877F1}"/>
              </a:ext>
            </a:extLst>
          </p:cNvPr>
          <p:cNvCxnSpPr/>
          <p:nvPr/>
        </p:nvCxnSpPr>
        <p:spPr>
          <a:xfrm>
            <a:off x="2450237" y="2476870"/>
            <a:ext cx="1154097" cy="0"/>
          </a:xfrm>
          <a:prstGeom prst="line">
            <a:avLst/>
          </a:prstGeom>
          <a:ln w="76200">
            <a:solidFill>
              <a:srgbClr val="009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5A37293-343C-429F-A53E-BEB88BAC8B42}"/>
              </a:ext>
            </a:extLst>
          </p:cNvPr>
          <p:cNvSpPr/>
          <p:nvPr/>
        </p:nvSpPr>
        <p:spPr>
          <a:xfrm>
            <a:off x="5335480" y="2068497"/>
            <a:ext cx="4287914" cy="585918"/>
          </a:xfrm>
          <a:prstGeom prst="roundRect">
            <a:avLst/>
          </a:prstGeom>
          <a:noFill/>
          <a:ln w="76200"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D848A-9DA9-4728-A903-221933B351F8}"/>
              </a:ext>
            </a:extLst>
          </p:cNvPr>
          <p:cNvSpPr txBox="1"/>
          <p:nvPr/>
        </p:nvSpPr>
        <p:spPr>
          <a:xfrm>
            <a:off x="0" y="3562167"/>
            <a:ext cx="149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1533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Переходные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B28E883-D704-4672-BA62-B08740D6A251}"/>
              </a:ext>
            </a:extLst>
          </p:cNvPr>
          <p:cNvSpPr/>
          <p:nvPr/>
        </p:nvSpPr>
        <p:spPr>
          <a:xfrm>
            <a:off x="5200679" y="1341849"/>
            <a:ext cx="2148794" cy="2085377"/>
          </a:xfrm>
          <a:prstGeom prst="roundRect">
            <a:avLst/>
          </a:prstGeom>
          <a:noFill/>
          <a:ln w="76200">
            <a:solidFill>
              <a:srgbClr val="015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1533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AB9941-563E-4C89-B620-23484B51DD5E}"/>
              </a:ext>
            </a:extLst>
          </p:cNvPr>
          <p:cNvSpPr txBox="1"/>
          <p:nvPr/>
        </p:nvSpPr>
        <p:spPr>
          <a:xfrm>
            <a:off x="32239" y="5397429"/>
            <a:ext cx="181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Непереходные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A854A5B-097D-49E7-87C3-2387321CF6A9}"/>
              </a:ext>
            </a:extLst>
          </p:cNvPr>
          <p:cNvSpPr/>
          <p:nvPr/>
        </p:nvSpPr>
        <p:spPr>
          <a:xfrm>
            <a:off x="7609401" y="1334870"/>
            <a:ext cx="2148794" cy="2085377"/>
          </a:xfrm>
          <a:prstGeom prst="roundRect">
            <a:avLst/>
          </a:prstGeom>
          <a:noFill/>
          <a:ln w="76200">
            <a:solidFill>
              <a:srgbClr val="905D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1533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91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3E5D9A-47D9-4DF8-8866-9DA68B3936E7}"/>
              </a:ext>
            </a:extLst>
          </p:cNvPr>
          <p:cNvGraphicFramePr>
            <a:graphicFrameLocks noGrp="1"/>
          </p:cNvGraphicFramePr>
          <p:nvPr/>
        </p:nvGraphicFramePr>
        <p:xfrm>
          <a:off x="436244" y="1056925"/>
          <a:ext cx="9528871" cy="20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712">
                  <a:extLst>
                    <a:ext uri="{9D8B030D-6E8A-4147-A177-3AD203B41FA5}">
                      <a16:colId xmlns:a16="http://schemas.microsoft.com/office/drawing/2014/main" val="1629009911"/>
                    </a:ext>
                  </a:extLst>
                </a:gridCol>
                <a:gridCol w="1728712">
                  <a:extLst>
                    <a:ext uri="{9D8B030D-6E8A-4147-A177-3AD203B41FA5}">
                      <a16:colId xmlns:a16="http://schemas.microsoft.com/office/drawing/2014/main" val="711603277"/>
                    </a:ext>
                  </a:extLst>
                </a:gridCol>
                <a:gridCol w="1213591">
                  <a:extLst>
                    <a:ext uri="{9D8B030D-6E8A-4147-A177-3AD203B41FA5}">
                      <a16:colId xmlns:a16="http://schemas.microsoft.com/office/drawing/2014/main" val="3587154155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68435749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98831694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74654783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4075250778"/>
                    </a:ext>
                  </a:extLst>
                </a:gridCol>
              </a:tblGrid>
              <a:tr h="261831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ГЛАГОЛЫ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47262"/>
                  </a:ext>
                </a:extLst>
              </a:tr>
              <a:tr h="261831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непереходные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597"/>
                  </a:ext>
                </a:extLst>
              </a:tr>
              <a:tr h="523662">
                <a:tc gridSpan="2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ПРИЧАСТИЯ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642449"/>
                  </a:ext>
                </a:extLst>
              </a:tr>
              <a:tr h="261831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несовершенный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+/–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114755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–/+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805800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157473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–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5841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8C27586-28E7-471F-BAC1-E4DB401A6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096" y="3704659"/>
            <a:ext cx="734627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Решать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решающий, решавший, решаемый,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хранить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хранящий, хранивший, хранимый,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нести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несущий, нёсший, несомый,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колющий, коловший, колотый,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читающий, читавший, читаемый, читанный.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Решаться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решающийся, решавшийся,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сидеть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сидящий, сидевший,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дремлющий, 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7E59A72-AD69-4754-961D-4D308B26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25" y="4320211"/>
            <a:ext cx="572049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решивший, решённый,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расколовший,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расколотый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задремать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задремавший.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68DD6C-FD1B-4DB0-8E60-B9A01B43F2E3}"/>
              </a:ext>
            </a:extLst>
          </p:cNvPr>
          <p:cNvSpPr txBox="1"/>
          <p:nvPr/>
        </p:nvSpPr>
        <p:spPr>
          <a:xfrm>
            <a:off x="1846555" y="3429000"/>
            <a:ext cx="34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Несовершенный вид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CD8F925-117A-4EC8-91FA-FFB8559877F1}"/>
              </a:ext>
            </a:extLst>
          </p:cNvPr>
          <p:cNvCxnSpPr/>
          <p:nvPr/>
        </p:nvCxnSpPr>
        <p:spPr>
          <a:xfrm>
            <a:off x="2436920" y="3009530"/>
            <a:ext cx="115409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5A37293-343C-429F-A53E-BEB88BAC8B42}"/>
              </a:ext>
            </a:extLst>
          </p:cNvPr>
          <p:cNvSpPr/>
          <p:nvPr/>
        </p:nvSpPr>
        <p:spPr>
          <a:xfrm>
            <a:off x="5349964" y="2604664"/>
            <a:ext cx="4287914" cy="58591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D848A-9DA9-4728-A903-221933B351F8}"/>
              </a:ext>
            </a:extLst>
          </p:cNvPr>
          <p:cNvSpPr txBox="1"/>
          <p:nvPr/>
        </p:nvSpPr>
        <p:spPr>
          <a:xfrm>
            <a:off x="0" y="3562167"/>
            <a:ext cx="149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1533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Переходные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B28E883-D704-4672-BA62-B08740D6A251}"/>
              </a:ext>
            </a:extLst>
          </p:cNvPr>
          <p:cNvSpPr/>
          <p:nvPr/>
        </p:nvSpPr>
        <p:spPr>
          <a:xfrm>
            <a:off x="5200679" y="1341849"/>
            <a:ext cx="2148794" cy="2085377"/>
          </a:xfrm>
          <a:prstGeom prst="roundRect">
            <a:avLst/>
          </a:prstGeom>
          <a:noFill/>
          <a:ln w="76200">
            <a:solidFill>
              <a:srgbClr val="015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1533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AB9941-563E-4C89-B620-23484B51DD5E}"/>
              </a:ext>
            </a:extLst>
          </p:cNvPr>
          <p:cNvSpPr txBox="1"/>
          <p:nvPr/>
        </p:nvSpPr>
        <p:spPr>
          <a:xfrm>
            <a:off x="32239" y="5397429"/>
            <a:ext cx="181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Непереходные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A854A5B-097D-49E7-87C3-2387321CF6A9}"/>
              </a:ext>
            </a:extLst>
          </p:cNvPr>
          <p:cNvSpPr/>
          <p:nvPr/>
        </p:nvSpPr>
        <p:spPr>
          <a:xfrm>
            <a:off x="7609401" y="1334870"/>
            <a:ext cx="2148794" cy="2085377"/>
          </a:xfrm>
          <a:prstGeom prst="roundRect">
            <a:avLst/>
          </a:prstGeom>
          <a:noFill/>
          <a:ln w="76200">
            <a:solidFill>
              <a:srgbClr val="905D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1533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9B6AE2-684C-438F-8F74-84913C3D84D2}"/>
              </a:ext>
            </a:extLst>
          </p:cNvPr>
          <p:cNvSpPr txBox="1"/>
          <p:nvPr/>
        </p:nvSpPr>
        <p:spPr>
          <a:xfrm>
            <a:off x="7103615" y="4146895"/>
            <a:ext cx="149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1533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CF10EC-16BB-4324-BC86-D38584C41A78}"/>
              </a:ext>
            </a:extLst>
          </p:cNvPr>
          <p:cNvSpPr txBox="1"/>
          <p:nvPr/>
        </p:nvSpPr>
        <p:spPr>
          <a:xfrm>
            <a:off x="7136282" y="5242875"/>
            <a:ext cx="181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7CAC4F-F777-4D2B-AECE-D8E947421642}"/>
              </a:ext>
            </a:extLst>
          </p:cNvPr>
          <p:cNvSpPr txBox="1"/>
          <p:nvPr/>
        </p:nvSpPr>
        <p:spPr>
          <a:xfrm>
            <a:off x="7103615" y="3627613"/>
            <a:ext cx="34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Совершенный вид</a:t>
            </a:r>
          </a:p>
        </p:txBody>
      </p:sp>
    </p:spTree>
    <p:extLst>
      <p:ext uri="{BB962C8B-B14F-4D97-AF65-F5344CB8AC3E}">
        <p14:creationId xmlns:p14="http://schemas.microsoft.com/office/powerpoint/2010/main" val="14535259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FD2DCE29-E679-465C-AC15-943C939BB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269" y="5146241"/>
            <a:ext cx="12396537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409700"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Мальчик читает книгу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читающий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мальчик (действительное причастие), 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914400" marR="0" lvl="2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 читавший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мальчик (действительное причастие), 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914400" marR="0" lvl="2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 читаемая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книга (страдательное причастие)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914400" marR="0" lvl="2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 читанная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книга (страдательное причастие)</a:t>
            </a:r>
          </a:p>
          <a:p>
            <a:pPr marL="914400" marR="0" lvl="2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                                                  Девочка написала письм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о 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	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написавшая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девочка (действительное причастие), 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                                                                                                                   написанное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письмо (страдательное причастие)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84C206B-B166-4333-BC35-4FFCBBD9B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59" y="938718"/>
            <a:ext cx="11267202" cy="421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00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797209-1A7B-4039-8691-0FAB3BC59FA1}"/>
              </a:ext>
            </a:extLst>
          </p:cNvPr>
          <p:cNvSpPr txBox="1"/>
          <p:nvPr/>
        </p:nvSpPr>
        <p:spPr>
          <a:xfrm>
            <a:off x="130206" y="1425652"/>
            <a:ext cx="1193158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ДЕЙСТВИТЕЛЬНЫЕ  причастия (АКТИВ)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Указывают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что действие (отношение) исходит от предмета, названного существительным, с которым данное причастие согласуется.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Образуются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прибавлением к основе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4457700" marR="0" lvl="0" indent="-40081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настоящего/будущего времени суффиксов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-/-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ющ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спр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.),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ащ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-/-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ящ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II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спр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причастия наст.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.),</a:t>
            </a:r>
          </a:p>
          <a:p>
            <a:pPr marL="4457700" marR="0" lvl="0" indent="-40081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543300" marR="0" lvl="0" indent="-30937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прошедшего времени/инфинитива суффиксов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вш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(к основе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гласную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        -ш-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(к основе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согласную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 </a:t>
            </a:r>
          </a:p>
          <a:p>
            <a:pPr marL="3543300" marR="0" lvl="0" indent="9144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причастия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прош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.).</a:t>
            </a:r>
          </a:p>
        </p:txBody>
      </p:sp>
    </p:spTree>
    <p:extLst>
      <p:ext uri="{BB962C8B-B14F-4D97-AF65-F5344CB8AC3E}">
        <p14:creationId xmlns:p14="http://schemas.microsoft.com/office/powerpoint/2010/main" val="7391915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797209-1A7B-4039-8691-0FAB3BC59FA1}"/>
              </a:ext>
            </a:extLst>
          </p:cNvPr>
          <p:cNvSpPr txBox="1"/>
          <p:nvPr/>
        </p:nvSpPr>
        <p:spPr>
          <a:xfrm>
            <a:off x="130206" y="938718"/>
            <a:ext cx="1193158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СТРАДАТЕЛЬНЫЕ  причастия (ПАССИВ)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Указывают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что действие (отношение) направлено на предмет, названный существительным, с которым согласуется данное причастие.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Образуются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прибавлением к основе </a:t>
            </a:r>
          </a:p>
          <a:p>
            <a:pPr marL="4457700" marR="0" lvl="0" indent="-40081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настоящего/будущего времени суффиксов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-ем-, -ом-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спр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.),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-им-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II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спр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причастия наст.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.),</a:t>
            </a:r>
          </a:p>
          <a:p>
            <a:pPr marL="3429000" marR="0" lvl="0" indent="-29794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прошедшего времени/инфинитива суффиксов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(к основе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-а-/-я-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          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енн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(-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ённ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(к основе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согласный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</a:p>
          <a:p>
            <a:pPr marL="3429000" marR="0" lvl="0" indent="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                           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или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-е-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(при этом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-е-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(отпадают),</a:t>
            </a:r>
          </a:p>
          <a:p>
            <a:pPr marL="3429000" marR="0" lvl="0" indent="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                            от глаголов на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после согласной)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828800" marR="0" lvl="4" indent="3429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-т-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(к основе с суффиксом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-ну-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</a:p>
          <a:p>
            <a:pPr marL="1828800" marR="0" lvl="4" indent="3771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от  глаголов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ереть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</a:p>
          <a:p>
            <a:pPr marL="1828800" marR="0" lvl="4" indent="3771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от основы на гласную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корня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</a:t>
            </a:r>
          </a:p>
          <a:p>
            <a:pPr marL="0" marR="0" lvl="0" indent="4457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причастия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прош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.).</a:t>
            </a:r>
          </a:p>
          <a:p>
            <a:pPr marL="0" marR="0" lvl="0" indent="4457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22669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Страдательные причастия могут выступать как в 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полной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так и в 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краткой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форме.</a:t>
            </a:r>
          </a:p>
          <a:p>
            <a:pPr marL="0" marR="0" lvl="0" indent="22669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 роли страдательных причастий часто выступают формы действительных причастий на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строящиеся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/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строившиеся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дома, легко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читающийся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/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читавшийся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текст,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запоминающееся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имя,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запомнившееся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лицо.</a:t>
            </a:r>
          </a:p>
        </p:txBody>
      </p:sp>
    </p:spTree>
    <p:extLst>
      <p:ext uri="{BB962C8B-B14F-4D97-AF65-F5344CB8AC3E}">
        <p14:creationId xmlns:p14="http://schemas.microsoft.com/office/powerpoint/2010/main" val="34578618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9D7866-D7F2-4FB1-A817-EDD00268F8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936"/>
          <a:stretch/>
        </p:blipFill>
        <p:spPr>
          <a:xfrm>
            <a:off x="6553290" y="1107393"/>
            <a:ext cx="5646533" cy="19560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28223A-B3DC-4BA4-910D-054E01734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90" y="2989809"/>
            <a:ext cx="5638710" cy="35395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382830-3014-440C-BAFA-3A979A8592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278"/>
          <a:stretch/>
        </p:blipFill>
        <p:spPr>
          <a:xfrm>
            <a:off x="38491" y="1018367"/>
            <a:ext cx="6057509" cy="517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010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D7836-3234-4350-B98A-E72B577D22CD}"/>
              </a:ext>
            </a:extLst>
          </p:cNvPr>
          <p:cNvSpPr txBox="1"/>
          <p:nvPr/>
        </p:nvSpPr>
        <p:spPr>
          <a:xfrm>
            <a:off x="0" y="938718"/>
            <a:ext cx="12109142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Обратите внимание! При образовании причастий происходят чередования согласных звуков.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 —ч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встреченный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 — щ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возвратить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возвращённый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 — ж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обидеть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обиженный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 —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освободить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освобождённый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180D05-4A8B-49D9-926D-AF65C4292D1B}"/>
              </a:ext>
            </a:extLst>
          </p:cNvPr>
          <p:cNvSpPr txBox="1"/>
          <p:nvPr/>
        </p:nvSpPr>
        <p:spPr>
          <a:xfrm>
            <a:off x="2256408" y="4339648"/>
            <a:ext cx="44832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 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употребить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употреблённый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 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поставленный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 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разграфить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разграфлённый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 - мл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разгромить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разгромленный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468032-A787-43F4-94B7-ECA4A5694646}"/>
              </a:ext>
            </a:extLst>
          </p:cNvPr>
          <p:cNvSpPr txBox="1"/>
          <p:nvPr/>
        </p:nvSpPr>
        <p:spPr>
          <a:xfrm>
            <a:off x="7343313" y="2246767"/>
            <a:ext cx="4330823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 — ж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изобразить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изображённый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— ш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брошенный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щ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ищущий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щ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опустить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опущенный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3854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4606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78D446-BD4F-45F1-9FF8-F7540E9BD86D}"/>
              </a:ext>
            </a:extLst>
          </p:cNvPr>
          <p:cNvSpPr txBox="1"/>
          <p:nvPr/>
        </p:nvSpPr>
        <p:spPr>
          <a:xfrm>
            <a:off x="1216241" y="1302728"/>
            <a:ext cx="1482571" cy="37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2940692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CEDA16-7913-3CC2-2486-3052A406DF2E}"/>
              </a:ext>
            </a:extLst>
          </p:cNvPr>
          <p:cNvSpPr txBox="1"/>
          <p:nvPr/>
        </p:nvSpPr>
        <p:spPr>
          <a:xfrm>
            <a:off x="1178508" y="1682126"/>
            <a:ext cx="2778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ся</a:t>
            </a:r>
          </a:p>
        </p:txBody>
      </p:sp>
    </p:spTree>
    <p:extLst>
      <p:ext uri="{BB962C8B-B14F-4D97-AF65-F5344CB8AC3E}">
        <p14:creationId xmlns:p14="http://schemas.microsoft.com/office/powerpoint/2010/main" val="18481313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0C9640-9F43-46A9-7926-D71DFF30EA1B}"/>
              </a:ext>
            </a:extLst>
          </p:cNvPr>
          <p:cNvSpPr txBox="1"/>
          <p:nvPr/>
        </p:nvSpPr>
        <p:spPr>
          <a:xfrm>
            <a:off x="1657166" y="2108559"/>
            <a:ext cx="254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22728347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233D20-458F-8ADD-C733-C979A97144C4}"/>
              </a:ext>
            </a:extLst>
          </p:cNvPr>
          <p:cNvSpPr txBox="1"/>
          <p:nvPr/>
        </p:nvSpPr>
        <p:spPr>
          <a:xfrm>
            <a:off x="1766656" y="2474580"/>
            <a:ext cx="2544930" cy="37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39763470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1971F-92EC-4B7E-B040-6E64D27F6125}"/>
              </a:ext>
            </a:extLst>
          </p:cNvPr>
          <p:cNvSpPr txBox="1"/>
          <p:nvPr/>
        </p:nvSpPr>
        <p:spPr>
          <a:xfrm>
            <a:off x="1413773" y="2811930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5284788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1971F-92EC-4B7E-B040-6E64D27F6125}"/>
              </a:ext>
            </a:extLst>
          </p:cNvPr>
          <p:cNvSpPr txBox="1"/>
          <p:nvPr/>
        </p:nvSpPr>
        <p:spPr>
          <a:xfrm>
            <a:off x="1404895" y="3205032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21445291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1971F-92EC-4B7E-B040-6E64D27F6125}"/>
              </a:ext>
            </a:extLst>
          </p:cNvPr>
          <p:cNvSpPr txBox="1"/>
          <p:nvPr/>
        </p:nvSpPr>
        <p:spPr>
          <a:xfrm>
            <a:off x="1501142" y="3565486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тся</a:t>
            </a:r>
          </a:p>
        </p:txBody>
      </p:sp>
    </p:spTree>
    <p:extLst>
      <p:ext uri="{BB962C8B-B14F-4D97-AF65-F5344CB8AC3E}">
        <p14:creationId xmlns:p14="http://schemas.microsoft.com/office/powerpoint/2010/main" val="34939200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48B162-D645-433B-8035-696FBEB24147}"/>
              </a:ext>
            </a:extLst>
          </p:cNvPr>
          <p:cNvSpPr txBox="1"/>
          <p:nvPr/>
        </p:nvSpPr>
        <p:spPr>
          <a:xfrm>
            <a:off x="1295037" y="3915873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656116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2C952C-2025-0378-E785-0D75B451C18C}"/>
              </a:ext>
            </a:extLst>
          </p:cNvPr>
          <p:cNvSpPr txBox="1"/>
          <p:nvPr/>
        </p:nvSpPr>
        <p:spPr>
          <a:xfrm>
            <a:off x="1487011" y="4285205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4087274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48B162-D645-433B-8035-696FBEB24147}"/>
              </a:ext>
            </a:extLst>
          </p:cNvPr>
          <p:cNvSpPr txBox="1"/>
          <p:nvPr/>
        </p:nvSpPr>
        <p:spPr>
          <a:xfrm>
            <a:off x="1269207" y="4617209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тся</a:t>
            </a:r>
          </a:p>
        </p:txBody>
      </p:sp>
    </p:spTree>
    <p:extLst>
      <p:ext uri="{BB962C8B-B14F-4D97-AF65-F5344CB8AC3E}">
        <p14:creationId xmlns:p14="http://schemas.microsoft.com/office/powerpoint/2010/main" val="26804486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255A51-3554-F328-C076-5CF4434D619B}"/>
              </a:ext>
            </a:extLst>
          </p:cNvPr>
          <p:cNvSpPr txBox="1"/>
          <p:nvPr/>
        </p:nvSpPr>
        <p:spPr>
          <a:xfrm>
            <a:off x="1357181" y="5019618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35909264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FD6ACF-42E0-466B-86A3-B14F2D0BE403}"/>
              </a:ext>
            </a:extLst>
          </p:cNvPr>
          <p:cNvSpPr txBox="1"/>
          <p:nvPr/>
        </p:nvSpPr>
        <p:spPr>
          <a:xfrm>
            <a:off x="1295037" y="5388950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27798361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FD6ACF-42E0-466B-86A3-B14F2D0BE403}"/>
              </a:ext>
            </a:extLst>
          </p:cNvPr>
          <p:cNvSpPr txBox="1"/>
          <p:nvPr/>
        </p:nvSpPr>
        <p:spPr>
          <a:xfrm>
            <a:off x="1269207" y="5790355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2043016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FD6ACF-42E0-466B-86A3-B14F2D0BE403}"/>
              </a:ext>
            </a:extLst>
          </p:cNvPr>
          <p:cNvSpPr txBox="1"/>
          <p:nvPr/>
        </p:nvSpPr>
        <p:spPr>
          <a:xfrm>
            <a:off x="1197382" y="6159687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0810660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7C7B13-38D1-4C33-A312-1C4CC9CE5C1B}"/>
              </a:ext>
            </a:extLst>
          </p:cNvPr>
          <p:cNvSpPr txBox="1"/>
          <p:nvPr/>
        </p:nvSpPr>
        <p:spPr>
          <a:xfrm>
            <a:off x="8389398" y="1284384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самостоятельно — 5 минут</a:t>
            </a:r>
          </a:p>
        </p:txBody>
      </p:sp>
    </p:spTree>
    <p:extLst>
      <p:ext uri="{BB962C8B-B14F-4D97-AF65-F5344CB8AC3E}">
        <p14:creationId xmlns:p14="http://schemas.microsoft.com/office/powerpoint/2010/main" val="31912246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513A4-740B-4E5D-BCAD-0C04FB68C1C9}"/>
              </a:ext>
            </a:extLst>
          </p:cNvPr>
          <p:cNvSpPr txBox="1"/>
          <p:nvPr/>
        </p:nvSpPr>
        <p:spPr>
          <a:xfrm>
            <a:off x="9834978" y="1540071"/>
            <a:ext cx="20374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пь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3C4694-6073-4C3D-9AB3-2D1DB0E9EADA}"/>
              </a:ext>
            </a:extLst>
          </p:cNvPr>
          <p:cNvSpPr txBox="1"/>
          <p:nvPr/>
        </p:nvSpPr>
        <p:spPr>
          <a:xfrm>
            <a:off x="8247354" y="1570943"/>
            <a:ext cx="1924975" cy="492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создают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пьют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моют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живут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берегут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зависят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идут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бегут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плывут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плавают</a:t>
            </a:r>
          </a:p>
        </p:txBody>
      </p:sp>
    </p:spTree>
    <p:extLst>
      <p:ext uri="{BB962C8B-B14F-4D97-AF65-F5344CB8AC3E}">
        <p14:creationId xmlns:p14="http://schemas.microsoft.com/office/powerpoint/2010/main" val="11316028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65C285-17D5-46D2-9781-D634A1733CF4}"/>
              </a:ext>
            </a:extLst>
          </p:cNvPr>
          <p:cNvSpPr txBox="1"/>
          <p:nvPr/>
        </p:nvSpPr>
        <p:spPr>
          <a:xfrm>
            <a:off x="1269207" y="1493977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1986600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F4D2A2-5BF8-4037-91FC-F67B621960D8}"/>
              </a:ext>
            </a:extLst>
          </p:cNvPr>
          <p:cNvSpPr txBox="1"/>
          <p:nvPr/>
        </p:nvSpPr>
        <p:spPr>
          <a:xfrm>
            <a:off x="1339791" y="2057345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3806748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ECCC68-FD50-4541-81C8-96279C888023}"/>
              </a:ext>
            </a:extLst>
          </p:cNvPr>
          <p:cNvSpPr txBox="1"/>
          <p:nvPr/>
        </p:nvSpPr>
        <p:spPr>
          <a:xfrm>
            <a:off x="1147816" y="2621441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38216450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C86FE2-6E1D-1F55-59D9-C9745245A55C}"/>
              </a:ext>
            </a:extLst>
          </p:cNvPr>
          <p:cNvSpPr txBox="1"/>
          <p:nvPr/>
        </p:nvSpPr>
        <p:spPr>
          <a:xfrm>
            <a:off x="1339791" y="3171856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9638742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FF9158-22B5-AC9E-70F9-D66440896DE0}"/>
              </a:ext>
            </a:extLst>
          </p:cNvPr>
          <p:cNvSpPr txBox="1"/>
          <p:nvPr/>
        </p:nvSpPr>
        <p:spPr>
          <a:xfrm>
            <a:off x="1147816" y="3713394"/>
            <a:ext cx="263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 !!+ ВА</a:t>
            </a:r>
          </a:p>
        </p:txBody>
      </p:sp>
    </p:spTree>
    <p:extLst>
      <p:ext uri="{BB962C8B-B14F-4D97-AF65-F5344CB8AC3E}">
        <p14:creationId xmlns:p14="http://schemas.microsoft.com/office/powerpoint/2010/main" val="17857594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5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AA5F0E-7A7D-74AA-AED0-EACC58472C80}"/>
              </a:ext>
            </a:extLst>
          </p:cNvPr>
          <p:cNvSpPr txBox="1"/>
          <p:nvPr/>
        </p:nvSpPr>
        <p:spPr>
          <a:xfrm>
            <a:off x="1315085" y="4237176"/>
            <a:ext cx="263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 !!+ ВА</a:t>
            </a:r>
          </a:p>
        </p:txBody>
      </p:sp>
    </p:spTree>
    <p:extLst>
      <p:ext uri="{BB962C8B-B14F-4D97-AF65-F5344CB8AC3E}">
        <p14:creationId xmlns:p14="http://schemas.microsoft.com/office/powerpoint/2010/main" val="5933589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B70094-C294-4B6E-9A88-0D21236FDF4C}"/>
              </a:ext>
            </a:extLst>
          </p:cNvPr>
          <p:cNvSpPr txBox="1"/>
          <p:nvPr/>
        </p:nvSpPr>
        <p:spPr>
          <a:xfrm>
            <a:off x="1677516" y="4805348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20702329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BD5CDD-5DC0-464F-AD90-4B1AF0671FED}"/>
              </a:ext>
            </a:extLst>
          </p:cNvPr>
          <p:cNvSpPr txBox="1"/>
          <p:nvPr/>
        </p:nvSpPr>
        <p:spPr>
          <a:xfrm>
            <a:off x="1136343" y="5318429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организо́выва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9514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A09DD7-14E0-43AC-8613-265C5E5C1A6D}"/>
              </a:ext>
            </a:extLst>
          </p:cNvPr>
          <p:cNvSpPr txBox="1"/>
          <p:nvPr/>
        </p:nvSpPr>
        <p:spPr>
          <a:xfrm>
            <a:off x="8389398" y="1284384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самостоятельно — 5 минут</a:t>
            </a:r>
          </a:p>
        </p:txBody>
      </p:sp>
    </p:spTree>
    <p:extLst>
      <p:ext uri="{BB962C8B-B14F-4D97-AF65-F5344CB8AC3E}">
        <p14:creationId xmlns:p14="http://schemas.microsoft.com/office/powerpoint/2010/main" val="37932620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E4E5EA-3AEF-4053-AC2E-98EE8115CB8C}"/>
              </a:ext>
            </a:extLst>
          </p:cNvPr>
          <p:cNvSpPr txBox="1"/>
          <p:nvPr/>
        </p:nvSpPr>
        <p:spPr>
          <a:xfrm>
            <a:off x="8247354" y="1570943"/>
            <a:ext cx="1924975" cy="444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слышит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ведёт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ищет НО!!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533A28-A6C1-41E9-9866-8124F5D4374C}"/>
              </a:ext>
            </a:extLst>
          </p:cNvPr>
          <p:cNvSpPr txBox="1"/>
          <p:nvPr/>
        </p:nvSpPr>
        <p:spPr>
          <a:xfrm>
            <a:off x="9540549" y="1591371"/>
            <a:ext cx="2175030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</p:spTree>
    <p:extLst>
      <p:ext uri="{BB962C8B-B14F-4D97-AF65-F5344CB8AC3E}">
        <p14:creationId xmlns:p14="http://schemas.microsoft.com/office/powerpoint/2010/main" val="10050656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выполнить,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FA9C34-2A1F-42C6-8E0C-62920C5FA749}"/>
              </a:ext>
            </a:extLst>
          </p:cNvPr>
          <p:cNvSpPr txBox="1"/>
          <p:nvPr/>
        </p:nvSpPr>
        <p:spPr>
          <a:xfrm>
            <a:off x="1393056" y="1312168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505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6171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FA9C34-2A1F-42C6-8E0C-62920C5FA749}"/>
              </a:ext>
            </a:extLst>
          </p:cNvPr>
          <p:cNvSpPr txBox="1"/>
          <p:nvPr/>
        </p:nvSpPr>
        <p:spPr>
          <a:xfrm>
            <a:off x="1516671" y="1747173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</a:t>
            </a:r>
            <a:r>
              <a:rPr kumimoji="0" lang="ru-RU" sz="1800" b="1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94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9369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139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E14D9D-2241-E6BC-F934-4C62F68FB6B9}"/>
              </a:ext>
            </a:extLst>
          </p:cNvPr>
          <p:cNvSpPr txBox="1"/>
          <p:nvPr/>
        </p:nvSpPr>
        <p:spPr>
          <a:xfrm>
            <a:off x="1197747" y="2271391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</p:spTree>
    <p:extLst>
      <p:ext uri="{BB962C8B-B14F-4D97-AF65-F5344CB8AC3E}">
        <p14:creationId xmlns:p14="http://schemas.microsoft.com/office/powerpoint/2010/main" val="26043385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1835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A2AFCC-F211-0D8A-90DF-B2420A86E841}"/>
              </a:ext>
            </a:extLst>
          </p:cNvPr>
          <p:cNvSpPr txBox="1"/>
          <p:nvPr/>
        </p:nvSpPr>
        <p:spPr>
          <a:xfrm>
            <a:off x="1268768" y="2562967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</p:spTree>
    <p:extLst>
      <p:ext uri="{BB962C8B-B14F-4D97-AF65-F5344CB8AC3E}">
        <p14:creationId xmlns:p14="http://schemas.microsoft.com/office/powerpoint/2010/main" val="16465470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2278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9638E5-B87E-16D5-40EF-3C180825C4D8}"/>
              </a:ext>
            </a:extLst>
          </p:cNvPr>
          <p:cNvSpPr txBox="1"/>
          <p:nvPr/>
        </p:nvSpPr>
        <p:spPr>
          <a:xfrm>
            <a:off x="1393056" y="3075696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ся</a:t>
            </a:r>
          </a:p>
        </p:txBody>
      </p:sp>
    </p:spTree>
    <p:extLst>
      <p:ext uri="{BB962C8B-B14F-4D97-AF65-F5344CB8AC3E}">
        <p14:creationId xmlns:p14="http://schemas.microsoft.com/office/powerpoint/2010/main" val="22926683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2721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33AAAC-6565-20D9-3855-BDE18FB52039}"/>
              </a:ext>
            </a:extLst>
          </p:cNvPr>
          <p:cNvSpPr txBox="1"/>
          <p:nvPr/>
        </p:nvSpPr>
        <p:spPr>
          <a:xfrm>
            <a:off x="1552855" y="3453906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ся</a:t>
            </a:r>
          </a:p>
        </p:txBody>
      </p:sp>
    </p:spTree>
    <p:extLst>
      <p:ext uri="{BB962C8B-B14F-4D97-AF65-F5344CB8AC3E}">
        <p14:creationId xmlns:p14="http://schemas.microsoft.com/office/powerpoint/2010/main" val="14643055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3165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4A7C47-946D-B7B1-2A93-B029A5090F34}"/>
              </a:ext>
            </a:extLst>
          </p:cNvPr>
          <p:cNvSpPr txBox="1"/>
          <p:nvPr/>
        </p:nvSpPr>
        <p:spPr>
          <a:xfrm>
            <a:off x="1606122" y="3909309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ся</a:t>
            </a:r>
          </a:p>
        </p:txBody>
      </p:sp>
    </p:spTree>
    <p:extLst>
      <p:ext uri="{BB962C8B-B14F-4D97-AF65-F5344CB8AC3E}">
        <p14:creationId xmlns:p14="http://schemas.microsoft.com/office/powerpoint/2010/main" val="32442085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3608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E6B51D-A6CD-CF32-97B2-B003BBFABEC8}"/>
              </a:ext>
            </a:extLst>
          </p:cNvPr>
          <p:cNvSpPr txBox="1"/>
          <p:nvPr/>
        </p:nvSpPr>
        <p:spPr>
          <a:xfrm>
            <a:off x="1594297" y="4386061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ся</a:t>
            </a:r>
            <a:endParaRPr kumimoji="0" lang="ru-RU" sz="1800" b="0" i="1" u="sng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4147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5A16A-1D80-F9E7-2B67-A68A7016924B}"/>
              </a:ext>
            </a:extLst>
          </p:cNvPr>
          <p:cNvSpPr txBox="1"/>
          <p:nvPr/>
        </p:nvSpPr>
        <p:spPr>
          <a:xfrm>
            <a:off x="1251014" y="4829945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endParaRPr kumimoji="0" lang="ru-RU" sz="1800" b="0" i="1" u="sng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9931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E0E06-5C52-413D-AC9B-F1E4773CC418}"/>
              </a:ext>
            </a:extLst>
          </p:cNvPr>
          <p:cNvSpPr txBox="1"/>
          <p:nvPr/>
        </p:nvSpPr>
        <p:spPr>
          <a:xfrm>
            <a:off x="795323" y="5269935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ла…</a:t>
            </a:r>
          </a:p>
        </p:txBody>
      </p:sp>
    </p:spTree>
    <p:extLst>
      <p:ext uri="{BB962C8B-B14F-4D97-AF65-F5344CB8AC3E}">
        <p14:creationId xmlns:p14="http://schemas.microsoft.com/office/powerpoint/2010/main" val="23624143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493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E0E06-5C52-413D-AC9B-F1E4773CC418}"/>
              </a:ext>
            </a:extLst>
          </p:cNvPr>
          <p:cNvSpPr txBox="1"/>
          <p:nvPr/>
        </p:nvSpPr>
        <p:spPr>
          <a:xfrm>
            <a:off x="715424" y="5676869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 / 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ла…</a:t>
            </a:r>
          </a:p>
        </p:txBody>
      </p:sp>
    </p:spTree>
    <p:extLst>
      <p:ext uri="{BB962C8B-B14F-4D97-AF65-F5344CB8AC3E}">
        <p14:creationId xmlns:p14="http://schemas.microsoft.com/office/powerpoint/2010/main" val="417189027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E0E06-5C52-413D-AC9B-F1E4773CC418}"/>
              </a:ext>
            </a:extLst>
          </p:cNvPr>
          <p:cNvSpPr txBox="1"/>
          <p:nvPr/>
        </p:nvSpPr>
        <p:spPr>
          <a:xfrm>
            <a:off x="777568" y="6063253"/>
            <a:ext cx="2723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 / 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ла…</a:t>
            </a:r>
          </a:p>
        </p:txBody>
      </p:sp>
    </p:spTree>
    <p:extLst>
      <p:ext uri="{BB962C8B-B14F-4D97-AF65-F5344CB8AC3E}">
        <p14:creationId xmlns:p14="http://schemas.microsoft.com/office/powerpoint/2010/main" val="4035230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6787ED-D092-4EB6-A7AB-29C403E1D59E}"/>
              </a:ext>
            </a:extLst>
          </p:cNvPr>
          <p:cNvSpPr txBox="1"/>
          <p:nvPr/>
        </p:nvSpPr>
        <p:spPr>
          <a:xfrm>
            <a:off x="8389398" y="1284384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самостоятельно — 5 минут</a:t>
            </a:r>
          </a:p>
        </p:txBody>
      </p:sp>
    </p:spTree>
    <p:extLst>
      <p:ext uri="{BB962C8B-B14F-4D97-AF65-F5344CB8AC3E}">
        <p14:creationId xmlns:p14="http://schemas.microsoft.com/office/powerpoint/2010/main" val="32407045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C4E79C-159E-437E-9DE7-067B0D56ADD4}"/>
              </a:ext>
            </a:extLst>
          </p:cNvPr>
          <p:cNvSpPr txBox="1"/>
          <p:nvPr/>
        </p:nvSpPr>
        <p:spPr>
          <a:xfrm>
            <a:off x="8487051" y="1366778"/>
            <a:ext cx="1924975" cy="4474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шё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ушёл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принёс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достигнул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2E6AD5-2387-4379-8DF5-78C4F8068D10}"/>
              </a:ext>
            </a:extLst>
          </p:cNvPr>
          <p:cNvSpPr txBox="1"/>
          <p:nvPr/>
        </p:nvSpPr>
        <p:spPr>
          <a:xfrm>
            <a:off x="9692965" y="1366778"/>
            <a:ext cx="2723937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принёс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достиг(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ну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</p:spTree>
    <p:extLst>
      <p:ext uri="{BB962C8B-B14F-4D97-AF65-F5344CB8AC3E}">
        <p14:creationId xmlns:p14="http://schemas.microsoft.com/office/powerpoint/2010/main" val="33864175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</p:spTree>
    <p:extLst>
      <p:ext uri="{BB962C8B-B14F-4D97-AF65-F5344CB8AC3E}">
        <p14:creationId xmlns:p14="http://schemas.microsoft.com/office/powerpoint/2010/main" val="40400254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A601C8-7C0F-4863-8AAC-A4A427F6AA5E}"/>
              </a:ext>
            </a:extLst>
          </p:cNvPr>
          <p:cNvSpPr txBox="1"/>
          <p:nvPr/>
        </p:nvSpPr>
        <p:spPr>
          <a:xfrm>
            <a:off x="968416" y="1189057"/>
            <a:ext cx="1258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сдел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505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</p:spTree>
    <p:extLst>
      <p:ext uri="{BB962C8B-B14F-4D97-AF65-F5344CB8AC3E}">
        <p14:creationId xmlns:p14="http://schemas.microsoft.com/office/powerpoint/2010/main" val="132123699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94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</p:spTree>
    <p:extLst>
      <p:ext uri="{BB962C8B-B14F-4D97-AF65-F5344CB8AC3E}">
        <p14:creationId xmlns:p14="http://schemas.microsoft.com/office/powerpoint/2010/main" val="17726807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139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1057192" y="2130333"/>
            <a:ext cx="1258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увид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</p:spTree>
    <p:extLst>
      <p:ext uri="{BB962C8B-B14F-4D97-AF65-F5344CB8AC3E}">
        <p14:creationId xmlns:p14="http://schemas.microsoft.com/office/powerpoint/2010/main" val="101943341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1835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1101579" y="2539377"/>
            <a:ext cx="1552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исправ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</p:spTree>
    <p:extLst>
      <p:ext uri="{BB962C8B-B14F-4D97-AF65-F5344CB8AC3E}">
        <p14:creationId xmlns:p14="http://schemas.microsoft.com/office/powerpoint/2010/main" val="45538284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2278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1101580" y="2980720"/>
            <a:ext cx="1552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</a:t>
            </a:r>
            <a:r>
              <a:rPr kumimoji="0" lang="ru-RU" sz="1800" b="1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844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2721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1101580" y="3397611"/>
            <a:ext cx="1552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</a:t>
            </a:r>
            <a:r>
              <a:rPr kumimoji="0" lang="ru-RU" sz="1800" b="1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5318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3165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1101580" y="3832617"/>
            <a:ext cx="197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</a:t>
            </a:r>
            <a:r>
              <a:rPr kumimoji="0" lang="ru-RU" sz="1800" b="1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0404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3608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спасённый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906271" y="4249867"/>
            <a:ext cx="23695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спа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она спа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ла…</a:t>
            </a:r>
          </a:p>
        </p:txBody>
      </p:sp>
    </p:spTree>
    <p:extLst>
      <p:ext uri="{BB962C8B-B14F-4D97-AF65-F5344CB8AC3E}">
        <p14:creationId xmlns:p14="http://schemas.microsoft.com/office/powerpoint/2010/main" val="26837000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</p:spTree>
    <p:extLst>
      <p:ext uri="{BB962C8B-B14F-4D97-AF65-F5344CB8AC3E}">
        <p14:creationId xmlns:p14="http://schemas.microsoft.com/office/powerpoint/2010/main" val="6505077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ABB2EB-C385-4E35-B2E7-445BA9FDDF73}"/>
              </a:ext>
            </a:extLst>
          </p:cNvPr>
          <p:cNvSpPr txBox="1"/>
          <p:nvPr/>
        </p:nvSpPr>
        <p:spPr>
          <a:xfrm>
            <a:off x="204187" y="5894866"/>
            <a:ext cx="3773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пон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 = гласная корня (ИМ/Я)</a:t>
            </a:r>
          </a:p>
        </p:txBody>
      </p:sp>
      <p:sp>
        <p:nvSpPr>
          <p:cNvPr id="2" name="Дуга 1">
            <a:extLst>
              <a:ext uri="{FF2B5EF4-FFF2-40B4-BE49-F238E27FC236}">
                <a16:creationId xmlns:a16="http://schemas.microsoft.com/office/drawing/2014/main" id="{8C44B2D3-6A77-4055-846D-896FC88F441F}"/>
              </a:ext>
            </a:extLst>
          </p:cNvPr>
          <p:cNvSpPr/>
          <p:nvPr/>
        </p:nvSpPr>
        <p:spPr>
          <a:xfrm rot="19261261">
            <a:off x="2675553" y="5878395"/>
            <a:ext cx="719092" cy="411058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Дуга 10">
            <a:extLst>
              <a:ext uri="{FF2B5EF4-FFF2-40B4-BE49-F238E27FC236}">
                <a16:creationId xmlns:a16="http://schemas.microsoft.com/office/drawing/2014/main" id="{C41BE567-91CC-4856-AFE2-B3F744B61E26}"/>
              </a:ext>
            </a:extLst>
          </p:cNvPr>
          <p:cNvSpPr/>
          <p:nvPr/>
        </p:nvSpPr>
        <p:spPr>
          <a:xfrm rot="19559035">
            <a:off x="3190712" y="5893850"/>
            <a:ext cx="506346" cy="371364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1315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ABB2EB-C385-4E35-B2E7-445BA9FDDF73}"/>
              </a:ext>
            </a:extLst>
          </p:cNvPr>
          <p:cNvSpPr txBox="1"/>
          <p:nvPr/>
        </p:nvSpPr>
        <p:spPr>
          <a:xfrm>
            <a:off x="204186" y="5894866"/>
            <a:ext cx="5663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пон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 = гласная корня (ИМ/Я/НЯ) — понимать/понять</a:t>
            </a:r>
          </a:p>
        </p:txBody>
      </p:sp>
      <p:sp>
        <p:nvSpPr>
          <p:cNvPr id="2" name="Дуга 1">
            <a:extLst>
              <a:ext uri="{FF2B5EF4-FFF2-40B4-BE49-F238E27FC236}">
                <a16:creationId xmlns:a16="http://schemas.microsoft.com/office/drawing/2014/main" id="{8C44B2D3-6A77-4055-846D-896FC88F441F}"/>
              </a:ext>
            </a:extLst>
          </p:cNvPr>
          <p:cNvSpPr/>
          <p:nvPr/>
        </p:nvSpPr>
        <p:spPr>
          <a:xfrm rot="19261261">
            <a:off x="2675553" y="5878395"/>
            <a:ext cx="719092" cy="411058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Дуга 10">
            <a:extLst>
              <a:ext uri="{FF2B5EF4-FFF2-40B4-BE49-F238E27FC236}">
                <a16:creationId xmlns:a16="http://schemas.microsoft.com/office/drawing/2014/main" id="{C41BE567-91CC-4856-AFE2-B3F744B61E26}"/>
              </a:ext>
            </a:extLst>
          </p:cNvPr>
          <p:cNvSpPr/>
          <p:nvPr/>
        </p:nvSpPr>
        <p:spPr>
          <a:xfrm rot="19559035">
            <a:off x="3190712" y="5893850"/>
            <a:ext cx="506346" cy="371364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86391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BCF661-DC65-4CA2-A918-A911A59F7EFA}"/>
              </a:ext>
            </a:extLst>
          </p:cNvPr>
          <p:cNvSpPr txBox="1"/>
          <p:nvPr/>
        </p:nvSpPr>
        <p:spPr>
          <a:xfrm>
            <a:off x="8389398" y="1284384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самостоятельно — 5 минут</a:t>
            </a:r>
          </a:p>
        </p:txBody>
      </p:sp>
    </p:spTree>
    <p:extLst>
      <p:ext uri="{BB962C8B-B14F-4D97-AF65-F5344CB8AC3E}">
        <p14:creationId xmlns:p14="http://schemas.microsoft.com/office/powerpoint/2010/main" val="1712853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8637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5C523-17F9-4737-993B-42295F0A75CC}"/>
              </a:ext>
            </a:extLst>
          </p:cNvPr>
          <p:cNvSpPr txBox="1"/>
          <p:nvPr/>
        </p:nvSpPr>
        <p:spPr>
          <a:xfrm>
            <a:off x="9839443" y="1331674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11" name="Дуга 10">
            <a:extLst>
              <a:ext uri="{FF2B5EF4-FFF2-40B4-BE49-F238E27FC236}">
                <a16:creationId xmlns:a16="http://schemas.microsoft.com/office/drawing/2014/main" id="{FCA411F4-69B3-4D67-972A-651BF7758857}"/>
              </a:ext>
            </a:extLst>
          </p:cNvPr>
          <p:cNvSpPr/>
          <p:nvPr/>
        </p:nvSpPr>
        <p:spPr>
          <a:xfrm rot="19261261">
            <a:off x="9762478" y="1954465"/>
            <a:ext cx="719092" cy="411058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876D26-C8D7-40BC-ADB4-7026BBC36F1B}"/>
              </a:ext>
            </a:extLst>
          </p:cNvPr>
          <p:cNvSpPr txBox="1"/>
          <p:nvPr/>
        </p:nvSpPr>
        <p:spPr>
          <a:xfrm>
            <a:off x="6386003" y="1183532"/>
            <a:ext cx="3773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нач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 = гласная корня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начинать/начать</a:t>
            </a:r>
          </a:p>
        </p:txBody>
      </p:sp>
      <p:sp>
        <p:nvSpPr>
          <p:cNvPr id="2" name="Дуга 1">
            <a:extLst>
              <a:ext uri="{FF2B5EF4-FFF2-40B4-BE49-F238E27FC236}">
                <a16:creationId xmlns:a16="http://schemas.microsoft.com/office/drawing/2014/main" id="{171E50B3-9D34-548E-B756-BBE2CE5CEB77}"/>
              </a:ext>
            </a:extLst>
          </p:cNvPr>
          <p:cNvSpPr/>
          <p:nvPr/>
        </p:nvSpPr>
        <p:spPr>
          <a:xfrm rot="19261261">
            <a:off x="9605570" y="2782784"/>
            <a:ext cx="719092" cy="411058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35165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B64D94-8D3D-4076-8258-50B0453F2CA9}"/>
              </a:ext>
            </a:extLst>
          </p:cNvPr>
          <p:cNvSpPr txBox="1"/>
          <p:nvPr/>
        </p:nvSpPr>
        <p:spPr>
          <a:xfrm>
            <a:off x="351692" y="1446419"/>
            <a:ext cx="1184030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Девушка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сид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ая</a:t>
            </a: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саду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читает книгу.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сидеть — они сидят; девушк</a:t>
            </a: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КАКАЯ? сидящ</a:t>
            </a: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ед. ч., ж. р., Им. п.;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Девушка сидит в саду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КТО? Девушка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сидит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в саду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Действ., наст.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ые</a:t>
            </a: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этим композитором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исполняются многими певцами.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</a:t>
            </a: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напис</a:t>
            </a: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песни КАКИЕ? написанные =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мн.ч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Им.п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Композитор написал песни           Композитор написал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 песни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песни были написаны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КЕМ? композитором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  Страд.,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Знак умножения 2">
            <a:extLst>
              <a:ext uri="{FF2B5EF4-FFF2-40B4-BE49-F238E27FC236}">
                <a16:creationId xmlns:a16="http://schemas.microsoft.com/office/drawing/2014/main" id="{00969298-13F7-4A89-A7FB-D6CFC14F0D10}"/>
              </a:ext>
            </a:extLst>
          </p:cNvPr>
          <p:cNvSpPr/>
          <p:nvPr/>
        </p:nvSpPr>
        <p:spPr>
          <a:xfrm>
            <a:off x="1242646" y="1254373"/>
            <a:ext cx="445477" cy="37513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21E1AE07-8166-4144-833A-44756EA5F0CE}"/>
              </a:ext>
            </a:extLst>
          </p:cNvPr>
          <p:cNvSpPr/>
          <p:nvPr/>
        </p:nvSpPr>
        <p:spPr>
          <a:xfrm>
            <a:off x="3927231" y="2916052"/>
            <a:ext cx="656492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E7CA2B-87AD-4B28-B471-5DDCAFFA1A14}"/>
              </a:ext>
            </a:extLst>
          </p:cNvPr>
          <p:cNvSpPr txBox="1"/>
          <p:nvPr/>
        </p:nvSpPr>
        <p:spPr>
          <a:xfrm>
            <a:off x="2438400" y="1149276"/>
            <a:ext cx="1781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сид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  <p:sp>
        <p:nvSpPr>
          <p:cNvPr id="10" name="Знак умножения 9">
            <a:extLst>
              <a:ext uri="{FF2B5EF4-FFF2-40B4-BE49-F238E27FC236}">
                <a16:creationId xmlns:a16="http://schemas.microsoft.com/office/drawing/2014/main" id="{8FFCE258-8249-4471-BF6A-B170EDC3B70F}"/>
              </a:ext>
            </a:extLst>
          </p:cNvPr>
          <p:cNvSpPr/>
          <p:nvPr/>
        </p:nvSpPr>
        <p:spPr>
          <a:xfrm>
            <a:off x="797169" y="3622434"/>
            <a:ext cx="445477" cy="37513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3EA63D33-8F08-477E-8BA6-80500C178E1F}"/>
              </a:ext>
            </a:extLst>
          </p:cNvPr>
          <p:cNvSpPr/>
          <p:nvPr/>
        </p:nvSpPr>
        <p:spPr>
          <a:xfrm>
            <a:off x="4700954" y="5280009"/>
            <a:ext cx="656492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9810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AF729-8703-4B42-8A79-096A88DD8466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408023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AA9602-63E0-8848-B56B-AF5C7A5BF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8DF96AA-C341-1AA1-011E-D21DD71F9F29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344E1C-70D6-B21E-A7BF-2960D6A96A40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2C8F5-C693-C9E6-E222-763FF1CBE634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41A704-6A09-AC35-B93E-153E8C37720D}"/>
              </a:ext>
            </a:extLst>
          </p:cNvPr>
          <p:cNvSpPr txBox="1"/>
          <p:nvPr/>
        </p:nvSpPr>
        <p:spPr>
          <a:xfrm>
            <a:off x="4483223" y="1908699"/>
            <a:ext cx="7608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Ответьте на вопросы, выбрав подходящее слово из списка внизу и поставив его в нужную форму. !! Некоторые слова образованы от других глаголов, то есть нужно выбрать синоним.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B0894EC1-A5FC-7E34-8E8F-0F33CB77079E}"/>
              </a:ext>
            </a:extLst>
          </p:cNvPr>
          <p:cNvCxnSpPr>
            <a:cxnSpLocks/>
          </p:cNvCxnSpPr>
          <p:nvPr/>
        </p:nvCxnSpPr>
        <p:spPr>
          <a:xfrm flipH="1">
            <a:off x="6356412" y="2431919"/>
            <a:ext cx="2441359" cy="3329689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7548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AF729-8703-4B42-8A79-096A88DD8466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3E461-653D-4334-8C8B-9038F2C3D918}"/>
              </a:ext>
            </a:extLst>
          </p:cNvPr>
          <p:cNvSpPr txBox="1"/>
          <p:nvPr/>
        </p:nvSpPr>
        <p:spPr>
          <a:xfrm>
            <a:off x="9318812" y="2205318"/>
            <a:ext cx="2433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непереводимое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</a:t>
            </a:r>
          </a:p>
        </p:txBody>
      </p:sp>
    </p:spTree>
    <p:extLst>
      <p:ext uri="{BB962C8B-B14F-4D97-AF65-F5344CB8AC3E}">
        <p14:creationId xmlns:p14="http://schemas.microsoft.com/office/powerpoint/2010/main" val="13223790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AF729-8703-4B42-8A79-096A88DD8466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3E461-653D-4334-8C8B-9038F2C3D918}"/>
              </a:ext>
            </a:extLst>
          </p:cNvPr>
          <p:cNvSpPr txBox="1"/>
          <p:nvPr/>
        </p:nvSpPr>
        <p:spPr>
          <a:xfrm>
            <a:off x="6911789" y="2791057"/>
            <a:ext cx="428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невыносимая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выносить</a:t>
            </a:r>
          </a:p>
        </p:txBody>
      </p:sp>
    </p:spTree>
    <p:extLst>
      <p:ext uri="{BB962C8B-B14F-4D97-AF65-F5344CB8AC3E}">
        <p14:creationId xmlns:p14="http://schemas.microsoft.com/office/powerpoint/2010/main" val="21437104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AF729-8703-4B42-8A79-096A88DD8466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3E461-653D-4334-8C8B-9038F2C3D918}"/>
              </a:ext>
            </a:extLst>
          </p:cNvPr>
          <p:cNvSpPr txBox="1"/>
          <p:nvPr/>
        </p:nvSpPr>
        <p:spPr>
          <a:xfrm>
            <a:off x="6911789" y="2791057"/>
            <a:ext cx="428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нестерпимая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00709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AF729-8703-4B42-8A79-096A88DD8466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3E461-653D-4334-8C8B-9038F2C3D918}"/>
              </a:ext>
            </a:extLst>
          </p:cNvPr>
          <p:cNvSpPr txBox="1"/>
          <p:nvPr/>
        </p:nvSpPr>
        <p:spPr>
          <a:xfrm>
            <a:off x="7902389" y="2908488"/>
            <a:ext cx="428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нерешёнными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решить</a:t>
            </a:r>
          </a:p>
        </p:txBody>
      </p:sp>
    </p:spTree>
    <p:extLst>
      <p:ext uri="{BB962C8B-B14F-4D97-AF65-F5344CB8AC3E}">
        <p14:creationId xmlns:p14="http://schemas.microsoft.com/office/powerpoint/2010/main" val="92219640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AF729-8703-4B42-8A79-096A88DD8466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3E461-653D-4334-8C8B-9038F2C3D918}"/>
              </a:ext>
            </a:extLst>
          </p:cNvPr>
          <p:cNvSpPr txBox="1"/>
          <p:nvPr/>
        </p:nvSpPr>
        <p:spPr>
          <a:xfrm>
            <a:off x="7485530" y="3385541"/>
            <a:ext cx="428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несдержанный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12604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AF729-8703-4B42-8A79-096A88DD8466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3E461-653D-4334-8C8B-9038F2C3D918}"/>
              </a:ext>
            </a:extLst>
          </p:cNvPr>
          <p:cNvSpPr txBox="1"/>
          <p:nvPr/>
        </p:nvSpPr>
        <p:spPr>
          <a:xfrm>
            <a:off x="7485530" y="3385541"/>
            <a:ext cx="428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неуравновешенный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уравновесить</a:t>
            </a:r>
          </a:p>
        </p:txBody>
      </p:sp>
    </p:spTree>
    <p:extLst>
      <p:ext uri="{BB962C8B-B14F-4D97-AF65-F5344CB8AC3E}">
        <p14:creationId xmlns:p14="http://schemas.microsoft.com/office/powerpoint/2010/main" val="321836141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AF729-8703-4B42-8A79-096A88DD8466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3E461-653D-4334-8C8B-9038F2C3D918}"/>
              </a:ext>
            </a:extLst>
          </p:cNvPr>
          <p:cNvSpPr txBox="1"/>
          <p:nvPr/>
        </p:nvSpPr>
        <p:spPr>
          <a:xfrm>
            <a:off x="4890247" y="3990659"/>
            <a:ext cx="428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неустроенный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устроить</a:t>
            </a:r>
          </a:p>
        </p:txBody>
      </p:sp>
    </p:spTree>
    <p:extLst>
      <p:ext uri="{BB962C8B-B14F-4D97-AF65-F5344CB8AC3E}">
        <p14:creationId xmlns:p14="http://schemas.microsoft.com/office/powerpoint/2010/main" val="303410702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AF729-8703-4B42-8A79-096A88DD8466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3E461-653D-4334-8C8B-9038F2C3D918}"/>
              </a:ext>
            </a:extLst>
          </p:cNvPr>
          <p:cNvSpPr txBox="1"/>
          <p:nvPr/>
        </p:nvSpPr>
        <p:spPr>
          <a:xfrm>
            <a:off x="4123676" y="4568883"/>
            <a:ext cx="428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неузнаваемая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узнавать</a:t>
            </a:r>
          </a:p>
        </p:txBody>
      </p:sp>
    </p:spTree>
    <p:extLst>
      <p:ext uri="{BB962C8B-B14F-4D97-AF65-F5344CB8AC3E}">
        <p14:creationId xmlns:p14="http://schemas.microsoft.com/office/powerpoint/2010/main" val="108584997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AF729-8703-4B42-8A79-096A88DD8466}"/>
              </a:ext>
            </a:extLst>
          </p:cNvPr>
          <p:cNvSpPr txBox="1"/>
          <p:nvPr/>
        </p:nvSpPr>
        <p:spPr>
          <a:xfrm>
            <a:off x="254000" y="938718"/>
            <a:ext cx="1168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Причастия могут быть образованы от глагола с отрицательной частицей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не забывать — незабываемый, не узнавать — неузнаваемый, не выносить — невыносимый,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не переводить — непереводимый, не решить — нерешённый, не уравновесить — неуравновешенный,  не устроить — неустроенный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т. 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 назвать выражение, которое почти невозможно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перевести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другой язык?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Какую боль испытывает человек, если её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терпеть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 обществе много проблем, которые требуют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Перед какими проблемами стоит общество?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назвать человека, который не умеет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сдерживать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эмоции?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Этот человек плохо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устроил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свою жизнь: у него нет семьи; у него неинтересная работа; он получает небольшую зарплату. Что это за человек?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девушка очень изменилась: у нее совсем другая прическа, она по-новому одета, ее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узнать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теперь. Какой стала эта девушка?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Вы побывали на встрече с альпинистами, которые вернулись из экспедиции в Гималаи. Рассказы этих людей трудно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Что это была за встреча для вас?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для справок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незабываемый, нерешённый, неузнаваемый, непереводимый, невыносимый, неуравновешенный, неустроенный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3E461-653D-4334-8C8B-9038F2C3D918}"/>
              </a:ext>
            </a:extLst>
          </p:cNvPr>
          <p:cNvSpPr txBox="1"/>
          <p:nvPr/>
        </p:nvSpPr>
        <p:spPr>
          <a:xfrm>
            <a:off x="6450017" y="5227788"/>
            <a:ext cx="428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незабываемая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забывать</a:t>
            </a:r>
          </a:p>
        </p:txBody>
      </p:sp>
    </p:spTree>
    <p:extLst>
      <p:ext uri="{BB962C8B-B14F-4D97-AF65-F5344CB8AC3E}">
        <p14:creationId xmlns:p14="http://schemas.microsoft.com/office/powerpoint/2010/main" val="186493884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незабываемое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начинающих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заходящего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освещённый зал и увидели танцующие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</p:spTree>
    <p:extLst>
      <p:ext uri="{BB962C8B-B14F-4D97-AF65-F5344CB8AC3E}">
        <p14:creationId xmlns:p14="http://schemas.microsoft.com/office/powerpoint/2010/main" val="143379813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начинающих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заходящего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освещённый зал и увидели танцующие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</p:spTree>
    <p:extLst>
      <p:ext uri="{BB962C8B-B14F-4D97-AF65-F5344CB8AC3E}">
        <p14:creationId xmlns:p14="http://schemas.microsoft.com/office/powerpoint/2010/main" val="136448820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начинающих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заходящего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освещённый зал и увидели танцующие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</p:spTree>
    <p:extLst>
      <p:ext uri="{BB962C8B-B14F-4D97-AF65-F5344CB8AC3E}">
        <p14:creationId xmlns:p14="http://schemas.microsoft.com/office/powerpoint/2010/main" val="257983895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заходящего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освещённый зал и увидели танцующие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</p:spTree>
    <p:extLst>
      <p:ext uri="{BB962C8B-B14F-4D97-AF65-F5344CB8AC3E}">
        <p14:creationId xmlns:p14="http://schemas.microsoft.com/office/powerpoint/2010/main" val="301021498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заходящего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освещённый зал и увидели танцующие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</p:spTree>
    <p:extLst>
      <p:ext uri="{BB962C8B-B14F-4D97-AF65-F5344CB8AC3E}">
        <p14:creationId xmlns:p14="http://schemas.microsoft.com/office/powerpoint/2010/main" val="423673185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освещённый зал и увидели танцующие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</p:spTree>
    <p:extLst>
      <p:ext uri="{BB962C8B-B14F-4D97-AF65-F5344CB8AC3E}">
        <p14:creationId xmlns:p14="http://schemas.microsoft.com/office/powerpoint/2010/main" val="1846060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освещённый зал и увидели танцующие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</p:spTree>
    <p:extLst>
      <p:ext uri="{BB962C8B-B14F-4D97-AF65-F5344CB8AC3E}">
        <p14:creationId xmlns:p14="http://schemas.microsoft.com/office/powerpoint/2010/main" val="133946117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танцующие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</p:spTree>
    <p:extLst>
      <p:ext uri="{BB962C8B-B14F-4D97-AF65-F5344CB8AC3E}">
        <p14:creationId xmlns:p14="http://schemas.microsoft.com/office/powerpoint/2010/main" val="330925839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танцующие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</p:spTree>
    <p:extLst>
      <p:ext uri="{BB962C8B-B14F-4D97-AF65-F5344CB8AC3E}">
        <p14:creationId xmlns:p14="http://schemas.microsoft.com/office/powerpoint/2010/main" val="34343751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</p:spTree>
    <p:extLst>
      <p:ext uri="{BB962C8B-B14F-4D97-AF65-F5344CB8AC3E}">
        <p14:creationId xmlns:p14="http://schemas.microsoft.com/office/powerpoint/2010/main" val="394868070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плачущую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FF56B-666A-441E-A47E-755E317B405D}"/>
              </a:ext>
            </a:extLst>
          </p:cNvPr>
          <p:cNvSpPr txBox="1"/>
          <p:nvPr/>
        </p:nvSpPr>
        <p:spPr>
          <a:xfrm>
            <a:off x="7757602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танцевать</a:t>
            </a:r>
          </a:p>
        </p:txBody>
      </p:sp>
    </p:spTree>
    <p:extLst>
      <p:ext uri="{BB962C8B-B14F-4D97-AF65-F5344CB8AC3E}">
        <p14:creationId xmlns:p14="http://schemas.microsoft.com/office/powerpoint/2010/main" val="350243918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плачущую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FF56B-666A-441E-A47E-755E317B405D}"/>
              </a:ext>
            </a:extLst>
          </p:cNvPr>
          <p:cNvSpPr txBox="1"/>
          <p:nvPr/>
        </p:nvSpPr>
        <p:spPr>
          <a:xfrm>
            <a:off x="7757602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танцевать</a:t>
            </a:r>
          </a:p>
        </p:txBody>
      </p:sp>
    </p:spTree>
    <p:extLst>
      <p:ext uri="{BB962C8B-B14F-4D97-AF65-F5344CB8AC3E}">
        <p14:creationId xmlns:p14="http://schemas.microsoft.com/office/powerpoint/2010/main" val="18542420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плачущую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запоминающееся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FF56B-666A-441E-A47E-755E317B405D}"/>
              </a:ext>
            </a:extLst>
          </p:cNvPr>
          <p:cNvSpPr txBox="1"/>
          <p:nvPr/>
        </p:nvSpPr>
        <p:spPr>
          <a:xfrm>
            <a:off x="7757602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2D67FA-5B3E-4CEC-AE9F-3BA22975643D}"/>
              </a:ext>
            </a:extLst>
          </p:cNvPr>
          <p:cNvSpPr txBox="1"/>
          <p:nvPr/>
        </p:nvSpPr>
        <p:spPr>
          <a:xfrm>
            <a:off x="3633924" y="4423919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плакать</a:t>
            </a:r>
          </a:p>
        </p:txBody>
      </p:sp>
    </p:spTree>
    <p:extLst>
      <p:ext uri="{BB962C8B-B14F-4D97-AF65-F5344CB8AC3E}">
        <p14:creationId xmlns:p14="http://schemas.microsoft.com/office/powerpoint/2010/main" val="35537701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плачущую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запоминающееся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FF56B-666A-441E-A47E-755E317B405D}"/>
              </a:ext>
            </a:extLst>
          </p:cNvPr>
          <p:cNvSpPr txBox="1"/>
          <p:nvPr/>
        </p:nvSpPr>
        <p:spPr>
          <a:xfrm>
            <a:off x="7757602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2D67FA-5B3E-4CEC-AE9F-3BA22975643D}"/>
              </a:ext>
            </a:extLst>
          </p:cNvPr>
          <p:cNvSpPr txBox="1"/>
          <p:nvPr/>
        </p:nvSpPr>
        <p:spPr>
          <a:xfrm>
            <a:off x="3633924" y="4423919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плакать</a:t>
            </a:r>
          </a:p>
        </p:txBody>
      </p:sp>
    </p:spTree>
    <p:extLst>
      <p:ext uri="{BB962C8B-B14F-4D97-AF65-F5344CB8AC3E}">
        <p14:creationId xmlns:p14="http://schemas.microsoft.com/office/powerpoint/2010/main" val="49956075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плачущую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запоминающееся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Любимые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FF56B-666A-441E-A47E-755E317B405D}"/>
              </a:ext>
            </a:extLst>
          </p:cNvPr>
          <p:cNvSpPr txBox="1"/>
          <p:nvPr/>
        </p:nvSpPr>
        <p:spPr>
          <a:xfrm>
            <a:off x="7757602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2D67FA-5B3E-4CEC-AE9F-3BA22975643D}"/>
              </a:ext>
            </a:extLst>
          </p:cNvPr>
          <p:cNvSpPr txBox="1"/>
          <p:nvPr/>
        </p:nvSpPr>
        <p:spPr>
          <a:xfrm>
            <a:off x="3633924" y="4423919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плакать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BF6A92-805E-4E3A-9CD1-DF5526C555B4}"/>
              </a:ext>
            </a:extLst>
          </p:cNvPr>
          <p:cNvSpPr txBox="1"/>
          <p:nvPr/>
        </p:nvSpPr>
        <p:spPr>
          <a:xfrm>
            <a:off x="6640495" y="4896619"/>
            <a:ext cx="184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запоминаться</a:t>
            </a:r>
          </a:p>
        </p:txBody>
      </p:sp>
    </p:spTree>
    <p:extLst>
      <p:ext uri="{BB962C8B-B14F-4D97-AF65-F5344CB8AC3E}">
        <p14:creationId xmlns:p14="http://schemas.microsoft.com/office/powerpoint/2010/main" val="92425893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плачущую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запоминающееся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Любимые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FF56B-666A-441E-A47E-755E317B405D}"/>
              </a:ext>
            </a:extLst>
          </p:cNvPr>
          <p:cNvSpPr txBox="1"/>
          <p:nvPr/>
        </p:nvSpPr>
        <p:spPr>
          <a:xfrm>
            <a:off x="7757602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2D67FA-5B3E-4CEC-AE9F-3BA22975643D}"/>
              </a:ext>
            </a:extLst>
          </p:cNvPr>
          <p:cNvSpPr txBox="1"/>
          <p:nvPr/>
        </p:nvSpPr>
        <p:spPr>
          <a:xfrm>
            <a:off x="3633924" y="4423919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плакать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BF6A92-805E-4E3A-9CD1-DF5526C555B4}"/>
              </a:ext>
            </a:extLst>
          </p:cNvPr>
          <p:cNvSpPr txBox="1"/>
          <p:nvPr/>
        </p:nvSpPr>
        <p:spPr>
          <a:xfrm>
            <a:off x="6640496" y="4896619"/>
            <a:ext cx="1768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запоминаться</a:t>
            </a:r>
          </a:p>
        </p:txBody>
      </p:sp>
    </p:spTree>
    <p:extLst>
      <p:ext uri="{BB962C8B-B14F-4D97-AF65-F5344CB8AC3E}">
        <p14:creationId xmlns:p14="http://schemas.microsoft.com/office/powerpoint/2010/main" val="423799654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плачущую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запоминающееся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Любимые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мои, Ира и Боря! Поздравляю вас с наступающим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FF56B-666A-441E-A47E-755E317B405D}"/>
              </a:ext>
            </a:extLst>
          </p:cNvPr>
          <p:cNvSpPr txBox="1"/>
          <p:nvPr/>
        </p:nvSpPr>
        <p:spPr>
          <a:xfrm>
            <a:off x="7757602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2D67FA-5B3E-4CEC-AE9F-3BA22975643D}"/>
              </a:ext>
            </a:extLst>
          </p:cNvPr>
          <p:cNvSpPr txBox="1"/>
          <p:nvPr/>
        </p:nvSpPr>
        <p:spPr>
          <a:xfrm>
            <a:off x="3633924" y="4423919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плакать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BF6A92-805E-4E3A-9CD1-DF5526C555B4}"/>
              </a:ext>
            </a:extLst>
          </p:cNvPr>
          <p:cNvSpPr txBox="1"/>
          <p:nvPr/>
        </p:nvSpPr>
        <p:spPr>
          <a:xfrm>
            <a:off x="6640495" y="4896619"/>
            <a:ext cx="187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запоминаться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B667A-E6CB-441D-868B-8C61844C2B00}"/>
              </a:ext>
            </a:extLst>
          </p:cNvPr>
          <p:cNvSpPr txBox="1"/>
          <p:nvPr/>
        </p:nvSpPr>
        <p:spPr>
          <a:xfrm>
            <a:off x="1093432" y="550111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</a:t>
            </a:r>
          </a:p>
        </p:txBody>
      </p:sp>
    </p:spTree>
    <p:extLst>
      <p:ext uri="{BB962C8B-B14F-4D97-AF65-F5344CB8AC3E}">
        <p14:creationId xmlns:p14="http://schemas.microsoft.com/office/powerpoint/2010/main" val="5792076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плачущую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запоминающееся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Любимые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мои, Ира и Боря! Поздравляю вас 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наступающим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FF56B-666A-441E-A47E-755E317B405D}"/>
              </a:ext>
            </a:extLst>
          </p:cNvPr>
          <p:cNvSpPr txBox="1"/>
          <p:nvPr/>
        </p:nvSpPr>
        <p:spPr>
          <a:xfrm>
            <a:off x="7757602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2D67FA-5B3E-4CEC-AE9F-3BA22975643D}"/>
              </a:ext>
            </a:extLst>
          </p:cNvPr>
          <p:cNvSpPr txBox="1"/>
          <p:nvPr/>
        </p:nvSpPr>
        <p:spPr>
          <a:xfrm>
            <a:off x="3633924" y="4423919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плакать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BF6A92-805E-4E3A-9CD1-DF5526C555B4}"/>
              </a:ext>
            </a:extLst>
          </p:cNvPr>
          <p:cNvSpPr txBox="1"/>
          <p:nvPr/>
        </p:nvSpPr>
        <p:spPr>
          <a:xfrm>
            <a:off x="6640496" y="4896619"/>
            <a:ext cx="1893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запоминаться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B667A-E6CB-441D-868B-8C61844C2B00}"/>
              </a:ext>
            </a:extLst>
          </p:cNvPr>
          <p:cNvSpPr txBox="1"/>
          <p:nvPr/>
        </p:nvSpPr>
        <p:spPr>
          <a:xfrm>
            <a:off x="1093432" y="550111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</a:t>
            </a:r>
          </a:p>
        </p:txBody>
      </p:sp>
    </p:spTree>
    <p:extLst>
      <p:ext uri="{BB962C8B-B14F-4D97-AF65-F5344CB8AC3E}">
        <p14:creationId xmlns:p14="http://schemas.microsoft.com/office/powerpoint/2010/main" val="172453873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плачущую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запоминающееся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Любимые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мои, Ира и Боря! Поздравляю вас 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наступающим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Новым годом. Желаю в будущем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FF56B-666A-441E-A47E-755E317B405D}"/>
              </a:ext>
            </a:extLst>
          </p:cNvPr>
          <p:cNvSpPr txBox="1"/>
          <p:nvPr/>
        </p:nvSpPr>
        <p:spPr>
          <a:xfrm>
            <a:off x="7757602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2D67FA-5B3E-4CEC-AE9F-3BA22975643D}"/>
              </a:ext>
            </a:extLst>
          </p:cNvPr>
          <p:cNvSpPr txBox="1"/>
          <p:nvPr/>
        </p:nvSpPr>
        <p:spPr>
          <a:xfrm>
            <a:off x="3633924" y="4423919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плакать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BF6A92-805E-4E3A-9CD1-DF5526C555B4}"/>
              </a:ext>
            </a:extLst>
          </p:cNvPr>
          <p:cNvSpPr txBox="1"/>
          <p:nvPr/>
        </p:nvSpPr>
        <p:spPr>
          <a:xfrm>
            <a:off x="6640495" y="4896619"/>
            <a:ext cx="2186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запоминаться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B667A-E6CB-441D-868B-8C61844C2B00}"/>
              </a:ext>
            </a:extLst>
          </p:cNvPr>
          <p:cNvSpPr txBox="1"/>
          <p:nvPr/>
        </p:nvSpPr>
        <p:spPr>
          <a:xfrm>
            <a:off x="1093432" y="550111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C5AB80-2A36-4E11-B1E2-E06A0BD4DF43}"/>
              </a:ext>
            </a:extLst>
          </p:cNvPr>
          <p:cNvSpPr txBox="1"/>
          <p:nvPr/>
        </p:nvSpPr>
        <p:spPr>
          <a:xfrm>
            <a:off x="8006177" y="552587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наступать</a:t>
            </a:r>
          </a:p>
        </p:txBody>
      </p:sp>
    </p:spTree>
    <p:extLst>
      <p:ext uri="{BB962C8B-B14F-4D97-AF65-F5344CB8AC3E}">
        <p14:creationId xmlns:p14="http://schemas.microsoft.com/office/powerpoint/2010/main" val="227246674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A9BD8-CDB7-428E-8ECB-74E88F604D9B}"/>
              </a:ext>
            </a:extLst>
          </p:cNvPr>
          <p:cNvSpPr txBox="1"/>
          <p:nvPr/>
        </p:nvSpPr>
        <p:spPr>
          <a:xfrm>
            <a:off x="416560" y="987554"/>
            <a:ext cx="11358880" cy="5820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одиночные причастия. Назовите глагол, от которого образовано причастие.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Этот город произвёл на нас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незабываемое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впечатление.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выставке мы видели картины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начинающих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художников.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Лучи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заходящего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солнца освещали лес и реку.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Мы вошли в ярко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освещённый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зал и увидели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танцующие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пары.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Отец взял на руки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плачущую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девочку.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Вчера в городе был салют. Это было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запоминающееся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зрелище.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Любимые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мои, Ира и Боря! Поздравляю вас с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наступающим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Новым годом. Желаю в </a:t>
            </a:r>
            <a:r>
              <a:rPr kumimoji="0" lang="ru-RU" sz="28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будущем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году здоровья, счастья.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E27B6-3869-419C-B3BF-1F8AA4D11206}"/>
              </a:ext>
            </a:extLst>
          </p:cNvPr>
          <p:cNvSpPr txBox="1"/>
          <p:nvPr/>
        </p:nvSpPr>
        <p:spPr>
          <a:xfrm>
            <a:off x="6096000" y="214839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EF31-6964-4329-90C3-2D890185E1E6}"/>
              </a:ext>
            </a:extLst>
          </p:cNvPr>
          <p:cNvSpPr txBox="1"/>
          <p:nvPr/>
        </p:nvSpPr>
        <p:spPr>
          <a:xfrm>
            <a:off x="6257277" y="2714775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4099F-D001-45EE-825F-5C82BB129168}"/>
              </a:ext>
            </a:extLst>
          </p:cNvPr>
          <p:cNvSpPr txBox="1"/>
          <p:nvPr/>
        </p:nvSpPr>
        <p:spPr>
          <a:xfrm>
            <a:off x="2343704" y="324433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заходить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D1417-55B4-4455-8E86-703D9AF76618}"/>
              </a:ext>
            </a:extLst>
          </p:cNvPr>
          <p:cNvSpPr txBox="1"/>
          <p:nvPr/>
        </p:nvSpPr>
        <p:spPr>
          <a:xfrm>
            <a:off x="3499280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FF56B-666A-441E-A47E-755E317B405D}"/>
              </a:ext>
            </a:extLst>
          </p:cNvPr>
          <p:cNvSpPr txBox="1"/>
          <p:nvPr/>
        </p:nvSpPr>
        <p:spPr>
          <a:xfrm>
            <a:off x="7757602" y="389803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2D67FA-5B3E-4CEC-AE9F-3BA22975643D}"/>
              </a:ext>
            </a:extLst>
          </p:cNvPr>
          <p:cNvSpPr txBox="1"/>
          <p:nvPr/>
        </p:nvSpPr>
        <p:spPr>
          <a:xfrm>
            <a:off x="3633924" y="4423919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плакать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BF6A92-805E-4E3A-9CD1-DF5526C555B4}"/>
              </a:ext>
            </a:extLst>
          </p:cNvPr>
          <p:cNvSpPr txBox="1"/>
          <p:nvPr/>
        </p:nvSpPr>
        <p:spPr>
          <a:xfrm>
            <a:off x="6640496" y="4896619"/>
            <a:ext cx="2022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запоминаться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B667A-E6CB-441D-868B-8C61844C2B00}"/>
              </a:ext>
            </a:extLst>
          </p:cNvPr>
          <p:cNvSpPr txBox="1"/>
          <p:nvPr/>
        </p:nvSpPr>
        <p:spPr>
          <a:xfrm>
            <a:off x="1093432" y="550111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C5AB80-2A36-4E11-B1E2-E06A0BD4DF43}"/>
              </a:ext>
            </a:extLst>
          </p:cNvPr>
          <p:cNvSpPr txBox="1"/>
          <p:nvPr/>
        </p:nvSpPr>
        <p:spPr>
          <a:xfrm>
            <a:off x="8006177" y="5525876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наступать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F81B48-3290-4092-84FC-B3646416EC43}"/>
              </a:ext>
            </a:extLst>
          </p:cNvPr>
          <p:cNvSpPr txBox="1"/>
          <p:nvPr/>
        </p:nvSpPr>
        <p:spPr>
          <a:xfrm>
            <a:off x="2993253" y="6034440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быть/будут</a:t>
            </a:r>
          </a:p>
        </p:txBody>
      </p:sp>
    </p:spTree>
    <p:extLst>
      <p:ext uri="{BB962C8B-B14F-4D97-AF65-F5344CB8AC3E}">
        <p14:creationId xmlns:p14="http://schemas.microsoft.com/office/powerpoint/2010/main" val="324372279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C49AD6-9F4E-940D-21BB-D82E2C182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C39D41C-24C5-0AA6-85B3-8631FCDCC2BD}"/>
              </a:ext>
            </a:extLst>
          </p:cNvPr>
          <p:cNvSpPr txBox="1">
            <a:spLocks/>
          </p:cNvSpPr>
          <p:nvPr/>
        </p:nvSpPr>
        <p:spPr>
          <a:xfrm>
            <a:off x="260350" y="128587"/>
            <a:ext cx="11726863" cy="1214437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 апреля 2025 г.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(если будет дождь…)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AB0F8-A38C-A9B1-D4D5-9FCA4A466A10}"/>
              </a:ext>
            </a:extLst>
          </p:cNvPr>
          <p:cNvSpPr txBox="1"/>
          <p:nvPr/>
        </p:nvSpPr>
        <p:spPr>
          <a:xfrm>
            <a:off x="260350" y="1343024"/>
            <a:ext cx="11726863" cy="5506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Есенина учить наизусть.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AutoNum type="arabicPeriod"/>
              <a:tabLst/>
              <a:defRPr/>
            </a:pP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Найдите 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причастные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обороты (сочетания причастия с зависимыми словами). Обратите внимание на 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причастного оборота в предложении. Найдите главное 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слово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к которому относится причастный оборот. Задайте 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вопрос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к главному слову и ко всем словам в причастном обороте. Определите, от каких 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глаголов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образованы причастия и 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тип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причастий (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действительные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страдательные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и какого 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времени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). Выделите 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суффиксы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причастий и объясните их </a:t>
            </a:r>
            <a:r>
              <a:rPr lang="ru-RU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выбор</a:t>
            </a:r>
            <a:r>
              <a:rPr lang="ru-R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1. </a:t>
            </a:r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 заработанные во время каникул деньги он купил себе велосипед.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2. Я сказал товарищу, позвонившему мне, что вечером буду дома.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3. Стоящий за рекой лес был виден издалека.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4. Она рассматривала рисунки и фотографии, лежащие на столе, и книги, стоящие на полке.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5. По дороге домой я встретил спешащего куда-то знакомого.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6. В районной библиотеке открылась выставка, посвящённая двухсотлетию городского театра. Самые старые экспонаты, показанные на выставке, относятся к 1797 году.</a:t>
            </a:r>
            <a:endParaRPr lang="ru-RU" sz="2400" i="1" dirty="0">
              <a:solidFill>
                <a:srgbClr val="749B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4825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14717</TotalTime>
  <Words>16355</Words>
  <Application>Microsoft Office PowerPoint</Application>
  <PresentationFormat>Широкоэкранный</PresentationFormat>
  <Paragraphs>3425</Paragraphs>
  <Slides>135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135</vt:i4>
      </vt:variant>
    </vt:vector>
  </HeadingPairs>
  <TitlesOfParts>
    <vt:vector size="142" baseType="lpstr">
      <vt:lpstr>Arial</vt:lpstr>
      <vt:lpstr>Book Antiqua</vt:lpstr>
      <vt:lpstr>Calibri</vt:lpstr>
      <vt:lpstr>Calibri Light</vt:lpstr>
      <vt:lpstr>Helvetica Neue</vt:lpstr>
      <vt:lpstr>Times New Roman</vt:lpstr>
      <vt:lpstr>Тема Office</vt:lpstr>
      <vt:lpstr>1 курс (психологи 24 г/п)</vt:lpstr>
      <vt:lpstr>Презентация PowerPoint</vt:lpstr>
      <vt:lpstr>Презентация PowerPoint</vt:lpstr>
      <vt:lpstr>Фонетика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255</cp:revision>
  <dcterms:created xsi:type="dcterms:W3CDTF">2024-09-01T20:30:35Z</dcterms:created>
  <dcterms:modified xsi:type="dcterms:W3CDTF">2025-03-27T17:35:47Z</dcterms:modified>
</cp:coreProperties>
</file>