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5" r:id="rId7"/>
    <p:sldId id="435" r:id="rId8"/>
    <p:sldId id="266" r:id="rId9"/>
    <p:sldId id="270" r:id="rId10"/>
    <p:sldId id="273" r:id="rId11"/>
    <p:sldId id="434" r:id="rId12"/>
    <p:sldId id="437" r:id="rId13"/>
    <p:sldId id="438" r:id="rId14"/>
    <p:sldId id="275" r:id="rId15"/>
    <p:sldId id="269" r:id="rId16"/>
    <p:sldId id="439" r:id="rId17"/>
    <p:sldId id="441" r:id="rId18"/>
    <p:sldId id="272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443" r:id="rId32"/>
    <p:sldId id="444" r:id="rId33"/>
    <p:sldId id="451" r:id="rId34"/>
    <p:sldId id="452" r:id="rId35"/>
    <p:sldId id="453" r:id="rId36"/>
    <p:sldId id="454" r:id="rId37"/>
    <p:sldId id="455" r:id="rId38"/>
    <p:sldId id="456" r:id="rId39"/>
    <p:sldId id="457" r:id="rId40"/>
    <p:sldId id="458" r:id="rId41"/>
    <p:sldId id="459" r:id="rId42"/>
    <p:sldId id="445" r:id="rId43"/>
    <p:sldId id="446" r:id="rId44"/>
    <p:sldId id="447" r:id="rId45"/>
    <p:sldId id="448" r:id="rId46"/>
    <p:sldId id="449" r:id="rId47"/>
    <p:sldId id="450" r:id="rId48"/>
    <p:sldId id="460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8" autoAdjust="0"/>
    <p:restoredTop sz="94660"/>
  </p:normalViewPr>
  <p:slideViewPr>
    <p:cSldViewPr snapToGrid="0">
      <p:cViewPr varScale="1">
        <p:scale>
          <a:sx n="45" d="100"/>
          <a:sy n="45" d="100"/>
        </p:scale>
        <p:origin x="7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lviguseva@mail.ru" TargetMode="External"/><Relationship Id="rId2" Type="http://schemas.openxmlformats.org/officeDocument/2006/relationships/hyperlink" Target="https://onlinetestpad.com/ru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8" y="874782"/>
            <a:ext cx="3850938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9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03412"/>
              </p:ext>
            </p:extLst>
          </p:nvPr>
        </p:nvGraphicFramePr>
        <p:xfrm>
          <a:off x="4070960" y="874782"/>
          <a:ext cx="7950128" cy="5826038"/>
        </p:xfrm>
        <a:graphic>
          <a:graphicData uri="http://schemas.openxmlformats.org/drawingml/2006/table">
            <a:tbl>
              <a:tblPr firstRow="1" firstCol="1" bandRow="1"/>
              <a:tblGrid>
                <a:gridCol w="49413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74621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823831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7891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71815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64504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784766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141119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376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 Исюань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Сюй Синь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8E4B6E-90E0-FCAD-8B5C-754F28782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195" y="2357091"/>
            <a:ext cx="8465610" cy="411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24E879-AF09-C54E-A0CF-C45F8642A97D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https://www.philol.msu.ru/~elvigus/Gruppy/m2425.html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0E45AC4-9552-94CD-6A73-7BE38E3E4F11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622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https://www.philol.msu.ru/~elvigus/Gruppy/m2425.html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A5862-01C8-FA6B-D406-9EDC6A943AA7}"/>
              </a:ext>
            </a:extLst>
          </p:cNvPr>
          <p:cNvSpPr txBox="1"/>
          <p:nvPr/>
        </p:nvSpPr>
        <p:spPr>
          <a:xfrm>
            <a:off x="1028700" y="2474893"/>
            <a:ext cx="10358438" cy="83099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093A12E-3E47-02F8-465F-79289E5D54E3}"/>
              </a:ext>
            </a:extLst>
          </p:cNvPr>
          <p:cNvCxnSpPr/>
          <p:nvPr/>
        </p:nvCxnSpPr>
        <p:spPr>
          <a:xfrm>
            <a:off x="1909666" y="4878528"/>
            <a:ext cx="2328863" cy="5286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83929D3-AF86-EE8C-D5FC-8E0F27972A0F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A969FD-4A01-221A-C4AF-84739158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816" y="3429000"/>
            <a:ext cx="6925056" cy="323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8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2B8AB5C-BDCE-8520-02AD-120F7E77009C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F458A656-7BFC-CE1E-1FE9-46F95AB3C4FB}"/>
              </a:ext>
            </a:extLst>
          </p:cNvPr>
          <p:cNvSpPr txBox="1">
            <a:spLocks/>
          </p:cNvSpPr>
          <p:nvPr/>
        </p:nvSpPr>
        <p:spPr>
          <a:xfrm>
            <a:off x="577049" y="2175029"/>
            <a:ext cx="1103494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200" dirty="0">
                <a:solidFill>
                  <a:srgbClr val="002060"/>
                </a:solidFill>
              </a:rPr>
              <a:t>1. Правило   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6 6 6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</a:rPr>
              <a:t>Для получения допуска к зачету/экзамену необходимо выполнить</a:t>
            </a:r>
          </a:p>
          <a:p>
            <a:r>
              <a:rPr lang="ru-RU" sz="3000" b="1" dirty="0">
                <a:solidFill>
                  <a:srgbClr val="FF0000"/>
                </a:solidFill>
              </a:rPr>
              <a:t>6</a:t>
            </a:r>
            <a:r>
              <a:rPr lang="ru-RU" dirty="0">
                <a:solidFill>
                  <a:srgbClr val="002060"/>
                </a:solidFill>
              </a:rPr>
              <a:t> требований минимум на </a:t>
            </a:r>
            <a:r>
              <a:rPr lang="ru-RU" sz="3000" b="1" dirty="0">
                <a:solidFill>
                  <a:srgbClr val="FF0000"/>
                </a:solidFill>
              </a:rPr>
              <a:t>66</a:t>
            </a:r>
            <a:r>
              <a:rPr lang="ru-RU" dirty="0">
                <a:solidFill>
                  <a:srgbClr val="002060"/>
                </a:solidFill>
              </a:rPr>
              <a:t>%: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посещаемость;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количество;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средняя оценка;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промежуточные контрольные работы, зачёты и тесты — средняя оценка (зачеты должны быть сданы все);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активность и работа на уроках (это прилежание = выполнение всех требований + активность на занятиях и дополнительная работа);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лексико-грамматический тест.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31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C3B1F-2A48-F2DD-5260-41F647DEB089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F7A35-D886-05A6-8A79-A622E8634F22}"/>
              </a:ext>
            </a:extLst>
          </p:cNvPr>
          <p:cNvSpPr txBox="1">
            <a:spLocks/>
          </p:cNvSpPr>
          <p:nvPr/>
        </p:nvSpPr>
        <p:spPr>
          <a:xfrm>
            <a:off x="414339" y="2263667"/>
            <a:ext cx="11481740" cy="4394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Промежуточные оценки выставляются по 100-балльной системе.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Итоговая оценка состоит из работы в семестре (посещаемость, активность, домашние задания устные и письменные, их количество и срок сдачи, все тесты, работа на занятиях и так далее), промежуточных зачётов, зачётного итогового задания (как правило — устного доклада-презентации) и итогового теста.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Посещаемость рассчитывается по присутствию на каждом занятии.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В случае болезни или технических проблем необходимо предупредить об отсутствии ДО начала занятия. Если это было невозможно сделать ДО занятия,  в самые ближайшие сроки надо отправить сообщение (письмо) с объяснением, почему не предупредили заранее.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После пропущенного занятия нужно написать объяснительную (форму выложу при первой необходимости).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При выполнении обоих требований (</a:t>
            </a:r>
            <a:r>
              <a:rPr lang="ru-RU" dirty="0" err="1">
                <a:solidFill>
                  <a:srgbClr val="002060"/>
                </a:solidFill>
              </a:rPr>
              <a:t>пп</a:t>
            </a:r>
            <a:r>
              <a:rPr lang="ru-RU" dirty="0">
                <a:solidFill>
                  <a:srgbClr val="002060"/>
                </a:solidFill>
              </a:rPr>
              <a:t>. 5 и 6) в графу «посещаемость» добавляется балл.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3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Все материалы располагаются на учебной странице группы (</a:t>
            </a:r>
            <a:r>
              <a:rPr lang="en-US" dirty="0">
                <a:solidFill>
                  <a:srgbClr val="002060"/>
                </a:solidFill>
              </a:rPr>
              <a:t>http://www.philol.msu.ru/~elvigus/Gruppy/m2425.html</a:t>
            </a:r>
            <a:r>
              <a:rPr lang="ru-RU" dirty="0">
                <a:solidFill>
                  <a:srgbClr val="002060"/>
                </a:solidFill>
              </a:rPr>
              <a:t>). Там же будут домашние задания, ссылки на тесты и объявления. Если информация есть на сайте, отговорки типа «Мне никто не сказал» не принимаются.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При необходимости во время учебного процесса будут использованы другие ресурсы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(тесты будут располагаться на сайтах </a:t>
            </a:r>
            <a:r>
              <a:rPr lang="en-US" b="0" i="0" u="sng" dirty="0">
                <a:solidFill>
                  <a:srgbClr val="589FFC"/>
                </a:solidFill>
                <a:effectLst/>
                <a:latin typeface="Arbutus Slab"/>
                <a:hlinkClick r:id="rId2"/>
              </a:rPr>
              <a:t>Online Test Pad</a:t>
            </a:r>
            <a:r>
              <a:rPr lang="ru-RU" dirty="0">
                <a:solidFill>
                  <a:srgbClr val="002060"/>
                </a:solidFill>
              </a:rPr>
              <a:t> и Университет без границ (</a:t>
            </a:r>
            <a:r>
              <a:rPr lang="en-US" dirty="0">
                <a:solidFill>
                  <a:srgbClr val="002060"/>
                </a:solidFill>
              </a:rPr>
              <a:t>https://distant.msu.ru/</a:t>
            </a:r>
            <a:r>
              <a:rPr lang="ru-RU" dirty="0">
                <a:solidFill>
                  <a:srgbClr val="002060"/>
                </a:solidFill>
              </a:rPr>
              <a:t>)).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Письменные задания будут приниматься на почту </a:t>
            </a:r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elviguseva@mail.ru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sz="2600" dirty="0">
                <a:solidFill>
                  <a:schemeClr val="tx1"/>
                </a:solidFill>
              </a:rPr>
              <a:t>Все письма (темы писем) должны быть оформлены следующим образом: </a:t>
            </a:r>
            <a:r>
              <a:rPr lang="ru-RU" sz="2600" b="1" dirty="0">
                <a:solidFill>
                  <a:schemeClr val="tx1"/>
                </a:solidFill>
              </a:rPr>
              <a:t>пм24_ФамилияИмя_</a:t>
            </a:r>
            <a:r>
              <a:rPr lang="ru-RU" sz="2600" b="1" i="1" dirty="0">
                <a:solidFill>
                  <a:schemeClr val="tx1"/>
                </a:solidFill>
              </a:rPr>
              <a:t>Тема</a:t>
            </a:r>
            <a:r>
              <a:rPr lang="ru-RU" sz="2600" dirty="0">
                <a:solidFill>
                  <a:schemeClr val="tx1"/>
                </a:solidFill>
              </a:rPr>
              <a:t>. («Тема» — о чем письмо (домашнее задание, вопрос, объяснительная и так далее).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Для быстрой связи и передачи срочной информации будем использовать чат в </a:t>
            </a:r>
            <a:r>
              <a:rPr lang="ru-RU" dirty="0" err="1">
                <a:solidFill>
                  <a:srgbClr val="002060"/>
                </a:solidFill>
              </a:rPr>
              <a:t>Воцапе</a:t>
            </a:r>
            <a:r>
              <a:rPr lang="ru-RU" dirty="0">
                <a:solidFill>
                  <a:srgbClr val="002060"/>
                </a:solidFill>
              </a:rPr>
              <a:t>. Для этого прошу всех прислать мне на номер </a:t>
            </a:r>
            <a:r>
              <a:rPr lang="ru-RU" dirty="0" err="1">
                <a:solidFill>
                  <a:srgbClr val="002060"/>
                </a:solidFill>
              </a:rPr>
              <a:t>Воцапа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+7-925-737-91-57 </a:t>
            </a:r>
            <a:r>
              <a:rPr lang="ru-RU" dirty="0">
                <a:solidFill>
                  <a:srgbClr val="002060"/>
                </a:solidFill>
              </a:rPr>
              <a:t>сообщение со своего действующего телефона. В сообщении должно быть: Фамилия и имя, электронный адрес,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43811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Прошу всех </a:t>
            </a:r>
            <a:r>
              <a:rPr lang="ru-RU" b="1" dirty="0">
                <a:solidFill>
                  <a:srgbClr val="002060"/>
                </a:solidFill>
              </a:rPr>
              <a:t>обменяться контактами</a:t>
            </a:r>
            <a:r>
              <a:rPr lang="ru-RU" dirty="0">
                <a:solidFill>
                  <a:srgbClr val="002060"/>
                </a:solidFill>
              </a:rPr>
              <a:t>. При необходимости нужно </a:t>
            </a:r>
            <a:r>
              <a:rPr lang="ru-RU" b="1" dirty="0">
                <a:solidFill>
                  <a:srgbClr val="002060"/>
                </a:solidFill>
              </a:rPr>
              <a:t>передавать</a:t>
            </a:r>
            <a:r>
              <a:rPr lang="ru-RU" dirty="0">
                <a:solidFill>
                  <a:srgbClr val="002060"/>
                </a:solidFill>
              </a:rPr>
              <a:t> всем информацию, полученную от преподавателя с экстренного номера.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 случае обрыва связи необходимо попытаться подключиться еще раз. Если не получится, сообщить в общий чат. Если пропал интернет совсем, передать информацию через одногруппников или написать потом об этом сообщение преподавателю.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 случае обрыва связи у </a:t>
            </a:r>
            <a:r>
              <a:rPr lang="ru-RU" b="1" dirty="0">
                <a:solidFill>
                  <a:srgbClr val="002060"/>
                </a:solidFill>
              </a:rPr>
              <a:t>преподавателя</a:t>
            </a:r>
            <a:r>
              <a:rPr lang="ru-RU" dirty="0">
                <a:solidFill>
                  <a:srgbClr val="002060"/>
                </a:solidFill>
              </a:rPr>
              <a:t> нужно подождать 5-15 минут. Если нет никаких сообщений в чате или через кого-то из студентов, имеющих русский номер, можно выйти из виртуальной аудитории.</a:t>
            </a:r>
          </a:p>
          <a:p>
            <a:r>
              <a:rPr lang="ru-RU" dirty="0">
                <a:solidFill>
                  <a:srgbClr val="002060"/>
                </a:solidFill>
              </a:rPr>
              <a:t>Вся информация о ДЗ и проч. появится в чате или на странице по мере восстановления связи. Прекращение занятия из-за технических проблем </a:t>
            </a:r>
            <a:r>
              <a:rPr lang="ru-RU" b="1" dirty="0">
                <a:solidFill>
                  <a:srgbClr val="002060"/>
                </a:solidFill>
              </a:rPr>
              <a:t>не освобождает от выполнения ДЗ</a:t>
            </a:r>
            <a:r>
              <a:rPr lang="ru-RU" dirty="0">
                <a:solidFill>
                  <a:srgbClr val="002060"/>
                </a:solidFill>
              </a:rPr>
              <a:t>, которое обязательно будет на сайте или в чате.</a:t>
            </a:r>
          </a:p>
        </p:txBody>
      </p:sp>
    </p:spTree>
    <p:extLst>
      <p:ext uri="{BB962C8B-B14F-4D97-AF65-F5344CB8AC3E}">
        <p14:creationId xmlns:p14="http://schemas.microsoft.com/office/powerpoint/2010/main" val="366506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учились в бакалавриате?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1 курса магистратуры /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Я магистрант(ка)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психологии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/>
              <a:t>Я студент(ка) 1 курса магистратуры </a:t>
            </a:r>
            <a:r>
              <a:rPr lang="ru-RU" sz="5400" i="1" dirty="0">
                <a:solidFill>
                  <a:srgbClr val="002060"/>
                </a:solidFill>
              </a:rPr>
              <a:t>/</a:t>
            </a:r>
          </a:p>
          <a:p>
            <a:r>
              <a:rPr lang="ru-RU" sz="5400" i="1" dirty="0">
                <a:solidFill>
                  <a:srgbClr val="7030A0"/>
                </a:solidFill>
              </a:rPr>
              <a:t>                              Я магистрант(ка)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психологии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60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757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76586"/>
            <a:ext cx="10515600" cy="4341181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</a:t>
            </a:r>
            <a:r>
              <a:rPr lang="ru-RU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Чжен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Лу. Он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 родился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Пекине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Ему было легко выучить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подруга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родилась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Японии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Токио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они живут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России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Москве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Они студенты, они учатся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Московском государственном университете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очень отличается от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китайского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61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829" y="2129853"/>
            <a:ext cx="10515600" cy="4287914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Дженни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американка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домохозяйка. Она учит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Ей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у неё нет практики.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Её сын Джон учится в школе. 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друг Хосе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Хосе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родился он в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Мадриде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Его отец врач. Он работал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Испании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 Франции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Финляндии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Сейчас он работает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Америке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6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8800"/>
            <a:ext cx="10515600" cy="4775398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Добрый день! Как Вас зовут?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 зовут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Маурин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англичанка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работаете?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Нет,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Москве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 мой муж. Я домохозяйка. У меня трое детей.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учите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Да, но мне трудно учить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потому что я всё время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детьми. У меня мало практики.</a:t>
            </a:r>
            <a:endParaRPr lang="ru-RU" sz="1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038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92500"/>
          </a:bodyPr>
          <a:lstStyle/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Здравствуйте, меня зовут Мишель. Я переводчик.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француженка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родилась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во Франции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Париже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я долго жила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Германии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знаю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французский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Мне было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мне было легко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потому что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английском языке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много слов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из французского языка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Сейчас я живу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России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Москве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учу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думаю, что мне будет не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28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551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1EA256C8-E35F-442A-A0AE-AA363F305C99}"/>
              </a:ext>
            </a:extLst>
          </p:cNvPr>
          <p:cNvSpPr/>
          <p:nvPr/>
        </p:nvSpPr>
        <p:spPr>
          <a:xfrm>
            <a:off x="5353235" y="2396971"/>
            <a:ext cx="1571348" cy="1811045"/>
          </a:xfrm>
          <a:prstGeom prst="triangl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/>
          <p:nvPr/>
        </p:nvCxnSpPr>
        <p:spPr>
          <a:xfrm>
            <a:off x="1376039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/>
          <p:nvPr/>
        </p:nvCxnSpPr>
        <p:spPr>
          <a:xfrm>
            <a:off x="7263414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2124722" y="1620782"/>
            <a:ext cx="1663823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сюда, туда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8069803" y="1507587"/>
            <a:ext cx="22016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отсюда, оттуда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48219" y="4314490"/>
            <a:ext cx="442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здесь (тут — 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разг.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), там</a:t>
            </a:r>
          </a:p>
        </p:txBody>
      </p:sp>
    </p:spTree>
    <p:extLst>
      <p:ext uri="{BB962C8B-B14F-4D97-AF65-F5344CB8AC3E}">
        <p14:creationId xmlns:p14="http://schemas.microsoft.com/office/powerpoint/2010/main" val="4070701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360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842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43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731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359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042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903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23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399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D3EF-703A-4C7A-B9A9-23E50139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или </a:t>
            </a:r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E4453D-3683-4381-B150-371820C8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1402672"/>
            <a:ext cx="11585360" cy="4918229"/>
          </a:xfrm>
        </p:spPr>
        <p:txBody>
          <a:bodyPr>
            <a:normAutofit fontScale="77500" lnSpcReduction="20000"/>
          </a:bodyPr>
          <a:lstStyle/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</a:t>
            </a:r>
          </a:p>
          <a:p>
            <a:pPr marL="0" indent="-457200">
              <a:buNone/>
            </a:pPr>
            <a:r>
              <a:rPr lang="ru-RU" dirty="0"/>
              <a:t>— внутри помещения или другого закрытого пространства (</a:t>
            </a:r>
            <a:r>
              <a:rPr lang="ru-RU" i="1" dirty="0"/>
              <a:t>в школе, в классе, в аудитории,</a:t>
            </a:r>
            <a:br>
              <a:rPr lang="ru-RU" i="1" dirty="0"/>
            </a:br>
            <a:r>
              <a:rPr lang="ru-RU" i="1" dirty="0"/>
              <a:t>в театре, в здании, в квартире, в доме…, в столе, в ящике, в шкафу, в коробке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на территории, ограниченной периметром (</a:t>
            </a:r>
            <a:r>
              <a:rPr lang="ru-RU" i="1" dirty="0"/>
              <a:t>в парке, в сквере, в городе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координаты (</a:t>
            </a:r>
            <a:r>
              <a:rPr lang="ru-RU" i="1" dirty="0"/>
              <a:t>в точке, в месте</a:t>
            </a:r>
            <a:r>
              <a:rPr lang="ru-RU" dirty="0"/>
              <a:t>, …)</a:t>
            </a:r>
          </a:p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</a:t>
            </a:r>
            <a:r>
              <a:rPr lang="ru-RU" dirty="0"/>
              <a:t> </a:t>
            </a:r>
          </a:p>
          <a:p>
            <a:pPr marL="0" indent="-457200">
              <a:buNone/>
            </a:pPr>
            <a:r>
              <a:rPr lang="ru-RU" dirty="0"/>
              <a:t>—  на открытом пространстве (</a:t>
            </a:r>
            <a:r>
              <a:rPr lang="ru-RU" i="1" dirty="0"/>
              <a:t>на улице, на площади, на платформе, на месте,</a:t>
            </a:r>
            <a:br>
              <a:rPr lang="ru-RU" i="1" dirty="0"/>
            </a:br>
            <a:r>
              <a:rPr lang="ru-RU" i="1" dirty="0"/>
              <a:t>на перекрёстке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на крыше здания (</a:t>
            </a:r>
            <a:r>
              <a:rPr lang="ru-RU" i="1" dirty="0"/>
              <a:t>на школе, на здании, </a:t>
            </a:r>
            <a:r>
              <a:rPr lang="ru-RU" dirty="0"/>
              <a:t>… )</a:t>
            </a:r>
          </a:p>
          <a:p>
            <a:pPr marL="0" indent="-457200">
              <a:buNone/>
            </a:pPr>
            <a:r>
              <a:rPr lang="ru-RU" dirty="0"/>
              <a:t>— на поверхности предмета (</a:t>
            </a:r>
            <a:r>
              <a:rPr lang="ru-RU" i="1" dirty="0"/>
              <a:t>на столе, на шкафе (на шкафу), на полке,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время + место + определённые стандартные действия (</a:t>
            </a:r>
            <a:r>
              <a:rPr lang="ru-RU" i="1" dirty="0"/>
              <a:t>на уроке, на концерте, на спектакле, </a:t>
            </a:r>
            <a:r>
              <a:rPr lang="ru-RU" dirty="0"/>
              <a:t>…). </a:t>
            </a:r>
          </a:p>
        </p:txBody>
      </p:sp>
    </p:spTree>
    <p:extLst>
      <p:ext uri="{BB962C8B-B14F-4D97-AF65-F5344CB8AC3E}">
        <p14:creationId xmlns:p14="http://schemas.microsoft.com/office/powerpoint/2010/main" val="2282857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558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076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D3D3D-AB5D-274F-76F6-93868793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45E37B1-74AA-C211-9A7D-06FF6809387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908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06847-C34D-DC91-8F7F-5536AB717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20DCB2-3A42-5F63-A772-8A8E6BEAD8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840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C7F377-4049-97F3-BD36-272BF9411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EABE17C-DFA2-864F-EB25-EF4172649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825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58DFD-2899-B313-72DF-30337A31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E4C35B9-501A-21BB-211B-F96D28FC1D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9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D6F4F-44BE-2189-385F-CBF46375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369C2A9-088C-A070-B0A4-D0ECD975C1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516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18863-DC3F-974C-018E-FADBD967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053A50-5AE7-BCFE-1D46-222A5C8261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224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A152F-C813-8EB8-58D9-619EEA3F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562D52E-89E3-E852-00D7-B9FB3F34B9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351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300F4-E504-CE2F-A302-8D485B70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49157E-CBE5-6A3C-19C8-09FB6CCEB6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089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7EAF0-F9D6-C33B-F3C0-E37639E11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44CE38-262A-7F71-CEAF-30AE69B0A4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8635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CD965-E6C3-3F33-0A5A-00A048334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1F9189-433D-735B-1817-C0D3E8D4A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0609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BBFEF-72E5-A4FE-C2E1-D465424A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FC0A350-18EE-1760-C119-118B379F8F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7363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10EA5-256D-AB92-2D35-B07B4640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CA8C10C-7B84-86B0-4217-E7BDE60BD7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833201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24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7E1BA-68D5-8BD6-9ADC-012ED89E7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4E3A08-DB4D-2DAC-C8FD-91A4D5661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064136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577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EE7FE-8024-DDDF-B667-33B0630CF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1AFEC09-B7B6-508A-E034-6F1E1425A7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022800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837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C252B-D729-5B28-8DE7-B1A898148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8E65BC3-3833-168C-CC94-21F8E6426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437841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0387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6" y="868730"/>
            <a:ext cx="1204524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Скороговорка </a:t>
            </a: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«Цапля, стоя на крыльце...»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— наизусть.</a:t>
            </a: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2. </a:t>
            </a:r>
            <a:r>
              <a:rPr lang="ru-RU" sz="4400" dirty="0">
                <a:solidFill>
                  <a:prstClr val="black"/>
                </a:solidFill>
              </a:rPr>
              <a:t>По материалам «Знакомство» (см. сайт) —страница 3: заполнить пропуски и ответить на вопросы.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</a:t>
            </a:r>
            <a:r>
              <a:rPr kumimoji="0" lang="ru-RU" sz="5400" b="1" i="0" u="none" strike="noStrike" kern="1200" cap="none" spc="300" normalizeH="0" baseline="0" noProof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на 16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29213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3000</TotalTime>
  <Words>4371</Words>
  <Application>Microsoft Office PowerPoint</Application>
  <PresentationFormat>Широкоэкранный</PresentationFormat>
  <Paragraphs>1091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Arbutus Slab</vt:lpstr>
      <vt:lpstr>Arial</vt:lpstr>
      <vt:lpstr>Arial Black</vt:lpstr>
      <vt:lpstr>Calibri</vt:lpstr>
      <vt:lpstr>Calibri Light</vt:lpstr>
      <vt:lpstr>Courier New</vt:lpstr>
      <vt:lpstr>Garamond</vt:lpstr>
      <vt:lpstr>Times New Roman</vt:lpstr>
      <vt:lpstr>Тема Office</vt:lpstr>
      <vt:lpstr>Магистранты-психологи 24 г/п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обучения в группе русского языка</vt:lpstr>
      <vt:lpstr>Правила обучения в группе русского языка</vt:lpstr>
      <vt:lpstr>Расскажите о себе, пожалуйста…</vt:lpstr>
      <vt:lpstr>Презентация PowerPoint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в или 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Скороговорка «Цапля, стоя на крыльце...» — наизусть.  2. По материалам «Знакомство» (см. сайт) —страница 3: заполнить пропуски и ответить на вопросы.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38</cp:revision>
  <dcterms:created xsi:type="dcterms:W3CDTF">2024-09-01T20:30:35Z</dcterms:created>
  <dcterms:modified xsi:type="dcterms:W3CDTF">2024-10-09T11:42:00Z</dcterms:modified>
</cp:coreProperties>
</file>