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519" r:id="rId4"/>
    <p:sldId id="514" r:id="rId5"/>
    <p:sldId id="522" r:id="rId6"/>
    <p:sldId id="518" r:id="rId7"/>
    <p:sldId id="523" r:id="rId8"/>
    <p:sldId id="524" r:id="rId9"/>
    <p:sldId id="520" r:id="rId10"/>
    <p:sldId id="441" r:id="rId11"/>
    <p:sldId id="442" r:id="rId12"/>
    <p:sldId id="526" r:id="rId13"/>
    <p:sldId id="29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88" r:id="rId26"/>
    <p:sldId id="489" r:id="rId27"/>
    <p:sldId id="463" r:id="rId28"/>
    <p:sldId id="464" r:id="rId29"/>
    <p:sldId id="465" r:id="rId30"/>
    <p:sldId id="466" r:id="rId31"/>
    <p:sldId id="467" r:id="rId32"/>
    <p:sldId id="468" r:id="rId33"/>
    <p:sldId id="469" r:id="rId34"/>
    <p:sldId id="470" r:id="rId35"/>
    <p:sldId id="471" r:id="rId36"/>
    <p:sldId id="472" r:id="rId37"/>
    <p:sldId id="473" r:id="rId38"/>
    <p:sldId id="474" r:id="rId39"/>
    <p:sldId id="477" r:id="rId40"/>
    <p:sldId id="478" r:id="rId41"/>
    <p:sldId id="476" r:id="rId42"/>
    <p:sldId id="479" r:id="rId43"/>
    <p:sldId id="480" r:id="rId44"/>
    <p:sldId id="481" r:id="rId45"/>
    <p:sldId id="490" r:id="rId46"/>
    <p:sldId id="491" r:id="rId47"/>
    <p:sldId id="492" r:id="rId48"/>
    <p:sldId id="493" r:id="rId49"/>
    <p:sldId id="494" r:id="rId50"/>
    <p:sldId id="495" r:id="rId51"/>
    <p:sldId id="496" r:id="rId52"/>
    <p:sldId id="497" r:id="rId53"/>
    <p:sldId id="498" r:id="rId54"/>
    <p:sldId id="499" r:id="rId55"/>
    <p:sldId id="504" r:id="rId56"/>
    <p:sldId id="525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F"/>
    <a:srgbClr val="B3A6E5"/>
    <a:srgbClr val="ABC0E4"/>
    <a:srgbClr val="F3F6FB"/>
    <a:srgbClr val="E5CBB1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4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" y="18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184412"/>
              </p:ext>
            </p:extLst>
          </p:nvPr>
        </p:nvGraphicFramePr>
        <p:xfrm>
          <a:off x="147013" y="830296"/>
          <a:ext cx="4541475" cy="6036078"/>
        </p:xfrm>
        <a:graphic>
          <a:graphicData uri="http://schemas.openxmlformats.org/drawingml/2006/table">
            <a:tbl>
              <a:tblPr firstRow="1" firstCol="1" bandRow="1"/>
              <a:tblGrid>
                <a:gridCol w="48736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5091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9957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1231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19130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Моя семья и Ауд.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8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100гг/4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 октября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10:45—14:00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14:15—17:30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855498"/>
              </p:ext>
            </p:extLst>
          </p:nvPr>
        </p:nvGraphicFramePr>
        <p:xfrm>
          <a:off x="7503512" y="813638"/>
          <a:ext cx="4482490" cy="6027204"/>
        </p:xfrm>
        <a:graphic>
          <a:graphicData uri="http://schemas.openxmlformats.org/drawingml/2006/table">
            <a:tbl>
              <a:tblPr firstRow="1" firstCol="1" bandRow="1"/>
              <a:tblGrid>
                <a:gridCol w="49426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1443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2273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79938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271110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</a:tblGrid>
              <a:tr h="28982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Моя семья и Ауд.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95/г/3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100/-/-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98/г/2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94/г/1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92/г/2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90/г/3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98/г/2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А!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93/г/1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98/г/4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D6B4C-686B-ACB8-C812-D51F7A10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557EF-194D-8EFD-0D78-69DF27E8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Ш/Щ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515597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9D8F76E-33D1-A01E-1472-0FF572C8BFE4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06F016-A32B-8CAA-D9AF-5304F7D27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6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B462EA-92B5-8277-A585-8B0956E3F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CACE8-4A66-3D40-EF89-78B778DB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0557143C-D4E9-E24F-AD23-1C1B2D5A3909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3E259A-37EA-6150-A6D7-E582BF5D2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0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247" y="4239599"/>
            <a:ext cx="2190750" cy="1219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4"/>
          <a:stretch/>
        </p:blipFill>
        <p:spPr>
          <a:xfrm flipH="1">
            <a:off x="0" y="221769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831"/>
          <a:stretch/>
        </p:blipFill>
        <p:spPr>
          <a:xfrm>
            <a:off x="4476749" y="4370615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87D361-4314-1A42-3853-FA2A981FC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BDA9404-0AB4-FE97-BE94-6DDF68DD7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CE414-944B-55FB-CE0D-0E1768230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BF4742-E602-FCAB-CADF-228B494974D0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AB7BEF-D097-D7FC-9D6F-75ED952EA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247" y="4239599"/>
            <a:ext cx="2190750" cy="1219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F74670D-326E-C77A-C181-6D13AC3258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4"/>
          <a:stretch/>
        </p:blipFill>
        <p:spPr>
          <a:xfrm flipH="1">
            <a:off x="0" y="221769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F00DD5D-0C69-25CA-9436-D66DD0767A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831"/>
          <a:stretch/>
        </p:blipFill>
        <p:spPr>
          <a:xfrm>
            <a:off x="4476749" y="4370615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A4207B5-F4D0-F6BD-329C-3E7194281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6FF46D-4AB0-D195-5C43-90EF192FE506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07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2105248" y="1224138"/>
            <a:ext cx="83784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Тащу́, тащу́…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бою́сь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дотащу́,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то́чно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вы́пущу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71EF9-5663-8D44-0381-131A9762F6DF}"/>
              </a:ext>
            </a:extLst>
          </p:cNvPr>
          <p:cNvSpPr txBox="1"/>
          <p:nvPr/>
        </p:nvSpPr>
        <p:spPr>
          <a:xfrm>
            <a:off x="5349536" y="2890079"/>
            <a:ext cx="684246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лу́же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посреди́не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ро́щи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у жаб своя́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жилпло́щадь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 живёт ещё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жиле́ц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Водяно́й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жук-плавуне́ц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CE1268-DFE5-5C58-D230-53CD528D9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701" y="57215"/>
            <a:ext cx="1257300" cy="21526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B60157-8DDA-D9E5-1ED4-D679A8D34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40" y="324821"/>
            <a:ext cx="1793672" cy="20031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EC3C30B-08D6-A9BE-7C25-ED0C3A924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98" y="2668831"/>
            <a:ext cx="4336141" cy="290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1A7BA4-50BE-39BC-4A2F-45446EE21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" y="5106385"/>
            <a:ext cx="2434443" cy="163856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D1BA3A5-7E6E-6752-CB27-00F7DFD43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94512" y="5687547"/>
            <a:ext cx="1671489" cy="111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00F1949-14D9-AF4B-83AA-ACAE938DE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10" y="3010800"/>
            <a:ext cx="1772322" cy="1412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9148AD-C55D-C732-EFA8-DFCA3E607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4065" y="5225753"/>
            <a:ext cx="1897268" cy="15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4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C8D93-B333-371E-1787-958CD73E8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985BAE-8D66-3C34-4354-36C13E560631}"/>
              </a:ext>
            </a:extLst>
          </p:cNvPr>
          <p:cNvSpPr txBox="1"/>
          <p:nvPr/>
        </p:nvSpPr>
        <p:spPr>
          <a:xfrm>
            <a:off x="6310489" y="5471067"/>
            <a:ext cx="5610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Ералаш №25 "Близнецы"</a:t>
            </a:r>
          </a:p>
          <a:p>
            <a:endParaRPr lang="ru-RU" dirty="0"/>
          </a:p>
          <a:p>
            <a:r>
              <a:rPr lang="ru-RU" dirty="0"/>
              <a:t>https://www.youtube.com/watch?v=xhcuc_5ej54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CA032-4B2A-42F0-8F46-BAB220D36834}"/>
              </a:ext>
            </a:extLst>
          </p:cNvPr>
          <p:cNvSpPr txBox="1"/>
          <p:nvPr/>
        </p:nvSpPr>
        <p:spPr>
          <a:xfrm>
            <a:off x="530578" y="213027"/>
            <a:ext cx="968586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Собирательные числительные </a:t>
            </a:r>
            <a:r>
              <a:rPr lang="ru-RU" sz="2800" dirty="0"/>
              <a:t>— двое, трое, четверо….</a:t>
            </a:r>
          </a:p>
          <a:p>
            <a:endParaRPr lang="ru-RU" sz="2800" dirty="0"/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Двойня</a:t>
            </a:r>
            <a:r>
              <a:rPr lang="ru-RU" sz="2800" dirty="0"/>
              <a:t> — существительное  (два ребенка, рожденные одновременно), </a:t>
            </a: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тройня</a:t>
            </a:r>
            <a:r>
              <a:rPr lang="ru-RU" sz="2800" dirty="0"/>
              <a:t> — три ребенка, рожденные одновременно.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Двойняшки</a:t>
            </a:r>
            <a:r>
              <a:rPr lang="ru-RU" sz="2800" dirty="0"/>
              <a:t> — два ребенка, рожденные одновременно, братья или сестры.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Тройняшки</a:t>
            </a:r>
            <a:r>
              <a:rPr lang="ru-RU" sz="2800" dirty="0"/>
              <a:t> — три ребенка, рожденные одновременно, братья или сестры.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Близнецы</a:t>
            </a:r>
            <a:r>
              <a:rPr lang="ru-RU" sz="2800" dirty="0"/>
              <a:t> — братья или сестры, двойняшки, тройняшки и т. д., очень похожие друг на друга.</a:t>
            </a:r>
          </a:p>
        </p:txBody>
      </p:sp>
    </p:spTree>
    <p:extLst>
      <p:ext uri="{BB962C8B-B14F-4D97-AF65-F5344CB8AC3E}">
        <p14:creationId xmlns:p14="http://schemas.microsoft.com/office/powerpoint/2010/main" val="135801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345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4800" dirty="0">
                <a:solidFill>
                  <a:schemeClr val="bg1">
                    <a:lumMod val="65000"/>
                  </a:schemeClr>
                </a:solidFill>
              </a:rPr>
              <a:t>Выучить наизусть скороговорки "Кукушка...", "Наварила..." и "Тщетно...".</a:t>
            </a:r>
          </a:p>
          <a:p>
            <a:pPr algn="l">
              <a:lnSpc>
                <a:spcPct val="150000"/>
              </a:lnSpc>
              <a:spcBef>
                <a:spcPts val="1200"/>
              </a:spcBef>
            </a:pPr>
            <a:r>
              <a:rPr lang="ru-RU" sz="4800" dirty="0">
                <a:solidFill>
                  <a:schemeClr val="tx1"/>
                </a:solidFill>
              </a:rPr>
              <a:t>2. Рассказать о своей семье.</a:t>
            </a:r>
            <a:endParaRPr lang="ru-RU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8E1042-8F9B-9728-8902-F6E9EFA6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78815"/>
            <a:ext cx="2896088" cy="892785"/>
          </a:xfrm>
        </p:spPr>
        <p:txBody>
          <a:bodyPr>
            <a:normAutofit/>
          </a:bodyPr>
          <a:lstStyle/>
          <a:p>
            <a:r>
              <a:rPr lang="ru-RU" sz="2400" dirty="0"/>
              <a:t>Западная система (Болонская)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DCEE3A-1243-F07B-BF8A-FBE4F819A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88123"/>
            <a:ext cx="2567842" cy="4401527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Бакалавриат</a:t>
            </a:r>
          </a:p>
          <a:p>
            <a:r>
              <a:rPr lang="ru-RU" dirty="0"/>
              <a:t> (4 года)</a:t>
            </a:r>
          </a:p>
          <a:p>
            <a:r>
              <a:rPr lang="ru-RU" dirty="0">
                <a:solidFill>
                  <a:srgbClr val="FF0000"/>
                </a:solidFill>
              </a:rPr>
              <a:t>Магистратура</a:t>
            </a:r>
          </a:p>
          <a:p>
            <a:r>
              <a:rPr lang="ru-RU" dirty="0"/>
              <a:t> (2 года)</a:t>
            </a:r>
          </a:p>
          <a:p>
            <a:endParaRPr lang="ru-RU" dirty="0"/>
          </a:p>
          <a:p>
            <a:r>
              <a:rPr lang="ru-RU" dirty="0"/>
              <a:t>Аспирантура</a:t>
            </a:r>
          </a:p>
          <a:p>
            <a:r>
              <a:rPr lang="ru-RU" dirty="0"/>
              <a:t>— </a:t>
            </a:r>
            <a:r>
              <a:rPr lang="en-US" dirty="0"/>
              <a:t>PhD </a:t>
            </a:r>
            <a:r>
              <a:rPr lang="ru-RU" dirty="0"/>
              <a:t>= </a:t>
            </a:r>
            <a:r>
              <a:rPr lang="ru-RU" dirty="0">
                <a:solidFill>
                  <a:schemeClr val="tx1"/>
                </a:solidFill>
              </a:rPr>
              <a:t>доктор философии</a:t>
            </a:r>
            <a:r>
              <a:rPr lang="ru-RU" dirty="0"/>
              <a:t> </a:t>
            </a:r>
            <a:r>
              <a:rPr lang="en-US" dirty="0"/>
              <a:t>(1-</a:t>
            </a:r>
            <a:r>
              <a:rPr lang="ru-RU" dirty="0" err="1"/>
              <a:t>ая</a:t>
            </a:r>
            <a:r>
              <a:rPr lang="ru-RU" dirty="0"/>
              <a:t> диссертация)</a:t>
            </a:r>
          </a:p>
          <a:p>
            <a:endParaRPr lang="ru-RU" dirty="0"/>
          </a:p>
          <a:p>
            <a:r>
              <a:rPr lang="ru-RU" dirty="0"/>
              <a:t>2-ая диссертация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C909B3-E07B-D4DB-62C8-998CA098D186}"/>
              </a:ext>
            </a:extLst>
          </p:cNvPr>
          <p:cNvSpPr txBox="1">
            <a:spLocks/>
          </p:cNvSpPr>
          <p:nvPr/>
        </p:nvSpPr>
        <p:spPr>
          <a:xfrm>
            <a:off x="7514004" y="410796"/>
            <a:ext cx="2896088" cy="715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система 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FE0B7063-271E-2A07-B505-85DB20E8F57E}"/>
              </a:ext>
            </a:extLst>
          </p:cNvPr>
          <p:cNvSpPr txBox="1">
            <a:spLocks/>
          </p:cNvSpPr>
          <p:nvPr/>
        </p:nvSpPr>
        <p:spPr>
          <a:xfrm>
            <a:off x="6893170" y="2192215"/>
            <a:ext cx="3833446" cy="4401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FF0000"/>
                </a:solidFill>
              </a:rPr>
              <a:t>Специалитет</a:t>
            </a:r>
          </a:p>
          <a:p>
            <a:r>
              <a:rPr lang="ru-RU" dirty="0"/>
              <a:t> (5-6 лет)</a:t>
            </a:r>
          </a:p>
          <a:p>
            <a:endParaRPr lang="ru-RU" dirty="0"/>
          </a:p>
          <a:p>
            <a:r>
              <a:rPr lang="ru-RU" i="1" dirty="0">
                <a:solidFill>
                  <a:srgbClr val="FF0000"/>
                </a:solidFill>
              </a:rPr>
              <a:t>Аспирантура</a:t>
            </a:r>
            <a:r>
              <a:rPr lang="ru-RU" dirty="0"/>
              <a:t> (2-4 года) </a:t>
            </a:r>
          </a:p>
          <a:p>
            <a:r>
              <a:rPr lang="ru-RU" dirty="0"/>
              <a:t>— </a:t>
            </a:r>
            <a:r>
              <a:rPr lang="ru-RU" i="1" dirty="0">
                <a:solidFill>
                  <a:srgbClr val="FF0000"/>
                </a:solidFill>
              </a:rPr>
              <a:t>Кандидат</a:t>
            </a:r>
            <a:r>
              <a:rPr lang="ru-RU" sz="2400" i="1" dirty="0">
                <a:solidFill>
                  <a:srgbClr val="FF0000"/>
                </a:solidFill>
              </a:rPr>
              <a:t> </a:t>
            </a:r>
            <a:r>
              <a:rPr lang="ru-RU" sz="1800" i="1" dirty="0">
                <a:solidFill>
                  <a:srgbClr val="FF0000"/>
                </a:solidFill>
              </a:rPr>
              <a:t>филологических</a:t>
            </a:r>
            <a:r>
              <a:rPr lang="ru-RU" i="1" dirty="0">
                <a:solidFill>
                  <a:srgbClr val="FF0000"/>
                </a:solidFill>
              </a:rPr>
              <a:t> наук </a:t>
            </a:r>
            <a:r>
              <a:rPr lang="ru-RU" dirty="0"/>
              <a:t>(1-ая диссертация)</a:t>
            </a:r>
          </a:p>
          <a:p>
            <a:endParaRPr lang="ru-RU" dirty="0"/>
          </a:p>
          <a:p>
            <a:r>
              <a:rPr lang="ru-RU" dirty="0"/>
              <a:t>Докторантура — </a:t>
            </a:r>
            <a:r>
              <a:rPr lang="ru-RU" i="1" dirty="0">
                <a:solidFill>
                  <a:srgbClr val="FF0000"/>
                </a:solidFill>
              </a:rPr>
              <a:t>Доктор </a:t>
            </a:r>
            <a:r>
              <a:rPr lang="ru-RU" sz="1800" i="1" dirty="0">
                <a:solidFill>
                  <a:srgbClr val="FF0000"/>
                </a:solidFill>
              </a:rPr>
              <a:t>филологических</a:t>
            </a:r>
            <a:r>
              <a:rPr lang="ru-RU" i="1" dirty="0"/>
              <a:t> </a:t>
            </a:r>
            <a:r>
              <a:rPr lang="ru-RU" i="1" dirty="0">
                <a:solidFill>
                  <a:srgbClr val="FF0000"/>
                </a:solidFill>
              </a:rPr>
              <a:t>наук</a:t>
            </a:r>
            <a:r>
              <a:rPr lang="ru-RU" i="1" dirty="0"/>
              <a:t> </a:t>
            </a:r>
            <a:r>
              <a:rPr lang="ru-RU" dirty="0"/>
              <a:t>(2-ая диссертация)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9EC9CAD-7F8B-3C26-01D5-740F12E3D621}"/>
              </a:ext>
            </a:extLst>
          </p:cNvPr>
          <p:cNvCxnSpPr>
            <a:cxnSpLocks/>
          </p:cNvCxnSpPr>
          <p:nvPr/>
        </p:nvCxnSpPr>
        <p:spPr>
          <a:xfrm>
            <a:off x="140677" y="5287108"/>
            <a:ext cx="11219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D8832EB-914A-D3C6-F5D5-95D172A3CC72}"/>
              </a:ext>
            </a:extLst>
          </p:cNvPr>
          <p:cNvCxnSpPr/>
          <p:nvPr/>
        </p:nvCxnSpPr>
        <p:spPr>
          <a:xfrm>
            <a:off x="246185" y="3429000"/>
            <a:ext cx="11113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960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6B5061-373B-49A9-BE72-313A7341CC67}"/>
              </a:ext>
            </a:extLst>
          </p:cNvPr>
          <p:cNvSpPr txBox="1"/>
          <p:nvPr/>
        </p:nvSpPr>
        <p:spPr>
          <a:xfrm>
            <a:off x="3160450" y="1916695"/>
            <a:ext cx="8700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Слово 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назва́ние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употребляют, когда говорят 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неодушевлённых предметах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слово 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и́мя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относится к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одушевлённым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(чаще всего имеют в виду человека, а также домашнего животного).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435006" y="1065320"/>
            <a:ext cx="2881912" cy="5319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Кличка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Прозвище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C1EE7-C418-4244-9CDD-87C6D7A4C053}"/>
              </a:ext>
            </a:extLst>
          </p:cNvPr>
          <p:cNvSpPr txBox="1"/>
          <p:nvPr/>
        </p:nvSpPr>
        <p:spPr>
          <a:xfrm>
            <a:off x="3400888" y="3308132"/>
            <a:ext cx="879111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Кли́чка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имя собственное домашнего животного или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шутливое, насмешливое или конспиративное прозвище человека.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Может образовываться из личного имени человека с уменьшительным или пренебрежительным суффиксом.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Конспиративное прозвище у человека, находящегося в какой-либо тайной организации, в том числе партийная кличка у многих видных членов партийных организаций в период их нелегального существования.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Прозвище человека из преступной среды, может сочетаться с подлинным личным именем. Поскольку преступники нередко известны только по кличкам, картотека кличек является важным вспомогательным средством идентификации и розыска преступника.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61302-9C5E-4C6D-AC96-14DF75795B41}"/>
              </a:ext>
            </a:extLst>
          </p:cNvPr>
          <p:cNvSpPr txBox="1"/>
          <p:nvPr/>
        </p:nvSpPr>
        <p:spPr>
          <a:xfrm>
            <a:off x="3316918" y="5593501"/>
            <a:ext cx="87911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Про́звище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дополнительное имя, данное человеку окружающими людьми в соответствии с его характерной чертой или профессией, сопутствующим его жизни обстоятельством или по какой-либо аналогии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9214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41391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82535-2801-4DE3-9C85-7F825278F88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638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94547D-FCDB-40CD-9520-43060EC66B45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230537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81535D-EC0C-40C8-A042-44A9A9D5893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750037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3080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E74C0-0698-4C70-BE1E-C0EF02873D5C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094184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9F12F1-8DBB-425E-88CE-3ECE028DE8D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996049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C9C899-37DE-4FA1-A8E8-37532FB15469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861701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3353F6-65F3-4E86-BBF1-5CC73B83AF7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2710872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2491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BB800-DEAD-44F1-A0FE-7AC431714716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182230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79C62-6109-4BD8-B19C-B6E449566D4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686633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24970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D52AF5-E374-464E-80AD-872C94EBF36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4245209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0CD855-425D-43AD-9252-5B44C8450A1D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4184566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NovaMedium"/>
                <a:ea typeface="+mn-ea"/>
                <a:cs typeface="+mn-cs"/>
              </a:rPr>
              <a:t> 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города,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мальчика,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реки,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газеты,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соседа,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кинофильма,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(кого)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(что)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(как)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Моего брата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Александр.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дедушки.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спектакля,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товарища,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подруги,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имя собаки,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34F5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название журнала.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03644-255A-4AA7-A80B-F869646FC449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город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Ярославль.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 в честь основателя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князя Ярослава Мудрого.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809839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lnSpcReduction="10000"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семьи</a:t>
            </a:r>
            <a:r>
              <a:rPr lang="ru-RU" sz="5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</a:p>
          <a:p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77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9"/>
            <a:ext cx="11363418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Меня зовут Елизавета Викторовна Гусева. Елизавета — это моё имя, Викторовна — это моё отчество, а Гусева — это моя фамилия.</a:t>
            </a:r>
          </a:p>
          <a:p>
            <a:endParaRPr lang="ru-RU" sz="54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50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9"/>
            <a:ext cx="11363418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Близкие люди: родители, брат, его жена, мои тёти и друзья — обращаются ко мне по краткому имени: Лиза. Они зовут меня Лизой.</a:t>
            </a:r>
          </a:p>
          <a:p>
            <a:endParaRPr lang="ru-RU" sz="54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97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9"/>
            <a:ext cx="11363418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Мои студенты обращаются ко мне по имени и отчеству: Елизавета Викторовна.</a:t>
            </a:r>
          </a:p>
          <a:p>
            <a:endParaRPr lang="ru-RU" sz="54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126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9"/>
            <a:ext cx="11363418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официальных организациях и официальных списках используется моя фамилия и полное имя с отчеством: Гусева Елизавета Викторовна.</a:t>
            </a:r>
          </a:p>
          <a:p>
            <a:endParaRPr lang="ru-RU" sz="54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9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9"/>
            <a:ext cx="11363418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вас зовут? Как тебя зовут?</a:t>
            </a:r>
            <a:endParaRPr lang="ru-RU" sz="5400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54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54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8"/>
            <a:ext cx="11363418" cy="514969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вас зовут? Как тебя зовут?</a:t>
            </a:r>
            <a:endParaRPr lang="ru-RU" sz="5400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вашей культуре используется отчество?</a:t>
            </a:r>
          </a:p>
        </p:txBody>
      </p:sp>
    </p:spTree>
    <p:extLst>
      <p:ext uri="{BB962C8B-B14F-4D97-AF65-F5344CB8AC3E}">
        <p14:creationId xmlns:p14="http://schemas.microsoft.com/office/powerpoint/2010/main" val="2170402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718" y="1642368"/>
            <a:ext cx="11363418" cy="514969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тчество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фами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лия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вас зовут? Как тебя зовут?</a:t>
            </a:r>
            <a:endParaRPr lang="ru-RU" sz="5400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вашей культуре используется отчество?</a:t>
            </a:r>
          </a:p>
          <a:p>
            <a:r>
              <a:rPr lang="ru-RU" sz="54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каких частей состоит имя в вашей культуре?</a:t>
            </a:r>
          </a:p>
        </p:txBody>
      </p:sp>
    </p:spTree>
    <p:extLst>
      <p:ext uri="{BB962C8B-B14F-4D97-AF65-F5344CB8AC3E}">
        <p14:creationId xmlns:p14="http://schemas.microsoft.com/office/powerpoint/2010/main" val="3372938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семьи</a:t>
            </a:r>
            <a:r>
              <a:rPr lang="ru-RU" sz="5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Моя семья состоит из трёх человек: мамы, папы и меня.</a:t>
            </a:r>
            <a:endParaRPr lang="ru-RU" sz="54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281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515600" cy="514969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семьи</a:t>
            </a:r>
            <a:r>
              <a:rPr lang="ru-RU" sz="5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</a:p>
          <a:p>
            <a:r>
              <a:rPr lang="ru-RU" sz="5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Моя семья состоит из трёх человек: мамы, папы и меня.</a:t>
            </a: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Еще мы считаем членами нашей семьи наших животных: собаку и 4-х кошек.</a:t>
            </a:r>
            <a:endParaRPr lang="ru-RU" sz="54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278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515600" cy="514969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семьи</a:t>
            </a:r>
            <a:r>
              <a:rPr lang="ru-RU" sz="5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человек в вашей семье</a:t>
            </a:r>
            <a:r>
              <a:rPr lang="ru-RU" sz="54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7390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515600" cy="514969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семьи</a:t>
            </a:r>
            <a:r>
              <a:rPr lang="ru-RU" sz="5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человек в вашей семье</a:t>
            </a:r>
            <a:r>
              <a:rPr lang="ru-RU" sz="54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Перечислите членов вашей семьи.</a:t>
            </a:r>
            <a:endParaRPr lang="ru-RU" sz="5400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37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 меня очень много родственников.</a:t>
            </a:r>
          </a:p>
        </p:txBody>
      </p:sp>
    </p:spTree>
    <p:extLst>
      <p:ext uri="{BB962C8B-B14F-4D97-AF65-F5344CB8AC3E}">
        <p14:creationId xmlns:p14="http://schemas.microsoft.com/office/powerpoint/2010/main" val="21292304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 меня очень много родственников.</a:t>
            </a: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Во-первых, у меня есть старший брат.</a:t>
            </a:r>
          </a:p>
        </p:txBody>
      </p:sp>
    </p:spTree>
    <p:extLst>
      <p:ext uri="{BB962C8B-B14F-4D97-AF65-F5344CB8AC3E}">
        <p14:creationId xmlns:p14="http://schemas.microsoft.com/office/powerpoint/2010/main" val="33195813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 меня очень много родственников.</a:t>
            </a: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Во-первых, у меня есть старший брат. У него есть жена и двое детей — это мои племянники. </a:t>
            </a:r>
          </a:p>
        </p:txBody>
      </p:sp>
    </p:spTree>
    <p:extLst>
      <p:ext uri="{BB962C8B-B14F-4D97-AF65-F5344CB8AC3E}">
        <p14:creationId xmlns:p14="http://schemas.microsoft.com/office/powerpoint/2010/main" val="823365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Во-вторых, и у моей мамы, и у моего папы есть сёстры. Это мои тёти.</a:t>
            </a:r>
          </a:p>
        </p:txBody>
      </p:sp>
    </p:spTree>
    <p:extLst>
      <p:ext uri="{BB962C8B-B14F-4D97-AF65-F5344CB8AC3E}">
        <p14:creationId xmlns:p14="http://schemas.microsoft.com/office/powerpoint/2010/main" val="7540007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 fontScale="92500" lnSpcReduction="10000"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Во-вторых, и у моей мамы, и у моего папы есть сёстры. Это мои тёти.</a:t>
            </a: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 одной тёти двое детей: сын и дочь — это мои двоюродный брат и двоюродная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106426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 lnSpcReduction="10000"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 них тоже есть семьи и дети. Их дети — мои племянники. А дети моих племянников, внуки моих двоюродных брата и сестры, — мои внучатые племянники.</a:t>
            </a:r>
          </a:p>
        </p:txBody>
      </p:sp>
    </p:spTree>
    <p:extLst>
      <p:ext uri="{BB962C8B-B14F-4D97-AF65-F5344CB8AC3E}">
        <p14:creationId xmlns:p14="http://schemas.microsoft.com/office/powerpoint/2010/main" val="22898247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8"/>
            <a:ext cx="10797898" cy="4909351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дственница</a:t>
            </a:r>
            <a:r>
              <a:rPr lang="ru-RU" sz="5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5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дственники</a:t>
            </a:r>
            <a:endParaRPr lang="ru-RU" sz="5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</a:rPr>
              <a:t>У вас много родственников?</a:t>
            </a:r>
          </a:p>
        </p:txBody>
      </p:sp>
    </p:spTree>
    <p:extLst>
      <p:ext uri="{BB962C8B-B14F-4D97-AF65-F5344CB8AC3E}">
        <p14:creationId xmlns:p14="http://schemas.microsoft.com/office/powerpoint/2010/main" val="15814852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B3E715-E26A-4795-8385-66FB90B96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296" y="1562471"/>
            <a:ext cx="10515600" cy="48734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льчик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ноша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молодо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рень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пожило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мужчи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рый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мужчина,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стари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па́па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оте́ц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му́ж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дя́дя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де́душка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сы́н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бра́т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родно́й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бра́т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двою́родный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бра́т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вну́к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племя́нник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8398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B3E715-E26A-4795-8385-66FB90B96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685" y="1207364"/>
            <a:ext cx="11055350" cy="55847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вочка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вушка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b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нщина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пожила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нщина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b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рая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нщина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стару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>
              <a:lnSpc>
                <a:spcPct val="120000"/>
              </a:lnSpc>
            </a:pPr>
            <a:endParaRPr lang="ru-RU" sz="1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мать, жена</a:t>
            </a:r>
            <a:r>
              <a:rPr lang="ru-RU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тётя,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бушка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дочь, сестра</a:t>
            </a:r>
            <a:r>
              <a:rPr lang="ru-RU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родна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сестра</a:t>
            </a:r>
            <a:r>
              <a:rPr lang="ru-RU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двою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родная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сестра</a:t>
            </a:r>
            <a:r>
              <a:rPr lang="ru-RU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вну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чка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племя</a:t>
            </a:r>
            <a:r>
              <a:rPr lang="ru-RU" sz="4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нница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6003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0427"/>
            <a:ext cx="10515600" cy="4669223"/>
          </a:xfrm>
        </p:spPr>
        <p:txBody>
          <a:bodyPr>
            <a:normAutofit fontScale="92500"/>
          </a:bodyPr>
          <a:lstStyle/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Люди: молодые люди (молодёжь), пожилые люди, старые люди (старики). </a:t>
            </a:r>
          </a:p>
          <a:p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Дети (ребёнок — </a:t>
            </a: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сын, дочь/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дочка),</a:t>
            </a:r>
            <a:b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родители (отец/папа, мать/мама),</a:t>
            </a:r>
            <a:b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внуки (внук, внучка),</a:t>
            </a:r>
            <a:b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племянники (племянник, племянница). 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6084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0427"/>
            <a:ext cx="10515600" cy="4669223"/>
          </a:xfrm>
        </p:spPr>
        <p:txBody>
          <a:bodyPr>
            <a:normAutofit/>
          </a:bodyPr>
          <a:lstStyle/>
          <a:p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льник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льница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льники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льник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льница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льники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Домохозя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йка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Пенсионе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пенсионе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рка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пенсионе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ры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(на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нсии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57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71852"/>
            <a:ext cx="10515600" cy="529996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Сва́дьба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сва́дебное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путеше́ствие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Помо́лвка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венча́ние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це́ркви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Жени́х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неве́ста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му́ж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жена́.</a:t>
            </a:r>
            <a:r>
              <a:rPr lang="ru-RU" sz="4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Му́ж</a:t>
            </a:r>
            <a:r>
              <a:rPr lang="ru-RU" sz="4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жена́ — одна́ сатана́.</a:t>
            </a:r>
          </a:p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Супру́ги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жена́ —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супру́га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му́ж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супру́г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Разво́д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разведены́ (он разведён, она разведена́), в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разво́де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разводи́ться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развести́сь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Бы́вшая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жена,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бы́вший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муж,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бы́вшие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супруги.</a:t>
            </a:r>
          </a:p>
        </p:txBody>
      </p:sp>
    </p:spTree>
    <p:extLst>
      <p:ext uri="{BB962C8B-B14F-4D97-AF65-F5344CB8AC3E}">
        <p14:creationId xmlns:p14="http://schemas.microsoft.com/office/powerpoint/2010/main" val="4107977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720" y="2343705"/>
            <a:ext cx="9367730" cy="37459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Взро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слый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счастли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вый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дру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жный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самостоя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тельный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замеча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тельный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чуде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сный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</a:rPr>
              <a:t>...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0778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0427"/>
            <a:ext cx="10515600" cy="4953740"/>
          </a:xfrm>
        </p:spPr>
        <p:txBody>
          <a:bodyPr>
            <a:normAutofit/>
          </a:bodyPr>
          <a:lstStyle/>
          <a:p>
            <a:pPr indent="-457200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Рождаться, родиться</a:t>
            </a:r>
          </a:p>
          <a:p>
            <a:pPr indent="-457200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Умирать, умереть</a:t>
            </a:r>
          </a:p>
          <a:p>
            <a:pPr indent="-457200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Жив (-а, -ы) — </a:t>
            </a:r>
            <a: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Моя бабушка жива.</a:t>
            </a:r>
          </a:p>
          <a:p>
            <a:pPr indent="-457200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Называть, назвать (кого? как?)</a:t>
            </a:r>
          </a:p>
          <a:p>
            <a:pPr indent="-457200" algn="r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— </a:t>
            </a:r>
            <a: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Его назвали Андреем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indent="-457200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Обращаться, обратиться (к кому? как?)</a:t>
            </a:r>
          </a:p>
          <a:p>
            <a:pPr indent="-457200" algn="r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— </a:t>
            </a:r>
            <a: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Он обращается к ней по имени-отчеству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74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0426"/>
            <a:ext cx="10515600" cy="530884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Влюбляться, влюбиться (в кого?)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Катя влюбилась в Сергея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Выходить замуж, выйти замуж (за кого?)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Анна вышла замуж за Олега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Быть замужем (за кем?)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Вера замужем за Петром два года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Жениться (на ком?)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Олег вчера женился на Анне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Женат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Пётр женат на Вере два года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Женаты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Пётр и Вера женаты два года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Пожениться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Олег и Анна вчера поженились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95050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A92EE-1F6B-4E05-BD3A-7AE5C6A3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984" y="1242874"/>
            <a:ext cx="11461072" cy="540650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Разводиться, развестись (с кем?)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Ольга вчера развелась с Сашей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Разведён (-а, -ы) (с кем?)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Надя давно разведена с Иваном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Выходить на пенсию, выйти на пенсию</a:t>
            </a:r>
          </a:p>
          <a:p>
            <a:pPr algn="r">
              <a:spcBef>
                <a:spcPts val="0"/>
              </a:spcBef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Моя тётя вышла на пенсию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Быть на пенсии 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Моя тётя два года на пенсии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Воспитывать, воспитать (кого?)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Меня воспитывала бабушка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Зарабатывать, заработать (как?) —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Мой папа хорошо зарабатывает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25840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3D6DF2-AC54-4BD8-8087-DA06E77A5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40528"/>
            <a:ext cx="10515600" cy="5175681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—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Меня зовут Наташа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Называть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назвать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честь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algn="r"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 назвали Андреем в честь дедушки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—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Мне двадцать лет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Похож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(-а, -и)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кого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—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Мой брат похож на папу глазами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Похож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кого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две капли воды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(вся)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отца.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Потерять голову.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Влюбиться с первого взгляда.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кем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за каменной стеной.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4130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167" y="0"/>
            <a:ext cx="5659474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618987-AD5B-4202-B512-B67024CF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9" y="994299"/>
            <a:ext cx="6034623" cy="569802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 в зелёном платье </a:t>
            </a:r>
            <a:r>
              <a:rPr lang="ru-RU" dirty="0">
                <a:solidFill>
                  <a:srgbClr val="002060"/>
                </a:solidFill>
              </a:rPr>
              <a:t>— (мужчина в синем костюме); — (девочка); — (женщина в красном пиджаке); — (мужчина в чёрном пиджаке).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Мужчина в синем костюме </a:t>
            </a:r>
            <a:r>
              <a:rPr lang="ru-RU" dirty="0">
                <a:solidFill>
                  <a:srgbClr val="002060"/>
                </a:solidFill>
              </a:rPr>
              <a:t>— (девочка); — (женщина в красном пиджаке); — (мужчина в чёрном пиджаке).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Мужчина в чёрном пиджаке</a:t>
            </a:r>
            <a:r>
              <a:rPr lang="ru-RU" dirty="0">
                <a:solidFill>
                  <a:srgbClr val="002060"/>
                </a:solidFill>
              </a:rPr>
              <a:t>— (женщина в красном пиджаке); — (мальчик); — (женщина в зелёном платье).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Мальчик</a:t>
            </a:r>
            <a:r>
              <a:rPr lang="ru-RU" dirty="0">
                <a:solidFill>
                  <a:srgbClr val="002060"/>
                </a:solidFill>
              </a:rPr>
              <a:t> — (женщина в зелёном платье); — (девочка); — (женщина в красном пиджаке); — (мужчина в чёрном пиджаке). 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Девочка</a:t>
            </a:r>
            <a:r>
              <a:rPr lang="ru-RU" dirty="0">
                <a:solidFill>
                  <a:srgbClr val="002060"/>
                </a:solidFill>
              </a:rPr>
              <a:t> — (мальчик); — (женщина в зелёном платье); — (мужчина в синем костюме).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4D1056-7EA4-4EAF-B360-7E2215E709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-129" b="18576"/>
          <a:stretch/>
        </p:blipFill>
        <p:spPr>
          <a:xfrm>
            <a:off x="0" y="0"/>
            <a:ext cx="6034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93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BFF276-55E7-8D68-D10C-FFB1E78AD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10D5A45-4461-1047-0BD1-AED4B3C4C01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17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69AAD2-E52E-B1E7-4B62-2916F06373A4}"/>
              </a:ext>
            </a:extLst>
          </p:cNvPr>
          <p:cNvSpPr txBox="1"/>
          <p:nvPr/>
        </p:nvSpPr>
        <p:spPr>
          <a:xfrm>
            <a:off x="329938" y="917912"/>
            <a:ext cx="11657275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chemeClr val="tx1"/>
                </a:solidFill>
              </a:rPr>
              <a:t>Выучить наизусть скороговорки «Тащу...» и «В луже…».</a:t>
            </a:r>
          </a:p>
          <a:p>
            <a:pPr algn="l">
              <a:spcBef>
                <a:spcPts val="1200"/>
              </a:spcBef>
            </a:pPr>
            <a:r>
              <a:rPr lang="ru-RU" sz="4000" dirty="0">
                <a:solidFill>
                  <a:schemeClr val="tx1"/>
                </a:solidFill>
              </a:rPr>
              <a:t>2. Составить 10 предложений со словами </a:t>
            </a:r>
            <a:r>
              <a:rPr lang="ru-RU" sz="4000" i="1" dirty="0">
                <a:solidFill>
                  <a:schemeClr val="tx1"/>
                </a:solidFill>
              </a:rPr>
              <a:t>звать, называть, назвать, имя, название</a:t>
            </a:r>
            <a:r>
              <a:rPr lang="ru-RU" sz="4000" i="1" dirty="0"/>
              <a:t> </a:t>
            </a:r>
            <a:r>
              <a:rPr lang="ru-RU" sz="4000" dirty="0">
                <a:solidFill>
                  <a:schemeClr val="tx1"/>
                </a:solidFill>
              </a:rPr>
              <a:t>по теме «Семья».</a:t>
            </a:r>
          </a:p>
          <a:p>
            <a:pPr algn="l">
              <a:spcBef>
                <a:spcPts val="1200"/>
              </a:spcBef>
            </a:pPr>
            <a:r>
              <a:rPr lang="ru-RU" sz="4000" dirty="0"/>
              <a:t>3. По схеме составить предложения кто есть кто по отношению к указанным в скобках </a:t>
            </a:r>
            <a:r>
              <a:rPr lang="ru-RU" sz="4000" i="1" dirty="0"/>
              <a:t>(женщина в зеленом костюме — это жена мужчины в синем костюме…).</a:t>
            </a:r>
            <a:endParaRPr lang="ru-RU" sz="4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638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6731</TotalTime>
  <Words>3467</Words>
  <Application>Microsoft Office PowerPoint</Application>
  <PresentationFormat>Широкоэкранный</PresentationFormat>
  <Paragraphs>560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Open Sans</vt:lpstr>
      <vt:lpstr>ProximaNovaMedium</vt:lpstr>
      <vt:lpstr>Roboto</vt:lpstr>
      <vt:lpstr>Times New Roman</vt:lpstr>
      <vt:lpstr>Тема Office</vt:lpstr>
      <vt:lpstr>Группа 101СА </vt:lpstr>
      <vt:lpstr>Фонетика Русские скороговорки и стихотворения</vt:lpstr>
      <vt:lpstr>Ш/Щ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Западная система (Болонская)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95</cp:revision>
  <dcterms:created xsi:type="dcterms:W3CDTF">2024-09-01T20:30:35Z</dcterms:created>
  <dcterms:modified xsi:type="dcterms:W3CDTF">2024-10-14T14:19:14Z</dcterms:modified>
</cp:coreProperties>
</file>