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840" r:id="rId3"/>
    <p:sldId id="923" r:id="rId4"/>
    <p:sldId id="924" r:id="rId5"/>
    <p:sldId id="273" r:id="rId6"/>
    <p:sldId id="845" r:id="rId7"/>
    <p:sldId id="487" r:id="rId8"/>
    <p:sldId id="922" r:id="rId9"/>
    <p:sldId id="488" r:id="rId10"/>
    <p:sldId id="490" r:id="rId11"/>
    <p:sldId id="917" r:id="rId12"/>
    <p:sldId id="918" r:id="rId13"/>
    <p:sldId id="416" r:id="rId14"/>
    <p:sldId id="418" r:id="rId15"/>
    <p:sldId id="420" r:id="rId16"/>
    <p:sldId id="422" r:id="rId17"/>
    <p:sldId id="423" r:id="rId18"/>
    <p:sldId id="421" r:id="rId19"/>
    <p:sldId id="419" r:id="rId20"/>
    <p:sldId id="425" r:id="rId21"/>
    <p:sldId id="426" r:id="rId22"/>
    <p:sldId id="424" r:id="rId23"/>
    <p:sldId id="427" r:id="rId24"/>
    <p:sldId id="429" r:id="rId25"/>
    <p:sldId id="430" r:id="rId26"/>
    <p:sldId id="431" r:id="rId27"/>
    <p:sldId id="432" r:id="rId28"/>
    <p:sldId id="579" r:id="rId29"/>
    <p:sldId id="434" r:id="rId30"/>
    <p:sldId id="435" r:id="rId31"/>
    <p:sldId id="436" r:id="rId32"/>
    <p:sldId id="437" r:id="rId33"/>
    <p:sldId id="438" r:id="rId34"/>
    <p:sldId id="439" r:id="rId35"/>
    <p:sldId id="440" r:id="rId36"/>
    <p:sldId id="441" r:id="rId37"/>
    <p:sldId id="442" r:id="rId38"/>
    <p:sldId id="443" r:id="rId39"/>
    <p:sldId id="445" r:id="rId40"/>
    <p:sldId id="446" r:id="rId41"/>
    <p:sldId id="447" r:id="rId42"/>
    <p:sldId id="856"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BC08"/>
    <a:srgbClr val="C1AF03"/>
    <a:srgbClr val="B2AAE5"/>
    <a:srgbClr val="55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87" autoAdjust="0"/>
    <p:restoredTop sz="94660"/>
  </p:normalViewPr>
  <p:slideViewPr>
    <p:cSldViewPr snapToGrid="0">
      <p:cViewPr varScale="1">
        <p:scale>
          <a:sx n="65" d="100"/>
          <a:sy n="65" d="100"/>
        </p:scale>
        <p:origin x="702"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92495-C580-4E3A-B760-DC2C4C452BD8}" type="datetimeFigureOut">
              <a:rPr lang="ru-RU" smtClean="0"/>
              <a:t>16.12.2024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97303-AB48-41DA-85B3-B968A37AB862}" type="slidenum">
              <a:rPr lang="ru-RU" smtClean="0"/>
              <a:t>‹#›</a:t>
            </a:fld>
            <a:endParaRPr lang="ru-RU"/>
          </a:p>
        </p:txBody>
      </p:sp>
    </p:spTree>
    <p:extLst>
      <p:ext uri="{BB962C8B-B14F-4D97-AF65-F5344CB8AC3E}">
        <p14:creationId xmlns:p14="http://schemas.microsoft.com/office/powerpoint/2010/main" val="56023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7D8EF-D432-42D2-9983-35849A0EBDA8}"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744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DB517-DFF2-0546-1777-6C1CA6CCC793}"/>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23E9E69B-3957-9748-4DAE-96F82C15EA0E}"/>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9E68358-3F36-3D3F-90DB-F2D114C9C51C}"/>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4E1FE294-7C1A-C3A2-1343-E4341F312C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7D8EF-D432-42D2-9983-35849A0EBDA8}"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258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211D-6484-7338-B9E0-0BA2F167F147}"/>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14B0AAE-CEFF-4BB4-1178-426185D8D4F3}"/>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7FEF33E5-B316-F8D9-6204-AAE609B50617}"/>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8589227A-0FA3-9A37-FA61-421B4E0B53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7D8EF-D432-42D2-9983-35849A0EBDA8}"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18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23C5183-719D-4E38-6A46-BBD6C6B6926E}"/>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784987A3-8F37-2FFF-3868-0BBE26E2CB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50D602-CBDC-78B6-07BE-EF6FE5B2B01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4548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A475AB-2540-5715-A899-FAA65C5E651A}"/>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797E33B7-FAC0-329B-CBEE-539B77864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26CEBC-1D81-B56F-2B2F-94815F8EB4BE}"/>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12667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F4AC6A4-D0A4-A085-CA1D-51C01EC82AC2}"/>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4F8ACA7A-D40F-FCD5-77DF-3ECB1D1308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7ABB6-3C93-CF6B-2588-523743D65A17}"/>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02769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0A4C1A-7022-CB10-C101-143BCF38019A}"/>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2E212138-F3B8-3F96-ABD7-98FAB18DF0A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36F0447-5700-69A9-9BEA-674835421906}"/>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987228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D74BDD5-6030-E498-0297-4B672798A927}"/>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8" name="Нижний колонтитул 7">
            <a:extLst>
              <a:ext uri="{FF2B5EF4-FFF2-40B4-BE49-F238E27FC236}">
                <a16:creationId xmlns:a16="http://schemas.microsoft.com/office/drawing/2014/main" id="{01FA5028-62F9-3D73-3118-9B88AF52CE4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DB7A1A3-E3E2-860B-058F-85EEA2DAA37B}"/>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8876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A37B9DA-92A4-D38C-DC79-671EAD2D842E}"/>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4" name="Нижний колонтитул 3">
            <a:extLst>
              <a:ext uri="{FF2B5EF4-FFF2-40B4-BE49-F238E27FC236}">
                <a16:creationId xmlns:a16="http://schemas.microsoft.com/office/drawing/2014/main" id="{6F3C62FB-7D1F-347C-9EE2-C6E2F1109E1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A5819A8-92B6-B855-C65E-BECEA853EF91}"/>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4858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6CEDEEB-758C-383B-57F3-B09B45F6FDB4}"/>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3" name="Нижний колонтитул 2">
            <a:extLst>
              <a:ext uri="{FF2B5EF4-FFF2-40B4-BE49-F238E27FC236}">
                <a16:creationId xmlns:a16="http://schemas.microsoft.com/office/drawing/2014/main" id="{F535FA1D-637F-28EF-B875-F6ACFEFCC0C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00B4866-1045-ADED-C66F-66200517247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44388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CFE0B3D-9F68-EC29-B33E-99169F323DB7}"/>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3965C8E6-5155-CB21-727E-F09F489590B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17C3422-6EFC-4A7D-BF1C-9A0F2868EDC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34477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0B99D6B-357C-C9C4-E56C-C69CE6D5C2CF}"/>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8C065DBB-E768-DBCD-A8DA-C92EB128395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1D461A-1305-7634-562F-51867889D6F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44325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DA7E51-8F65-A9A1-DC4B-7DCE80C7D2D7}"/>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137F73CD-2217-AC17-6F1E-3496248927C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1B06891-1BBB-F82F-5C6A-8842029E608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58484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8323F6-C877-3636-242E-436737371E5F}"/>
              </a:ext>
            </a:extLst>
          </p:cNvPr>
          <p:cNvSpPr>
            <a:spLocks noGrp="1"/>
          </p:cNvSpPr>
          <p:nvPr>
            <p:ph type="dt" sz="half" idx="10"/>
          </p:nvPr>
        </p:nvSpPr>
        <p:spPr/>
        <p:txBody>
          <a:body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13C0DB18-3BBD-8970-871E-116F25F896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754BCF8-B910-0DA8-EE73-41FE842A77E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313857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B6C0BC-0A4D-46CE-DB99-A3C067978F9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ACEEF2C-2BA4-DD4A-BF7F-0313D16FD4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6489968-64EB-8129-A57D-041D7B45D11E}"/>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55870182-68AE-E79C-E096-598905ED0F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1788A09-F51D-E371-EE27-41ED940778C3}"/>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47760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271165-2759-72C9-3BC5-1E110937479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6828096-6608-555D-F1BA-FC28627DE86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93218A-CCE5-C6AD-11A2-B93070DDF177}"/>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C3D6CB6A-C907-A3B6-4E27-93E925A819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E744FE0-F483-7BFF-A80B-1E09DF1D0CF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870148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A9F1F2-CBA8-BEDA-F088-2159D82B8C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D52104D-99B7-F702-2674-A0C47E36B2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7B75275-9A9F-B417-A046-6B5BF4501200}"/>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76F9828C-A10D-A047-C2DC-3C2B4D2793A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CA0E68-04E7-BBC9-2319-C5DAE239489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432406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CEBC0A-434D-EC88-B4F0-0AE6C158FA8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74744FF-EB4D-198A-8CAB-5B290F10D8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14325164-1619-7C19-52A9-AD133C9A02A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3754EE9-91C7-F591-598B-F91A64FAA8B0}"/>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24553DB2-2C2B-4055-D59A-B6FB4E698EE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3F91D29-65ED-647A-7D3E-8DD8D7224EE6}"/>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594516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5AAA0D-25C5-7E08-AC30-8B67A6F07C3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E5E14EA-56C7-D6E5-A237-6FA54BC014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3D49BF6-E5A6-90CE-1AA4-F42D60EE55E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7512DCC-2D46-B73D-F785-649C25F48E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80FC493-25F3-2F73-68C3-E032ADF157C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A1FD50-63EB-1FED-2FCA-B1335442F915}"/>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8" name="Нижний колонтитул 7">
            <a:extLst>
              <a:ext uri="{FF2B5EF4-FFF2-40B4-BE49-F238E27FC236}">
                <a16:creationId xmlns:a16="http://schemas.microsoft.com/office/drawing/2014/main" id="{B657B752-CFCB-479E-33AE-81CEE3D6453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8502D43-B97E-AFD0-479C-45626D31DC2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4067068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9F5D8D-9F7A-A2E1-0F1D-9E3E67DB437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12CFB0F-58B8-1D67-C14A-F8B26F908BE6}"/>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4" name="Нижний колонтитул 3">
            <a:extLst>
              <a:ext uri="{FF2B5EF4-FFF2-40B4-BE49-F238E27FC236}">
                <a16:creationId xmlns:a16="http://schemas.microsoft.com/office/drawing/2014/main" id="{423B9D4A-142F-1A20-A154-EFCCB4E53E7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C0A483-9CFA-600F-0326-7B83C089D69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084110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14149D6-5241-F0BF-5AB1-D912C1427B3F}"/>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3" name="Нижний колонтитул 2">
            <a:extLst>
              <a:ext uri="{FF2B5EF4-FFF2-40B4-BE49-F238E27FC236}">
                <a16:creationId xmlns:a16="http://schemas.microsoft.com/office/drawing/2014/main" id="{981B10B2-C933-D141-8853-512D3DA3C90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37CF3AD-E422-5296-20F2-8F905FE6726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162087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9684ED-A6C3-8A4F-0C2D-8A3EE885810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73D9283-AEA1-096A-3EBA-F8D4AC2AC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83F1DA8-AE7A-34AD-B55A-7ADEAA533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C97A91D-3945-8E62-8C8B-419B97288FDE}"/>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218FF6A8-B037-3CA5-9B35-7B784C87B3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1DE5A2B-D8E7-32CA-19F7-581793979E0F}"/>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585281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B8AE7C-78B7-A487-0232-95EB3A61AF3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3AD5E7-0DFA-9698-EA8A-7A65BC783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3625A380-ADC4-1FFF-EE4F-B3CA7D7E1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7076238-60BC-F22B-F449-910E33AFEC2B}"/>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6" name="Нижний колонтитул 5">
            <a:extLst>
              <a:ext uri="{FF2B5EF4-FFF2-40B4-BE49-F238E27FC236}">
                <a16:creationId xmlns:a16="http://schemas.microsoft.com/office/drawing/2014/main" id="{FBD8E7D8-CADB-ED20-C798-A100C8F6BAC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2CDD331-0FD1-6496-FF41-882D57240AF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90446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69E0B-5EC8-E64E-9BDA-BDAC7CC4E5E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BEF2D13-5FED-41EE-5969-6F18AC2BB00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D15CE8E-8C52-EB41-9032-B63605CE7E28}"/>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A5E0F2DB-5AF4-8E35-AC50-C511B6CBBE1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95F63D-757A-5E98-6B25-BBF8D370EEA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475384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DACD64C-E110-F45F-5ADD-0D61772630D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9F17967-FAA3-275F-F6B2-9BFFD5AE0D1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8ADF1F-3FD7-B81D-C2C6-6614F3343676}"/>
              </a:ext>
            </a:extLst>
          </p:cNvPr>
          <p:cNvSpPr>
            <a:spLocks noGrp="1"/>
          </p:cNvSpPr>
          <p:nvPr>
            <p:ph type="dt" sz="half" idx="10"/>
          </p:nvPr>
        </p:nvSpPr>
        <p:spPr/>
        <p:txBody>
          <a:body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AED3E379-A520-0AFB-66C2-50459A2898D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C29FA9-346B-3868-1068-C08390F5AE9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019138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2000">
              <a:schemeClr val="accent1">
                <a:lumMod val="45000"/>
                <a:lumOff val="55000"/>
              </a:schemeClr>
            </a:gs>
            <a:gs pos="83000">
              <a:srgbClr val="B4A3E5"/>
            </a:gs>
            <a:gs pos="100000">
              <a:srgbClr val="C4A8BB"/>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t>‹#›</a:t>
            </a:fld>
            <a:endParaRPr lang="ru-RU"/>
          </a:p>
        </p:txBody>
      </p:sp>
    </p:spTree>
    <p:extLst>
      <p:ext uri="{BB962C8B-B14F-4D97-AF65-F5344CB8AC3E}">
        <p14:creationId xmlns:p14="http://schemas.microsoft.com/office/powerpoint/2010/main" val="2839879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1FCFC6-BCBE-D179-98A3-1B6BD59789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08B44D6-6220-0D28-0314-938C83720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8652E6A-CC40-361D-3E85-DFC012331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2D361-A627-4E15-881D-2FFC8BC38F30}" type="datetimeFigureOut">
              <a:rPr lang="ru-RU" smtClean="0"/>
              <a:t>16.12.2024</a:t>
            </a:fld>
            <a:endParaRPr lang="ru-RU"/>
          </a:p>
        </p:txBody>
      </p:sp>
      <p:sp>
        <p:nvSpPr>
          <p:cNvPr id="5" name="Нижний колонтитул 4">
            <a:extLst>
              <a:ext uri="{FF2B5EF4-FFF2-40B4-BE49-F238E27FC236}">
                <a16:creationId xmlns:a16="http://schemas.microsoft.com/office/drawing/2014/main" id="{31E838C9-B186-36C9-E68A-4C5189882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675FA44-51B6-567A-2EEF-690622F8A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C8232-40EF-4328-86E4-A5D237598A00}" type="slidenum">
              <a:rPr lang="ru-RU" smtClean="0"/>
              <a:t>‹#›</a:t>
            </a:fld>
            <a:endParaRPr lang="ru-RU"/>
          </a:p>
        </p:txBody>
      </p:sp>
    </p:spTree>
    <p:extLst>
      <p:ext uri="{BB962C8B-B14F-4D97-AF65-F5344CB8AC3E}">
        <p14:creationId xmlns:p14="http://schemas.microsoft.com/office/powerpoint/2010/main" val="205057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07CA5AC-2D16-4176-184B-3F995C5B7213}"/>
              </a:ext>
            </a:extLst>
          </p:cNvPr>
          <p:cNvSpPr txBox="1"/>
          <p:nvPr/>
        </p:nvSpPr>
        <p:spPr>
          <a:xfrm>
            <a:off x="5006328" y="744993"/>
            <a:ext cx="2074697" cy="2123658"/>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 декабря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2024 года,</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10:45—14:00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14:15—17:30</a:t>
            </a:r>
          </a:p>
        </p:txBody>
      </p:sp>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DAF65ED5-1303-D50D-91AF-F4F5FCC2F08A}"/>
              </a:ext>
            </a:extLst>
          </p:cNvPr>
          <p:cNvGraphicFramePr>
            <a:graphicFrameLocks noGrp="1"/>
          </p:cNvGraphicFramePr>
          <p:nvPr>
            <p:extLst>
              <p:ext uri="{D42A27DB-BD31-4B8C-83A1-F6EECF244321}">
                <p14:modId xmlns:p14="http://schemas.microsoft.com/office/powerpoint/2010/main" val="4229224265"/>
              </p:ext>
            </p:extLst>
          </p:nvPr>
        </p:nvGraphicFramePr>
        <p:xfrm>
          <a:off x="43205" y="765056"/>
          <a:ext cx="4963123" cy="5922712"/>
        </p:xfrm>
        <a:graphic>
          <a:graphicData uri="http://schemas.openxmlformats.org/drawingml/2006/table">
            <a:tbl>
              <a:tblPr firstRow="1" firstCol="1" bandRow="1"/>
              <a:tblGrid>
                <a:gridCol w="342732">
                  <a:extLst>
                    <a:ext uri="{9D8B030D-6E8A-4147-A177-3AD203B41FA5}">
                      <a16:colId xmlns:a16="http://schemas.microsoft.com/office/drawing/2014/main" val="1258911635"/>
                    </a:ext>
                  </a:extLst>
                </a:gridCol>
                <a:gridCol w="1351423">
                  <a:extLst>
                    <a:ext uri="{9D8B030D-6E8A-4147-A177-3AD203B41FA5}">
                      <a16:colId xmlns:a16="http://schemas.microsoft.com/office/drawing/2014/main" val="269898606"/>
                    </a:ext>
                  </a:extLst>
                </a:gridCol>
                <a:gridCol w="308708">
                  <a:extLst>
                    <a:ext uri="{9D8B030D-6E8A-4147-A177-3AD203B41FA5}">
                      <a16:colId xmlns:a16="http://schemas.microsoft.com/office/drawing/2014/main" val="1118649554"/>
                    </a:ext>
                  </a:extLst>
                </a:gridCol>
                <a:gridCol w="261034">
                  <a:extLst>
                    <a:ext uri="{9D8B030D-6E8A-4147-A177-3AD203B41FA5}">
                      <a16:colId xmlns:a16="http://schemas.microsoft.com/office/drawing/2014/main" val="3119683142"/>
                    </a:ext>
                  </a:extLst>
                </a:gridCol>
                <a:gridCol w="548640">
                  <a:extLst>
                    <a:ext uri="{9D8B030D-6E8A-4147-A177-3AD203B41FA5}">
                      <a16:colId xmlns:a16="http://schemas.microsoft.com/office/drawing/2014/main" val="3890629694"/>
                    </a:ext>
                  </a:extLst>
                </a:gridCol>
                <a:gridCol w="323556">
                  <a:extLst>
                    <a:ext uri="{9D8B030D-6E8A-4147-A177-3AD203B41FA5}">
                      <a16:colId xmlns:a16="http://schemas.microsoft.com/office/drawing/2014/main" val="443299762"/>
                    </a:ext>
                  </a:extLst>
                </a:gridCol>
                <a:gridCol w="312047">
                  <a:extLst>
                    <a:ext uri="{9D8B030D-6E8A-4147-A177-3AD203B41FA5}">
                      <a16:colId xmlns:a16="http://schemas.microsoft.com/office/drawing/2014/main" val="3593685255"/>
                    </a:ext>
                  </a:extLst>
                </a:gridCol>
                <a:gridCol w="374073">
                  <a:extLst>
                    <a:ext uri="{9D8B030D-6E8A-4147-A177-3AD203B41FA5}">
                      <a16:colId xmlns:a16="http://schemas.microsoft.com/office/drawing/2014/main" val="827995855"/>
                    </a:ext>
                  </a:extLst>
                </a:gridCol>
                <a:gridCol w="374073">
                  <a:extLst>
                    <a:ext uri="{9D8B030D-6E8A-4147-A177-3AD203B41FA5}">
                      <a16:colId xmlns:a16="http://schemas.microsoft.com/office/drawing/2014/main" val="1712168320"/>
                    </a:ext>
                  </a:extLst>
                </a:gridCol>
                <a:gridCol w="379806">
                  <a:extLst>
                    <a:ext uri="{9D8B030D-6E8A-4147-A177-3AD203B41FA5}">
                      <a16:colId xmlns:a16="http://schemas.microsoft.com/office/drawing/2014/main" val="2806519587"/>
                    </a:ext>
                  </a:extLst>
                </a:gridCol>
                <a:gridCol w="387031">
                  <a:extLst>
                    <a:ext uri="{9D8B030D-6E8A-4147-A177-3AD203B41FA5}">
                      <a16:colId xmlns:a16="http://schemas.microsoft.com/office/drawing/2014/main" val="1514298674"/>
                    </a:ext>
                  </a:extLst>
                </a:gridCol>
              </a:tblGrid>
              <a:tr h="311631">
                <a:tc>
                  <a:txBody>
                    <a:bodyPr/>
                    <a:lstStyle/>
                    <a:p>
                      <a:pPr marL="0" indent="0" algn="r" defTabSz="914400" rtl="0" eaLnBrk="1" latinLnBrk="0" hangingPunct="1">
                        <a:lnSpc>
                          <a:spcPct val="100000"/>
                        </a:lnSpc>
                        <a:spcAft>
                          <a:spcPts val="0"/>
                        </a:spcAft>
                        <a:buFont typeface="+mj-lt"/>
                        <a:buNone/>
                      </a:pPr>
                      <a:endPar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Синцю</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Хуан Инин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3354">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Хаоюй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Ботянь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Шанюй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graphicFrame>
        <p:nvGraphicFramePr>
          <p:cNvPr id="5" name="Таблица 4">
            <a:extLst>
              <a:ext uri="{FF2B5EF4-FFF2-40B4-BE49-F238E27FC236}">
                <a16:creationId xmlns:a16="http://schemas.microsoft.com/office/drawing/2014/main" id="{722FD2D1-84C5-C6FB-40DC-D3A82DCFD5B6}"/>
              </a:ext>
            </a:extLst>
          </p:cNvPr>
          <p:cNvGraphicFramePr>
            <a:graphicFrameLocks noGrp="1"/>
          </p:cNvGraphicFramePr>
          <p:nvPr>
            <p:extLst>
              <p:ext uri="{D42A27DB-BD31-4B8C-83A1-F6EECF244321}">
                <p14:modId xmlns:p14="http://schemas.microsoft.com/office/powerpoint/2010/main" val="2446109468"/>
              </p:ext>
            </p:extLst>
          </p:nvPr>
        </p:nvGraphicFramePr>
        <p:xfrm>
          <a:off x="7081027" y="765056"/>
          <a:ext cx="5110975" cy="5923511"/>
        </p:xfrm>
        <a:graphic>
          <a:graphicData uri="http://schemas.openxmlformats.org/drawingml/2006/table">
            <a:tbl>
              <a:tblPr firstRow="1" firstCol="1" bandRow="1"/>
              <a:tblGrid>
                <a:gridCol w="342683">
                  <a:extLst>
                    <a:ext uri="{9D8B030D-6E8A-4147-A177-3AD203B41FA5}">
                      <a16:colId xmlns:a16="http://schemas.microsoft.com/office/drawing/2014/main" val="1258911635"/>
                    </a:ext>
                  </a:extLst>
                </a:gridCol>
                <a:gridCol w="1350530">
                  <a:extLst>
                    <a:ext uri="{9D8B030D-6E8A-4147-A177-3AD203B41FA5}">
                      <a16:colId xmlns:a16="http://schemas.microsoft.com/office/drawing/2014/main" val="269898606"/>
                    </a:ext>
                  </a:extLst>
                </a:gridCol>
                <a:gridCol w="275877">
                  <a:extLst>
                    <a:ext uri="{9D8B030D-6E8A-4147-A177-3AD203B41FA5}">
                      <a16:colId xmlns:a16="http://schemas.microsoft.com/office/drawing/2014/main" val="1118649554"/>
                    </a:ext>
                  </a:extLst>
                </a:gridCol>
                <a:gridCol w="263363">
                  <a:extLst>
                    <a:ext uri="{9D8B030D-6E8A-4147-A177-3AD203B41FA5}">
                      <a16:colId xmlns:a16="http://schemas.microsoft.com/office/drawing/2014/main" val="1139242494"/>
                    </a:ext>
                  </a:extLst>
                </a:gridCol>
                <a:gridCol w="564388">
                  <a:extLst>
                    <a:ext uri="{9D8B030D-6E8A-4147-A177-3AD203B41FA5}">
                      <a16:colId xmlns:a16="http://schemas.microsoft.com/office/drawing/2014/main" val="4293903696"/>
                    </a:ext>
                  </a:extLst>
                </a:gridCol>
                <a:gridCol w="343923">
                  <a:extLst>
                    <a:ext uri="{9D8B030D-6E8A-4147-A177-3AD203B41FA5}">
                      <a16:colId xmlns:a16="http://schemas.microsoft.com/office/drawing/2014/main" val="1362893951"/>
                    </a:ext>
                  </a:extLst>
                </a:gridCol>
                <a:gridCol w="363082">
                  <a:extLst>
                    <a:ext uri="{9D8B030D-6E8A-4147-A177-3AD203B41FA5}">
                      <a16:colId xmlns:a16="http://schemas.microsoft.com/office/drawing/2014/main" val="1642358219"/>
                    </a:ext>
                  </a:extLst>
                </a:gridCol>
                <a:gridCol w="540327">
                  <a:extLst>
                    <a:ext uri="{9D8B030D-6E8A-4147-A177-3AD203B41FA5}">
                      <a16:colId xmlns:a16="http://schemas.microsoft.com/office/drawing/2014/main" val="2452781310"/>
                    </a:ext>
                  </a:extLst>
                </a:gridCol>
                <a:gridCol w="466057">
                  <a:extLst>
                    <a:ext uri="{9D8B030D-6E8A-4147-A177-3AD203B41FA5}">
                      <a16:colId xmlns:a16="http://schemas.microsoft.com/office/drawing/2014/main" val="2663071853"/>
                    </a:ext>
                  </a:extLst>
                </a:gridCol>
                <a:gridCol w="600745">
                  <a:extLst>
                    <a:ext uri="{9D8B030D-6E8A-4147-A177-3AD203B41FA5}">
                      <a16:colId xmlns:a16="http://schemas.microsoft.com/office/drawing/2014/main" val="565001920"/>
                    </a:ext>
                  </a:extLst>
                </a:gridCol>
              </a:tblGrid>
              <a:tr h="14818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0"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Юйсян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800" b="1" dirty="0" err="1">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800" b="1"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1600" b="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Гао Сибо</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3732">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Ню Мэн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Сюй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Муяо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У Чжэн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800" b="1" i="0" dirty="0" err="1">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8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Го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Ифань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Имин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Цзюнь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Сяоян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3B2F02F3-9000-D5A7-B4DC-2F6E803667E1}"/>
              </a:ext>
            </a:extLst>
          </p:cNvPr>
          <p:cNvSpPr txBox="1"/>
          <p:nvPr/>
        </p:nvSpPr>
        <p:spPr>
          <a:xfrm>
            <a:off x="5006328" y="3441680"/>
            <a:ext cx="2074697"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Не забывайте записать своё </a:t>
            </a:r>
            <a:r>
              <a:rPr kumimoji="0" lang="ru-RU" sz="3200" b="1" i="0" u="none" strike="noStrike" kern="1200" cap="none" spc="0" normalizeH="0" baseline="0" noProof="0" dirty="0">
                <a:ln>
                  <a:noFill/>
                </a:ln>
                <a:solidFill>
                  <a:prstClr val="black"/>
                </a:solidFill>
                <a:effectLst/>
                <a:uLnTx/>
                <a:uFillTx/>
                <a:latin typeface="Calibri" panose="020F0502020204030204"/>
                <a:ea typeface="+mn-ea"/>
                <a:cs typeface="+mn-cs"/>
              </a:rPr>
              <a:t>имя</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русскими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буквами!</a:t>
            </a:r>
          </a:p>
        </p:txBody>
      </p:sp>
    </p:spTree>
    <p:extLst>
      <p:ext uri="{BB962C8B-B14F-4D97-AF65-F5344CB8AC3E}">
        <p14:creationId xmlns:p14="http://schemas.microsoft.com/office/powerpoint/2010/main" val="224656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28794-9DD7-DA64-B6DA-742A66AE674E}"/>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C346DEFD-AC58-A707-461F-7C54EBCFF3EF}"/>
              </a:ext>
            </a:extLst>
          </p:cNvPr>
          <p:cNvSpPr txBox="1"/>
          <p:nvPr/>
        </p:nvSpPr>
        <p:spPr>
          <a:xfrm>
            <a:off x="5006328" y="744993"/>
            <a:ext cx="2074697" cy="138499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Предвари-тельные оценки </a:t>
            </a:r>
            <a:endPar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925AC594-EBCD-BA16-D405-58D000B601F3}"/>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22252285-0D6A-A2AA-AA02-3F78E321BEF7}"/>
              </a:ext>
            </a:extLst>
          </p:cNvPr>
          <p:cNvGraphicFramePr>
            <a:graphicFrameLocks noGrp="1"/>
          </p:cNvGraphicFramePr>
          <p:nvPr>
            <p:extLst>
              <p:ext uri="{D42A27DB-BD31-4B8C-83A1-F6EECF244321}">
                <p14:modId xmlns:p14="http://schemas.microsoft.com/office/powerpoint/2010/main" val="737001208"/>
              </p:ext>
            </p:extLst>
          </p:nvPr>
        </p:nvGraphicFramePr>
        <p:xfrm>
          <a:off x="43205" y="765056"/>
          <a:ext cx="4631618" cy="5922712"/>
        </p:xfrm>
        <a:graphic>
          <a:graphicData uri="http://schemas.openxmlformats.org/drawingml/2006/table">
            <a:tbl>
              <a:tblPr firstRow="1" firstCol="1" bandRow="1"/>
              <a:tblGrid>
                <a:gridCol w="342732">
                  <a:extLst>
                    <a:ext uri="{9D8B030D-6E8A-4147-A177-3AD203B41FA5}">
                      <a16:colId xmlns:a16="http://schemas.microsoft.com/office/drawing/2014/main" val="1258911635"/>
                    </a:ext>
                  </a:extLst>
                </a:gridCol>
                <a:gridCol w="1351423">
                  <a:extLst>
                    <a:ext uri="{9D8B030D-6E8A-4147-A177-3AD203B41FA5}">
                      <a16:colId xmlns:a16="http://schemas.microsoft.com/office/drawing/2014/main" val="269898606"/>
                    </a:ext>
                  </a:extLst>
                </a:gridCol>
                <a:gridCol w="415531">
                  <a:extLst>
                    <a:ext uri="{9D8B030D-6E8A-4147-A177-3AD203B41FA5}">
                      <a16:colId xmlns:a16="http://schemas.microsoft.com/office/drawing/2014/main" val="1118649554"/>
                    </a:ext>
                  </a:extLst>
                </a:gridCol>
                <a:gridCol w="578734">
                  <a:extLst>
                    <a:ext uri="{9D8B030D-6E8A-4147-A177-3AD203B41FA5}">
                      <a16:colId xmlns:a16="http://schemas.microsoft.com/office/drawing/2014/main" val="3119683142"/>
                    </a:ext>
                  </a:extLst>
                </a:gridCol>
                <a:gridCol w="613459">
                  <a:extLst>
                    <a:ext uri="{9D8B030D-6E8A-4147-A177-3AD203B41FA5}">
                      <a16:colId xmlns:a16="http://schemas.microsoft.com/office/drawing/2014/main" val="3890629694"/>
                    </a:ext>
                  </a:extLst>
                </a:gridCol>
                <a:gridCol w="562902">
                  <a:extLst>
                    <a:ext uri="{9D8B030D-6E8A-4147-A177-3AD203B41FA5}">
                      <a16:colId xmlns:a16="http://schemas.microsoft.com/office/drawing/2014/main" val="443299762"/>
                    </a:ext>
                  </a:extLst>
                </a:gridCol>
                <a:gridCol w="379806">
                  <a:extLst>
                    <a:ext uri="{9D8B030D-6E8A-4147-A177-3AD203B41FA5}">
                      <a16:colId xmlns:a16="http://schemas.microsoft.com/office/drawing/2014/main" val="2806519587"/>
                    </a:ext>
                  </a:extLst>
                </a:gridCol>
                <a:gridCol w="387031">
                  <a:extLst>
                    <a:ext uri="{9D8B030D-6E8A-4147-A177-3AD203B41FA5}">
                      <a16:colId xmlns:a16="http://schemas.microsoft.com/office/drawing/2014/main" val="1514298674"/>
                    </a:ext>
                  </a:extLst>
                </a:gridCol>
              </a:tblGrid>
              <a:tr h="311631">
                <a:tc>
                  <a:txBody>
                    <a:bodyPr/>
                    <a:lstStyle/>
                    <a:p>
                      <a:pPr marL="0" indent="0" algn="r" defTabSz="914400" rtl="0" eaLnBrk="1" latinLnBrk="0" hangingPunct="1">
                        <a:lnSpc>
                          <a:spcPct val="100000"/>
                        </a:lnSpc>
                        <a:spcAft>
                          <a:spcPts val="0"/>
                        </a:spcAft>
                        <a:buFont typeface="+mj-lt"/>
                        <a:buNone/>
                      </a:pPr>
                      <a:endPar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72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61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Синцю</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73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69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70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79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78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76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83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Хуан Инин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58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3354">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Хаоюй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Ботянь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Шанюй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graphicFrame>
        <p:nvGraphicFramePr>
          <p:cNvPr id="5" name="Таблица 4">
            <a:extLst>
              <a:ext uri="{FF2B5EF4-FFF2-40B4-BE49-F238E27FC236}">
                <a16:creationId xmlns:a16="http://schemas.microsoft.com/office/drawing/2014/main" id="{3F421ECB-6CE9-555B-AD34-EA7EA4A94F86}"/>
              </a:ext>
            </a:extLst>
          </p:cNvPr>
          <p:cNvGraphicFramePr>
            <a:graphicFrameLocks noGrp="1"/>
          </p:cNvGraphicFramePr>
          <p:nvPr>
            <p:extLst>
              <p:ext uri="{D42A27DB-BD31-4B8C-83A1-F6EECF244321}">
                <p14:modId xmlns:p14="http://schemas.microsoft.com/office/powerpoint/2010/main" val="3649035027"/>
              </p:ext>
            </p:extLst>
          </p:nvPr>
        </p:nvGraphicFramePr>
        <p:xfrm>
          <a:off x="7081027" y="765056"/>
          <a:ext cx="4517412" cy="5896775"/>
        </p:xfrm>
        <a:graphic>
          <a:graphicData uri="http://schemas.openxmlformats.org/drawingml/2006/table">
            <a:tbl>
              <a:tblPr firstRow="1" firstCol="1" bandRow="1"/>
              <a:tblGrid>
                <a:gridCol w="342683">
                  <a:extLst>
                    <a:ext uri="{9D8B030D-6E8A-4147-A177-3AD203B41FA5}">
                      <a16:colId xmlns:a16="http://schemas.microsoft.com/office/drawing/2014/main" val="1258911635"/>
                    </a:ext>
                  </a:extLst>
                </a:gridCol>
                <a:gridCol w="1350530">
                  <a:extLst>
                    <a:ext uri="{9D8B030D-6E8A-4147-A177-3AD203B41FA5}">
                      <a16:colId xmlns:a16="http://schemas.microsoft.com/office/drawing/2014/main" val="269898606"/>
                    </a:ext>
                  </a:extLst>
                </a:gridCol>
                <a:gridCol w="392909">
                  <a:extLst>
                    <a:ext uri="{9D8B030D-6E8A-4147-A177-3AD203B41FA5}">
                      <a16:colId xmlns:a16="http://schemas.microsoft.com/office/drawing/2014/main" val="1118649554"/>
                    </a:ext>
                  </a:extLst>
                </a:gridCol>
                <a:gridCol w="567160">
                  <a:extLst>
                    <a:ext uri="{9D8B030D-6E8A-4147-A177-3AD203B41FA5}">
                      <a16:colId xmlns:a16="http://schemas.microsoft.com/office/drawing/2014/main" val="1139242494"/>
                    </a:ext>
                  </a:extLst>
                </a:gridCol>
                <a:gridCol w="634768">
                  <a:extLst>
                    <a:ext uri="{9D8B030D-6E8A-4147-A177-3AD203B41FA5}">
                      <a16:colId xmlns:a16="http://schemas.microsoft.com/office/drawing/2014/main" val="4293903696"/>
                    </a:ext>
                  </a:extLst>
                </a:gridCol>
                <a:gridCol w="534275">
                  <a:extLst>
                    <a:ext uri="{9D8B030D-6E8A-4147-A177-3AD203B41FA5}">
                      <a16:colId xmlns:a16="http://schemas.microsoft.com/office/drawing/2014/main" val="1362893951"/>
                    </a:ext>
                  </a:extLst>
                </a:gridCol>
                <a:gridCol w="405114">
                  <a:extLst>
                    <a:ext uri="{9D8B030D-6E8A-4147-A177-3AD203B41FA5}">
                      <a16:colId xmlns:a16="http://schemas.microsoft.com/office/drawing/2014/main" val="2663071853"/>
                    </a:ext>
                  </a:extLst>
                </a:gridCol>
                <a:gridCol w="289973">
                  <a:extLst>
                    <a:ext uri="{9D8B030D-6E8A-4147-A177-3AD203B41FA5}">
                      <a16:colId xmlns:a16="http://schemas.microsoft.com/office/drawing/2014/main" val="565001920"/>
                    </a:ext>
                  </a:extLst>
                </a:gridCol>
              </a:tblGrid>
              <a:tr h="14818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Юйсян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Гао Сибо</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76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Ню Мэн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Сюй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Муяо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78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a:solidFill>
                            <a:schemeClr val="tx1"/>
                          </a:solidFill>
                          <a:effectLst/>
                          <a:latin typeface="Calibri" panose="020F0502020204030204" pitchFamily="34" charset="0"/>
                          <a:ea typeface="+mn-ea"/>
                          <a:cs typeface="+mn-cs"/>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У Чжэн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Го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53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57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Ифань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53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62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Имин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Цзюнь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Сяоян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r" defTabSz="914400" rtl="0" eaLnBrk="1" fontAlgn="b" latinLnBrk="0" hangingPunct="1"/>
                      <a:r>
                        <a:rPr lang="ru-RU" sz="1800" b="0" i="0" u="none" strike="noStrike" kern="1200" dirty="0">
                          <a:solidFill>
                            <a:schemeClr val="tx1"/>
                          </a:solidFill>
                          <a:effectLst/>
                          <a:latin typeface="Calibri" panose="020F0502020204030204" pitchFamily="34" charset="0"/>
                          <a:ea typeface="+mn-ea"/>
                          <a:cs typeface="+mn-cs"/>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2D6A2DE1-E4C7-7887-292B-B2157EACBA79}"/>
              </a:ext>
            </a:extLst>
          </p:cNvPr>
          <p:cNvSpPr txBox="1"/>
          <p:nvPr/>
        </p:nvSpPr>
        <p:spPr>
          <a:xfrm>
            <a:off x="5006328" y="3441680"/>
            <a:ext cx="20746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40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0AD3A-285A-4F77-E2AB-B4F20AA13A28}"/>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20AA4C2D-1D05-6E40-68B4-7AABE8C8E85C}"/>
              </a:ext>
            </a:extLst>
          </p:cNvPr>
          <p:cNvSpPr txBox="1"/>
          <p:nvPr/>
        </p:nvSpPr>
        <p:spPr>
          <a:xfrm>
            <a:off x="5006328" y="744993"/>
            <a:ext cx="2074697" cy="2246769"/>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Предвари-тельные оценки</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2800" b="1" dirty="0">
                <a:solidFill>
                  <a:srgbClr val="002060"/>
                </a:solidFill>
                <a:effectLst>
                  <a:outerShdw blurRad="38100" dist="38100" dir="2700000" algn="tl">
                    <a:srgbClr val="0070C0">
                      <a:alpha val="43000"/>
                    </a:srgbClr>
                  </a:outerShdw>
                </a:effectLst>
                <a:latin typeface="Calibri" panose="020F0502020204030204"/>
              </a:rPr>
              <a:t>после занятия</a:t>
            </a: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a:t>
            </a:r>
            <a:endPar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DC02462D-C189-49DC-6237-7B5056B31F58}"/>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7014D31E-83AC-FB68-3DAD-21F319753C3D}"/>
              </a:ext>
            </a:extLst>
          </p:cNvPr>
          <p:cNvGraphicFramePr>
            <a:graphicFrameLocks noGrp="1"/>
          </p:cNvGraphicFramePr>
          <p:nvPr>
            <p:extLst>
              <p:ext uri="{D42A27DB-BD31-4B8C-83A1-F6EECF244321}">
                <p14:modId xmlns:p14="http://schemas.microsoft.com/office/powerpoint/2010/main" val="4220185466"/>
              </p:ext>
            </p:extLst>
          </p:nvPr>
        </p:nvGraphicFramePr>
        <p:xfrm>
          <a:off x="43205" y="765056"/>
          <a:ext cx="4631618" cy="5922712"/>
        </p:xfrm>
        <a:graphic>
          <a:graphicData uri="http://schemas.openxmlformats.org/drawingml/2006/table">
            <a:tbl>
              <a:tblPr firstRow="1" firstCol="1" bandRow="1"/>
              <a:tblGrid>
                <a:gridCol w="342732">
                  <a:extLst>
                    <a:ext uri="{9D8B030D-6E8A-4147-A177-3AD203B41FA5}">
                      <a16:colId xmlns:a16="http://schemas.microsoft.com/office/drawing/2014/main" val="1258911635"/>
                    </a:ext>
                  </a:extLst>
                </a:gridCol>
                <a:gridCol w="1351423">
                  <a:extLst>
                    <a:ext uri="{9D8B030D-6E8A-4147-A177-3AD203B41FA5}">
                      <a16:colId xmlns:a16="http://schemas.microsoft.com/office/drawing/2014/main" val="269898606"/>
                    </a:ext>
                  </a:extLst>
                </a:gridCol>
                <a:gridCol w="415531">
                  <a:extLst>
                    <a:ext uri="{9D8B030D-6E8A-4147-A177-3AD203B41FA5}">
                      <a16:colId xmlns:a16="http://schemas.microsoft.com/office/drawing/2014/main" val="1118649554"/>
                    </a:ext>
                  </a:extLst>
                </a:gridCol>
                <a:gridCol w="578734">
                  <a:extLst>
                    <a:ext uri="{9D8B030D-6E8A-4147-A177-3AD203B41FA5}">
                      <a16:colId xmlns:a16="http://schemas.microsoft.com/office/drawing/2014/main" val="3119683142"/>
                    </a:ext>
                  </a:extLst>
                </a:gridCol>
                <a:gridCol w="613459">
                  <a:extLst>
                    <a:ext uri="{9D8B030D-6E8A-4147-A177-3AD203B41FA5}">
                      <a16:colId xmlns:a16="http://schemas.microsoft.com/office/drawing/2014/main" val="3890629694"/>
                    </a:ext>
                  </a:extLst>
                </a:gridCol>
                <a:gridCol w="562902">
                  <a:extLst>
                    <a:ext uri="{9D8B030D-6E8A-4147-A177-3AD203B41FA5}">
                      <a16:colId xmlns:a16="http://schemas.microsoft.com/office/drawing/2014/main" val="443299762"/>
                    </a:ext>
                  </a:extLst>
                </a:gridCol>
                <a:gridCol w="379806">
                  <a:extLst>
                    <a:ext uri="{9D8B030D-6E8A-4147-A177-3AD203B41FA5}">
                      <a16:colId xmlns:a16="http://schemas.microsoft.com/office/drawing/2014/main" val="2806519587"/>
                    </a:ext>
                  </a:extLst>
                </a:gridCol>
                <a:gridCol w="387031">
                  <a:extLst>
                    <a:ext uri="{9D8B030D-6E8A-4147-A177-3AD203B41FA5}">
                      <a16:colId xmlns:a16="http://schemas.microsoft.com/office/drawing/2014/main" val="1514298674"/>
                    </a:ext>
                  </a:extLst>
                </a:gridCol>
              </a:tblGrid>
              <a:tr h="311631">
                <a:tc>
                  <a:txBody>
                    <a:bodyPr/>
                    <a:lstStyle/>
                    <a:p>
                      <a:pPr marL="0" indent="0" algn="r" defTabSz="914400" rtl="0" eaLnBrk="1" latinLnBrk="0" hangingPunct="1">
                        <a:lnSpc>
                          <a:spcPct val="100000"/>
                        </a:lnSpc>
                        <a:spcAft>
                          <a:spcPts val="0"/>
                        </a:spcAft>
                        <a:buFont typeface="+mj-lt"/>
                        <a:buNone/>
                      </a:pPr>
                      <a:endPar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74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dirty="0">
                          <a:solidFill>
                            <a:schemeClr val="tx1"/>
                          </a:solidFill>
                          <a:effectLst/>
                          <a:latin typeface="Calibri" panose="020F0502020204030204" pitchFamily="34" charset="0"/>
                        </a:rPr>
                        <a:t>62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Синцю</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rgbClr val="7030A0"/>
                          </a:solidFill>
                          <a:effectLst/>
                          <a:latin typeface="Calibri" panose="020F0502020204030204" pitchFamily="34" charset="0"/>
                        </a:rPr>
                        <a:t>73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74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dirty="0">
                          <a:solidFill>
                            <a:schemeClr val="tx1"/>
                          </a:solidFill>
                          <a:effectLst/>
                          <a:latin typeface="Calibri" panose="020F0502020204030204" pitchFamily="34" charset="0"/>
                        </a:rPr>
                        <a:t>71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rgbClr val="7030A0"/>
                          </a:solidFill>
                          <a:effectLst/>
                          <a:latin typeface="Calibri" panose="020F0502020204030204" pitchFamily="34" charset="0"/>
                        </a:rPr>
                        <a:t>73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71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Кунь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79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92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rgbClr val="7030A0"/>
                          </a:solidFill>
                          <a:effectLst/>
                          <a:latin typeface="Calibri" panose="020F0502020204030204" pitchFamily="34" charset="0"/>
                        </a:rPr>
                        <a:t>66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algn="r" fontAlgn="b"/>
                      <a:r>
                        <a:rPr lang="ru-RU" sz="1800" b="1" i="1" u="none" strike="noStrike">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5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r>
                        <a:rPr lang="ru-RU" sz="15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79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77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5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r>
                        <a:rPr lang="ru-RU" sz="15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Хуан Инин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70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algn="r" fontAlgn="b"/>
                      <a:r>
                        <a:rPr lang="ru-RU" sz="1800" b="1" i="1" u="none" strike="noStrike">
                          <a:solidFill>
                            <a:schemeClr val="tx1"/>
                          </a:solidFill>
                          <a:effectLst/>
                          <a:latin typeface="Calibri" panose="020F0502020204030204" pitchFamily="34" charset="0"/>
                        </a:rPr>
                        <a:t>58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3354">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Хаоюй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Ботянь</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r>
                        <a:rPr lang="ru-RU" sz="15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rgbClr val="7030A0"/>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a:solidFill>
                            <a:schemeClr val="tx1"/>
                          </a:solidFill>
                          <a:effectLst/>
                          <a:latin typeface="Calibri" panose="020F0502020204030204" pitchFamily="34" charset="0"/>
                        </a:rPr>
                        <a:t>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500" dirty="0" err="1">
                          <a:effectLst/>
                          <a:latin typeface="Times New Roman" panose="02020603050405020304" pitchFamily="18" charset="0"/>
                          <a:ea typeface="Calibri" panose="020F0502020204030204" pitchFamily="34" charset="0"/>
                          <a:cs typeface="Times New Roman" panose="02020603050405020304" pitchFamily="18" charset="0"/>
                        </a:rPr>
                        <a:t>Шанюй</a:t>
                      </a:r>
                      <a:r>
                        <a:rPr lang="ru-RU"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rgbClr val="7030A0"/>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1" i="1" u="none" strike="noStrike" dirty="0">
                          <a:solidFill>
                            <a:schemeClr val="tx1"/>
                          </a:solidFill>
                          <a:effectLst/>
                          <a:latin typeface="Calibri" panose="020F0502020204030204" pitchFamily="34" charset="0"/>
                        </a:rPr>
                        <a:t>82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graphicFrame>
        <p:nvGraphicFramePr>
          <p:cNvPr id="5" name="Таблица 4">
            <a:extLst>
              <a:ext uri="{FF2B5EF4-FFF2-40B4-BE49-F238E27FC236}">
                <a16:creationId xmlns:a16="http://schemas.microsoft.com/office/drawing/2014/main" id="{AD373907-7705-2483-1BB2-62A34717E80A}"/>
              </a:ext>
            </a:extLst>
          </p:cNvPr>
          <p:cNvGraphicFramePr>
            <a:graphicFrameLocks noGrp="1"/>
          </p:cNvGraphicFramePr>
          <p:nvPr>
            <p:extLst>
              <p:ext uri="{D42A27DB-BD31-4B8C-83A1-F6EECF244321}">
                <p14:modId xmlns:p14="http://schemas.microsoft.com/office/powerpoint/2010/main" val="3028044189"/>
              </p:ext>
            </p:extLst>
          </p:nvPr>
        </p:nvGraphicFramePr>
        <p:xfrm>
          <a:off x="7081027" y="765056"/>
          <a:ext cx="4517412" cy="5896775"/>
        </p:xfrm>
        <a:graphic>
          <a:graphicData uri="http://schemas.openxmlformats.org/drawingml/2006/table">
            <a:tbl>
              <a:tblPr firstRow="1" firstCol="1" bandRow="1"/>
              <a:tblGrid>
                <a:gridCol w="342683">
                  <a:extLst>
                    <a:ext uri="{9D8B030D-6E8A-4147-A177-3AD203B41FA5}">
                      <a16:colId xmlns:a16="http://schemas.microsoft.com/office/drawing/2014/main" val="1258911635"/>
                    </a:ext>
                  </a:extLst>
                </a:gridCol>
                <a:gridCol w="1350530">
                  <a:extLst>
                    <a:ext uri="{9D8B030D-6E8A-4147-A177-3AD203B41FA5}">
                      <a16:colId xmlns:a16="http://schemas.microsoft.com/office/drawing/2014/main" val="269898606"/>
                    </a:ext>
                  </a:extLst>
                </a:gridCol>
                <a:gridCol w="392909">
                  <a:extLst>
                    <a:ext uri="{9D8B030D-6E8A-4147-A177-3AD203B41FA5}">
                      <a16:colId xmlns:a16="http://schemas.microsoft.com/office/drawing/2014/main" val="1118649554"/>
                    </a:ext>
                  </a:extLst>
                </a:gridCol>
                <a:gridCol w="567160">
                  <a:extLst>
                    <a:ext uri="{9D8B030D-6E8A-4147-A177-3AD203B41FA5}">
                      <a16:colId xmlns:a16="http://schemas.microsoft.com/office/drawing/2014/main" val="1139242494"/>
                    </a:ext>
                  </a:extLst>
                </a:gridCol>
                <a:gridCol w="634768">
                  <a:extLst>
                    <a:ext uri="{9D8B030D-6E8A-4147-A177-3AD203B41FA5}">
                      <a16:colId xmlns:a16="http://schemas.microsoft.com/office/drawing/2014/main" val="4293903696"/>
                    </a:ext>
                  </a:extLst>
                </a:gridCol>
                <a:gridCol w="534275">
                  <a:extLst>
                    <a:ext uri="{9D8B030D-6E8A-4147-A177-3AD203B41FA5}">
                      <a16:colId xmlns:a16="http://schemas.microsoft.com/office/drawing/2014/main" val="1362893951"/>
                    </a:ext>
                  </a:extLst>
                </a:gridCol>
                <a:gridCol w="405114">
                  <a:extLst>
                    <a:ext uri="{9D8B030D-6E8A-4147-A177-3AD203B41FA5}">
                      <a16:colId xmlns:a16="http://schemas.microsoft.com/office/drawing/2014/main" val="2663071853"/>
                    </a:ext>
                  </a:extLst>
                </a:gridCol>
                <a:gridCol w="289973">
                  <a:extLst>
                    <a:ext uri="{9D8B030D-6E8A-4147-A177-3AD203B41FA5}">
                      <a16:colId xmlns:a16="http://schemas.microsoft.com/office/drawing/2014/main" val="565001920"/>
                    </a:ext>
                  </a:extLst>
                </a:gridCol>
              </a:tblGrid>
              <a:tr h="14818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200" b="1" i="0"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дз</a:t>
                      </a: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Юйсян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Гао Сибо</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76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68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algn="r" fontAlgn="b"/>
                      <a:r>
                        <a:rPr lang="ru-RU" sz="1800" b="0" i="0" u="none" strike="noStrike" dirty="0">
                          <a:solidFill>
                            <a:schemeClr val="tx1"/>
                          </a:solidFill>
                          <a:effectLst/>
                          <a:latin typeface="Calibri" panose="020F0502020204030204" pitchFamily="34" charset="0"/>
                        </a:rPr>
                        <a:t>34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Чжихань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74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BC08"/>
                    </a:solidFill>
                  </a:tcPr>
                </a:tc>
                <a:tc>
                  <a:txBody>
                    <a:bodyPr/>
                    <a:lstStyle/>
                    <a:p>
                      <a:pPr algn="r" fontAlgn="b"/>
                      <a:r>
                        <a:rPr lang="ru-RU" sz="1800" b="0" i="0" u="none" strike="noStrike" dirty="0">
                          <a:solidFill>
                            <a:schemeClr val="tx1"/>
                          </a:solidFill>
                          <a:effectLst/>
                          <a:latin typeface="Calibri" panose="020F0502020204030204" pitchFamily="34" charset="0"/>
                        </a:rPr>
                        <a:t>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Ню Мэн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Сюй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Муяо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У Чжэн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Го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80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56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r" fontAlgn="b"/>
                      <a:r>
                        <a:rPr lang="ru-RU" sz="1800" b="0" i="0" u="none" strike="noStrike" dirty="0">
                          <a:solidFill>
                            <a:schemeClr val="tx1"/>
                          </a:solidFill>
                          <a:effectLst/>
                          <a:latin typeface="Calibri" panose="020F0502020204030204" pitchFamily="34" charset="0"/>
                        </a:rPr>
                        <a:t>54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Ифань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a:solidFill>
                            <a:schemeClr val="tx1"/>
                          </a:solidFill>
                          <a:effectLst/>
                          <a:latin typeface="Calibri" panose="020F0502020204030204" pitchFamily="34" charset="0"/>
                        </a:rPr>
                        <a:t>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51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r" fontAlgn="b"/>
                      <a:r>
                        <a:rPr lang="ru-RU" sz="1800" b="0" i="0" u="none" strike="noStrike" kern="1200" dirty="0">
                          <a:solidFill>
                            <a:schemeClr val="tx1"/>
                          </a:solidFill>
                          <a:effectLst/>
                          <a:latin typeface="Calibri" panose="020F0502020204030204" pitchFamily="34" charset="0"/>
                          <a:ea typeface="+mn-ea"/>
                          <a:cs typeface="+mn-cs"/>
                        </a:rPr>
                        <a:t>67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Имин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Цзюнь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22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Сяоян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16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a:solidFill>
                            <a:schemeClr val="tx1"/>
                          </a:solidFill>
                          <a:effectLst/>
                          <a:latin typeface="Calibri" panose="020F0502020204030204" pitchFamily="34" charset="0"/>
                        </a:rPr>
                        <a:t>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ru-RU" sz="1800" b="0" i="0" u="none" strike="noStrike" dirty="0">
                          <a:solidFill>
                            <a:schemeClr val="tx1"/>
                          </a:solidFill>
                          <a:effectLst/>
                          <a:latin typeface="Calibri" panose="020F0502020204030204" pitchFamily="34" charset="0"/>
                        </a:rPr>
                        <a:t>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95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ru-RU" sz="1800" b="0" i="0" u="none" strike="noStrike" dirty="0">
                          <a:solidFill>
                            <a:schemeClr val="tx1"/>
                          </a:solidFill>
                          <a:effectLst/>
                          <a:latin typeface="Calibri" panose="020F0502020204030204" pitchFamily="34" charset="0"/>
                        </a:rPr>
                        <a:t>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9A7279BB-837F-5E02-C85B-FAE93FBE167A}"/>
              </a:ext>
            </a:extLst>
          </p:cNvPr>
          <p:cNvSpPr txBox="1"/>
          <p:nvPr/>
        </p:nvSpPr>
        <p:spPr>
          <a:xfrm>
            <a:off x="5006328" y="3441680"/>
            <a:ext cx="20746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01CFEAC-30F3-7A2E-D437-977BA7C70B7C}"/>
              </a:ext>
            </a:extLst>
          </p:cNvPr>
          <p:cNvSpPr txBox="1"/>
          <p:nvPr/>
        </p:nvSpPr>
        <p:spPr>
          <a:xfrm>
            <a:off x="4788816" y="3063711"/>
            <a:ext cx="2168165" cy="523220"/>
          </a:xfrm>
          <a:prstGeom prst="rect">
            <a:avLst/>
          </a:prstGeom>
          <a:noFill/>
        </p:spPr>
        <p:txBody>
          <a:bodyPr wrap="square" rtlCol="0">
            <a:spAutoFit/>
          </a:bodyPr>
          <a:lstStyle/>
          <a:p>
            <a:r>
              <a:rPr lang="ru-RU" sz="1400" b="1" i="1" dirty="0"/>
              <a:t>Ван </a:t>
            </a:r>
            <a:r>
              <a:rPr lang="ru-RU" sz="1400" b="1" i="1" dirty="0" err="1"/>
              <a:t>Цзэжань</a:t>
            </a:r>
            <a:r>
              <a:rPr lang="ru-RU" sz="1400" b="1" i="1" dirty="0"/>
              <a:t> </a:t>
            </a:r>
            <a:r>
              <a:rPr lang="ru-RU" sz="1400" dirty="0"/>
              <a:t>— 6текстов, Мама для мамонтенка</a:t>
            </a:r>
          </a:p>
        </p:txBody>
      </p:sp>
      <p:sp>
        <p:nvSpPr>
          <p:cNvPr id="6" name="TextBox 5">
            <a:extLst>
              <a:ext uri="{FF2B5EF4-FFF2-40B4-BE49-F238E27FC236}">
                <a16:creationId xmlns:a16="http://schemas.microsoft.com/office/drawing/2014/main" id="{1EAEF715-283B-C758-4649-85C343AFDB52}"/>
              </a:ext>
            </a:extLst>
          </p:cNvPr>
          <p:cNvSpPr txBox="1"/>
          <p:nvPr/>
        </p:nvSpPr>
        <p:spPr>
          <a:xfrm>
            <a:off x="4674823" y="3660906"/>
            <a:ext cx="2406202" cy="954107"/>
          </a:xfrm>
          <a:prstGeom prst="rect">
            <a:avLst/>
          </a:prstGeom>
          <a:noFill/>
        </p:spPr>
        <p:txBody>
          <a:bodyPr wrap="square" rtlCol="0">
            <a:spAutoFit/>
          </a:bodyPr>
          <a:lstStyle/>
          <a:p>
            <a:r>
              <a:rPr lang="ru-RU" sz="1400" b="1" i="1" dirty="0"/>
              <a:t>Хэ </a:t>
            </a:r>
            <a:r>
              <a:rPr lang="ru-RU" sz="1400" b="1" i="1" dirty="0" err="1"/>
              <a:t>Хоулинь</a:t>
            </a:r>
            <a:r>
              <a:rPr lang="ru-RU" sz="1400" b="1" i="1" dirty="0"/>
              <a:t> </a:t>
            </a:r>
            <a:r>
              <a:rPr lang="ru-RU" sz="1400" dirty="0"/>
              <a:t>— Ольга Александровна и Таня, 6 текстов, 4-й текст в косв. речи, Мама для мамонтенка</a:t>
            </a:r>
          </a:p>
        </p:txBody>
      </p:sp>
    </p:spTree>
    <p:extLst>
      <p:ext uri="{BB962C8B-B14F-4D97-AF65-F5344CB8AC3E}">
        <p14:creationId xmlns:p14="http://schemas.microsoft.com/office/powerpoint/2010/main" val="700485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0E937186-A1DB-D613-1109-2527AFD554F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BD690D-970A-10B7-42DF-EBBF0B1AA731}"/>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37000" b="1" dirty="0">
                <a:solidFill>
                  <a:srgbClr val="006600"/>
                </a:solidFill>
                <a:effectLst>
                  <a:outerShdw blurRad="38100" dist="38100" dir="2700000" algn="tl">
                    <a:srgbClr val="000000">
                      <a:alpha val="43137"/>
                    </a:srgbClr>
                  </a:outerShdw>
                </a:effectLst>
              </a:rPr>
              <a:t>Р/Л</a:t>
            </a:r>
            <a:endParaRPr lang="ru-RU" sz="27000" dirty="0"/>
          </a:p>
        </p:txBody>
      </p:sp>
    </p:spTree>
    <p:extLst>
      <p:ext uri="{BB962C8B-B14F-4D97-AF65-F5344CB8AC3E}">
        <p14:creationId xmlns:p14="http://schemas.microsoft.com/office/powerpoint/2010/main" val="3862800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8" name="TextBox 7">
            <a:extLst>
              <a:ext uri="{FF2B5EF4-FFF2-40B4-BE49-F238E27FC236}">
                <a16:creationId xmlns:a16="http://schemas.microsoft.com/office/drawing/2014/main" id="{5455CF96-550B-4461-8B18-70DF715DB16E}"/>
              </a:ext>
            </a:extLst>
          </p:cNvPr>
          <p:cNvSpPr txBox="1"/>
          <p:nvPr/>
        </p:nvSpPr>
        <p:spPr>
          <a:xfrm>
            <a:off x="293118" y="717536"/>
            <a:ext cx="11605765" cy="6140464"/>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1800"/>
              </a:spcBef>
              <a:spcAft>
                <a:spcPts val="0"/>
              </a:spcAft>
              <a:buClrTx/>
              <a:buSzTx/>
              <a:buFontTx/>
              <a:buNone/>
              <a:tabLst/>
              <a:defRPr/>
            </a:pP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егу</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о́вщик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игу</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и́ец</a:t>
            </a:r>
            <a:b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егу</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ова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игу́</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ии</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игу</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и́йцы</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егу</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о́вщика</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уга́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r" defTabSz="914400" rtl="0" eaLnBrk="1" fontAlgn="auto" latinLnBrk="0" hangingPunct="1">
              <a:lnSpc>
                <a:spcPct val="115000"/>
              </a:lnSpc>
              <a:spcBef>
                <a:spcPts val="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a:t>
            </a:r>
            <a:r>
              <a:rPr kumimoji="0" lang="ru-RU" sz="32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о́ки-та</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ато́</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ки</a:t>
            </a:r>
            <a:b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ато́</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 на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ке</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я</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я</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оя́</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Съе</a:t>
            </a:r>
            <a:r>
              <a:rPr kumimoji="0" lang="ru-RU" sz="32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е́ник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ю́шка</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ват</a:t>
            </a:r>
            <a:r>
              <a:rPr kumimoji="0" lang="ru-RU" sz="3200" b="0"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у́шку</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AD53F9F8-D517-46B4-9616-E620609EADF8}"/>
              </a:ext>
            </a:extLst>
          </p:cNvPr>
          <p:cNvPicPr>
            <a:picLocks noChangeAspect="1"/>
          </p:cNvPicPr>
          <p:nvPr/>
        </p:nvPicPr>
        <p:blipFill rotWithShape="1">
          <a:blip r:embed="rId2"/>
          <a:srcRect l="24004" t="39070" r="24683" b="16105"/>
          <a:stretch/>
        </p:blipFill>
        <p:spPr>
          <a:xfrm>
            <a:off x="4729297" y="1074197"/>
            <a:ext cx="2084912" cy="1364203"/>
          </a:xfrm>
          <a:prstGeom prst="rect">
            <a:avLst/>
          </a:prstGeom>
        </p:spPr>
      </p:pic>
      <p:pic>
        <p:nvPicPr>
          <p:cNvPr id="4" name="Рисунок 3">
            <a:extLst>
              <a:ext uri="{FF2B5EF4-FFF2-40B4-BE49-F238E27FC236}">
                <a16:creationId xmlns:a16="http://schemas.microsoft.com/office/drawing/2014/main" id="{0522EE3C-7C7B-43F7-A057-21054618E4A3}"/>
              </a:ext>
            </a:extLst>
          </p:cNvPr>
          <p:cNvPicPr>
            <a:picLocks noChangeAspect="1"/>
          </p:cNvPicPr>
          <p:nvPr/>
        </p:nvPicPr>
        <p:blipFill>
          <a:blip r:embed="rId3"/>
          <a:stretch>
            <a:fillRect/>
          </a:stretch>
        </p:blipFill>
        <p:spPr>
          <a:xfrm>
            <a:off x="8498457" y="360423"/>
            <a:ext cx="3400425" cy="2476500"/>
          </a:xfrm>
          <a:prstGeom prst="rect">
            <a:avLst/>
          </a:prstGeom>
        </p:spPr>
      </p:pic>
      <p:pic>
        <p:nvPicPr>
          <p:cNvPr id="5" name="Рисунок 4">
            <a:extLst>
              <a:ext uri="{FF2B5EF4-FFF2-40B4-BE49-F238E27FC236}">
                <a16:creationId xmlns:a16="http://schemas.microsoft.com/office/drawing/2014/main" id="{7CD2BC0D-8572-4C95-899D-885F389D2D9B}"/>
              </a:ext>
            </a:extLst>
          </p:cNvPr>
          <p:cNvPicPr>
            <a:picLocks noChangeAspect="1"/>
          </p:cNvPicPr>
          <p:nvPr/>
        </p:nvPicPr>
        <p:blipFill>
          <a:blip r:embed="rId4"/>
          <a:stretch>
            <a:fillRect/>
          </a:stretch>
        </p:blipFill>
        <p:spPr>
          <a:xfrm>
            <a:off x="1021495" y="3384639"/>
            <a:ext cx="3192696" cy="1979966"/>
          </a:xfrm>
          <a:prstGeom prst="rect">
            <a:avLst/>
          </a:prstGeom>
        </p:spPr>
      </p:pic>
      <p:pic>
        <p:nvPicPr>
          <p:cNvPr id="6" name="Рисунок 5">
            <a:extLst>
              <a:ext uri="{FF2B5EF4-FFF2-40B4-BE49-F238E27FC236}">
                <a16:creationId xmlns:a16="http://schemas.microsoft.com/office/drawing/2014/main" id="{03CC6529-5042-4306-9F09-FE8F3E219616}"/>
              </a:ext>
            </a:extLst>
          </p:cNvPr>
          <p:cNvPicPr>
            <a:picLocks noChangeAspect="1"/>
          </p:cNvPicPr>
          <p:nvPr/>
        </p:nvPicPr>
        <p:blipFill>
          <a:blip r:embed="rId5"/>
          <a:stretch>
            <a:fillRect/>
          </a:stretch>
        </p:blipFill>
        <p:spPr>
          <a:xfrm>
            <a:off x="7380569" y="4147492"/>
            <a:ext cx="1908732" cy="1272488"/>
          </a:xfrm>
          <a:prstGeom prst="rect">
            <a:avLst/>
          </a:prstGeom>
        </p:spPr>
      </p:pic>
      <p:pic>
        <p:nvPicPr>
          <p:cNvPr id="7" name="Рисунок 6">
            <a:extLst>
              <a:ext uri="{FF2B5EF4-FFF2-40B4-BE49-F238E27FC236}">
                <a16:creationId xmlns:a16="http://schemas.microsoft.com/office/drawing/2014/main" id="{2FE91E97-2A8D-4E50-B045-AC4946B6BB84}"/>
              </a:ext>
            </a:extLst>
          </p:cNvPr>
          <p:cNvPicPr>
            <a:picLocks noChangeAspect="1"/>
          </p:cNvPicPr>
          <p:nvPr/>
        </p:nvPicPr>
        <p:blipFill>
          <a:blip r:embed="rId6"/>
          <a:stretch>
            <a:fillRect/>
          </a:stretch>
        </p:blipFill>
        <p:spPr>
          <a:xfrm>
            <a:off x="9939454" y="4048951"/>
            <a:ext cx="1959428" cy="1469571"/>
          </a:xfrm>
          <a:prstGeom prst="rect">
            <a:avLst/>
          </a:prstGeom>
        </p:spPr>
      </p:pic>
    </p:spTree>
    <p:extLst>
      <p:ext uri="{BB962C8B-B14F-4D97-AF65-F5344CB8AC3E}">
        <p14:creationId xmlns:p14="http://schemas.microsoft.com/office/powerpoint/2010/main" val="3359268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16D83A7-616B-6A2D-3A1C-FEAEA372938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36ED4D-039C-9B78-460B-092B36A2C838}"/>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8" name="TextBox 7">
            <a:extLst>
              <a:ext uri="{FF2B5EF4-FFF2-40B4-BE49-F238E27FC236}">
                <a16:creationId xmlns:a16="http://schemas.microsoft.com/office/drawing/2014/main" id="{15A2FDAE-FE14-B28C-BD23-E3D8ED40DD87}"/>
              </a:ext>
            </a:extLst>
          </p:cNvPr>
          <p:cNvSpPr txBox="1"/>
          <p:nvPr/>
        </p:nvSpPr>
        <p:spPr>
          <a:xfrm>
            <a:off x="293118" y="717536"/>
            <a:ext cx="11605765" cy="6140464"/>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1800"/>
              </a:spcBef>
              <a:spcAft>
                <a:spcPts val="0"/>
              </a:spcAft>
              <a:buClrTx/>
              <a:buSzTx/>
              <a:buFontTx/>
              <a:buNone/>
              <a:tabLst/>
              <a:defRPr/>
            </a:pP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Регу</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иро́вщик</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игури́ец</a:t>
            </a:r>
            <a:b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регу</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и́рова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игу́рии</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en-US"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игури́йцы</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регу</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иро́вщика</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руга́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и</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r" defTabSz="914400" rtl="0" eaLnBrk="1" fontAlgn="auto" latinLnBrk="0" hangingPunct="1">
              <a:lnSpc>
                <a:spcPct val="115000"/>
              </a:lnSpc>
              <a:spcBef>
                <a:spcPts val="0"/>
              </a:spcBef>
              <a:spcAft>
                <a:spcPts val="1800"/>
              </a:spcAft>
              <a:buClrTx/>
              <a:buSzTx/>
              <a:buFontTx/>
              <a:buNone/>
              <a:tabLst/>
              <a:defRPr/>
            </a:pP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соро́ки-тарато́рки</a:t>
            </a:r>
            <a:b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тарато́ри</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 на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го́рке</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Ва́ря</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я</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игра́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роя́</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Съе</a:t>
            </a:r>
            <a:r>
              <a:rPr kumimoji="0" lang="ru-RU" sz="3200" b="1"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е́рик</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варе́ник</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sz="3200" b="1"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mn-ea"/>
                <a:cs typeface="Times New Roman" panose="02020603050405020304" pitchFamily="18" charset="0"/>
              </a:rPr>
              <a:t>л</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ю́шка</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ватру́шку</a:t>
            </a:r>
            <a:r>
              <a:rPr kumimoji="0" lang="ru-RU" sz="32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92891000-21C2-3916-D267-9B87D4DB18AE}"/>
              </a:ext>
            </a:extLst>
          </p:cNvPr>
          <p:cNvPicPr>
            <a:picLocks noChangeAspect="1"/>
          </p:cNvPicPr>
          <p:nvPr/>
        </p:nvPicPr>
        <p:blipFill rotWithShape="1">
          <a:blip r:embed="rId2"/>
          <a:srcRect l="24004" t="39070" r="24683" b="16105"/>
          <a:stretch/>
        </p:blipFill>
        <p:spPr>
          <a:xfrm>
            <a:off x="4729297" y="1074197"/>
            <a:ext cx="2084912" cy="1364203"/>
          </a:xfrm>
          <a:prstGeom prst="rect">
            <a:avLst/>
          </a:prstGeom>
        </p:spPr>
      </p:pic>
      <p:pic>
        <p:nvPicPr>
          <p:cNvPr id="4" name="Рисунок 3">
            <a:extLst>
              <a:ext uri="{FF2B5EF4-FFF2-40B4-BE49-F238E27FC236}">
                <a16:creationId xmlns:a16="http://schemas.microsoft.com/office/drawing/2014/main" id="{11861E28-F5C3-8445-0593-D2A31D9A1C2B}"/>
              </a:ext>
            </a:extLst>
          </p:cNvPr>
          <p:cNvPicPr>
            <a:picLocks noChangeAspect="1"/>
          </p:cNvPicPr>
          <p:nvPr/>
        </p:nvPicPr>
        <p:blipFill>
          <a:blip r:embed="rId3"/>
          <a:stretch>
            <a:fillRect/>
          </a:stretch>
        </p:blipFill>
        <p:spPr>
          <a:xfrm>
            <a:off x="8498457" y="360423"/>
            <a:ext cx="3400425" cy="2476500"/>
          </a:xfrm>
          <a:prstGeom prst="rect">
            <a:avLst/>
          </a:prstGeom>
        </p:spPr>
      </p:pic>
      <p:pic>
        <p:nvPicPr>
          <p:cNvPr id="5" name="Рисунок 4">
            <a:extLst>
              <a:ext uri="{FF2B5EF4-FFF2-40B4-BE49-F238E27FC236}">
                <a16:creationId xmlns:a16="http://schemas.microsoft.com/office/drawing/2014/main" id="{C6DC5FCB-D786-65D3-363F-52A4A560E5B0}"/>
              </a:ext>
            </a:extLst>
          </p:cNvPr>
          <p:cNvPicPr>
            <a:picLocks noChangeAspect="1"/>
          </p:cNvPicPr>
          <p:nvPr/>
        </p:nvPicPr>
        <p:blipFill>
          <a:blip r:embed="rId4"/>
          <a:stretch>
            <a:fillRect/>
          </a:stretch>
        </p:blipFill>
        <p:spPr>
          <a:xfrm>
            <a:off x="1021495" y="3384639"/>
            <a:ext cx="3192696" cy="1979966"/>
          </a:xfrm>
          <a:prstGeom prst="rect">
            <a:avLst/>
          </a:prstGeom>
        </p:spPr>
      </p:pic>
      <p:pic>
        <p:nvPicPr>
          <p:cNvPr id="6" name="Рисунок 5">
            <a:extLst>
              <a:ext uri="{FF2B5EF4-FFF2-40B4-BE49-F238E27FC236}">
                <a16:creationId xmlns:a16="http://schemas.microsoft.com/office/drawing/2014/main" id="{B6EA9A29-1AA9-8387-5522-4F479B689410}"/>
              </a:ext>
            </a:extLst>
          </p:cNvPr>
          <p:cNvPicPr>
            <a:picLocks noChangeAspect="1"/>
          </p:cNvPicPr>
          <p:nvPr/>
        </p:nvPicPr>
        <p:blipFill>
          <a:blip r:embed="rId5"/>
          <a:stretch>
            <a:fillRect/>
          </a:stretch>
        </p:blipFill>
        <p:spPr>
          <a:xfrm>
            <a:off x="7380569" y="4147492"/>
            <a:ext cx="1908732" cy="1272488"/>
          </a:xfrm>
          <a:prstGeom prst="rect">
            <a:avLst/>
          </a:prstGeom>
        </p:spPr>
      </p:pic>
      <p:pic>
        <p:nvPicPr>
          <p:cNvPr id="7" name="Рисунок 6">
            <a:extLst>
              <a:ext uri="{FF2B5EF4-FFF2-40B4-BE49-F238E27FC236}">
                <a16:creationId xmlns:a16="http://schemas.microsoft.com/office/drawing/2014/main" id="{9DB65B3F-4136-F9FE-58CC-D930394A7DC5}"/>
              </a:ext>
            </a:extLst>
          </p:cNvPr>
          <p:cNvPicPr>
            <a:picLocks noChangeAspect="1"/>
          </p:cNvPicPr>
          <p:nvPr/>
        </p:nvPicPr>
        <p:blipFill>
          <a:blip r:embed="rId6"/>
          <a:stretch>
            <a:fillRect/>
          </a:stretch>
        </p:blipFill>
        <p:spPr>
          <a:xfrm>
            <a:off x="9939454" y="4048951"/>
            <a:ext cx="1959428" cy="1469571"/>
          </a:xfrm>
          <a:prstGeom prst="rect">
            <a:avLst/>
          </a:prstGeom>
        </p:spPr>
      </p:pic>
    </p:spTree>
    <p:extLst>
      <p:ext uri="{BB962C8B-B14F-4D97-AF65-F5344CB8AC3E}">
        <p14:creationId xmlns:p14="http://schemas.microsoft.com/office/powerpoint/2010/main" val="177041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D5413D2E-C729-40BB-945A-F9D21681BA15}"/>
              </a:ext>
            </a:extLst>
          </p:cNvPr>
          <p:cNvPicPr>
            <a:picLocks noChangeAspect="1"/>
          </p:cNvPicPr>
          <p:nvPr/>
        </p:nvPicPr>
        <p:blipFill>
          <a:blip r:embed="rId2"/>
          <a:stretch>
            <a:fillRect/>
          </a:stretch>
        </p:blipFill>
        <p:spPr>
          <a:xfrm flipH="1">
            <a:off x="1617517" y="3951748"/>
            <a:ext cx="2124075" cy="215265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10" name="TextBox 9">
            <a:extLst>
              <a:ext uri="{FF2B5EF4-FFF2-40B4-BE49-F238E27FC236}">
                <a16:creationId xmlns:a16="http://schemas.microsoft.com/office/drawing/2014/main" id="{94DD9E69-3314-47C6-B35E-3B8A7061D938}"/>
              </a:ext>
            </a:extLst>
          </p:cNvPr>
          <p:cNvSpPr txBox="1"/>
          <p:nvPr/>
        </p:nvSpPr>
        <p:spPr>
          <a:xfrm>
            <a:off x="277586" y="1074197"/>
            <a:ext cx="11446328" cy="5755102"/>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Три́дцать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три корабля́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да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та́к</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4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r"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Всех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скорогово́рок</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перескороговори́шь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перевы́скороговоришь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21431478-7CDC-4D9D-B97C-47785891B44E}"/>
              </a:ext>
            </a:extLst>
          </p:cNvPr>
          <p:cNvPicPr>
            <a:picLocks noChangeAspect="1"/>
          </p:cNvPicPr>
          <p:nvPr/>
        </p:nvPicPr>
        <p:blipFill>
          <a:blip r:embed="rId3"/>
          <a:stretch>
            <a:fillRect/>
          </a:stretch>
        </p:blipFill>
        <p:spPr>
          <a:xfrm>
            <a:off x="5804807" y="1247095"/>
            <a:ext cx="2705100" cy="1685925"/>
          </a:xfrm>
          <a:prstGeom prst="rect">
            <a:avLst/>
          </a:prstGeom>
        </p:spPr>
      </p:pic>
      <p:pic>
        <p:nvPicPr>
          <p:cNvPr id="12" name="Рисунок 11">
            <a:extLst>
              <a:ext uri="{FF2B5EF4-FFF2-40B4-BE49-F238E27FC236}">
                <a16:creationId xmlns:a16="http://schemas.microsoft.com/office/drawing/2014/main" id="{D0ED9DCE-C22C-44E0-9B27-8649FB9E3CFC}"/>
              </a:ext>
            </a:extLst>
          </p:cNvPr>
          <p:cNvPicPr>
            <a:picLocks noChangeAspect="1"/>
          </p:cNvPicPr>
          <p:nvPr/>
        </p:nvPicPr>
        <p:blipFill>
          <a:blip r:embed="rId4"/>
          <a:stretch>
            <a:fillRect/>
          </a:stretch>
        </p:blipFill>
        <p:spPr>
          <a:xfrm>
            <a:off x="9695089" y="3186793"/>
            <a:ext cx="2028825" cy="2247900"/>
          </a:xfrm>
          <a:prstGeom prst="rect">
            <a:avLst/>
          </a:prstGeom>
        </p:spPr>
      </p:pic>
      <p:pic>
        <p:nvPicPr>
          <p:cNvPr id="14" name="Рисунок 13">
            <a:extLst>
              <a:ext uri="{FF2B5EF4-FFF2-40B4-BE49-F238E27FC236}">
                <a16:creationId xmlns:a16="http://schemas.microsoft.com/office/drawing/2014/main" id="{98FE9355-6F1A-4F80-8EEB-372997A1BF98}"/>
              </a:ext>
            </a:extLst>
          </p:cNvPr>
          <p:cNvPicPr>
            <a:picLocks noChangeAspect="1"/>
          </p:cNvPicPr>
          <p:nvPr/>
        </p:nvPicPr>
        <p:blipFill>
          <a:blip r:embed="rId5"/>
          <a:stretch>
            <a:fillRect/>
          </a:stretch>
        </p:blipFill>
        <p:spPr>
          <a:xfrm>
            <a:off x="5703412" y="3664641"/>
            <a:ext cx="2486025" cy="1838325"/>
          </a:xfrm>
          <a:prstGeom prst="rect">
            <a:avLst/>
          </a:prstGeom>
        </p:spPr>
      </p:pic>
    </p:spTree>
    <p:extLst>
      <p:ext uri="{BB962C8B-B14F-4D97-AF65-F5344CB8AC3E}">
        <p14:creationId xmlns:p14="http://schemas.microsoft.com/office/powerpoint/2010/main" val="2189764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pic>
        <p:nvPicPr>
          <p:cNvPr id="17" name="Рисунок 16">
            <a:extLst>
              <a:ext uri="{FF2B5EF4-FFF2-40B4-BE49-F238E27FC236}">
                <a16:creationId xmlns:a16="http://schemas.microsoft.com/office/drawing/2014/main" id="{9BE7EE24-80E9-4DBB-A969-6FB615B2CB94}"/>
              </a:ext>
            </a:extLst>
          </p:cNvPr>
          <p:cNvPicPr>
            <a:picLocks noChangeAspect="1"/>
          </p:cNvPicPr>
          <p:nvPr/>
        </p:nvPicPr>
        <p:blipFill>
          <a:blip r:embed="rId2"/>
          <a:stretch>
            <a:fillRect/>
          </a:stretch>
        </p:blipFill>
        <p:spPr>
          <a:xfrm>
            <a:off x="147006" y="1918454"/>
            <a:ext cx="3684502" cy="275982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1166045" y="1934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Рисунок 3">
            <a:extLst>
              <a:ext uri="{FF2B5EF4-FFF2-40B4-BE49-F238E27FC236}">
                <a16:creationId xmlns:a16="http://schemas.microsoft.com/office/drawing/2014/main" id="{6F3AA856-AFB6-45F7-AD09-570552AF939E}"/>
              </a:ext>
            </a:extLst>
          </p:cNvPr>
          <p:cNvPicPr>
            <a:picLocks noChangeAspect="1"/>
          </p:cNvPicPr>
          <p:nvPr/>
        </p:nvPicPr>
        <p:blipFill>
          <a:blip r:embed="rId3"/>
          <a:stretch>
            <a:fillRect/>
          </a:stretch>
        </p:blipFill>
        <p:spPr>
          <a:xfrm>
            <a:off x="0" y="0"/>
            <a:ext cx="3769420" cy="2668241"/>
          </a:xfrm>
          <a:prstGeom prst="rect">
            <a:avLst/>
          </a:prstGeom>
        </p:spPr>
      </p:pic>
      <p:pic>
        <p:nvPicPr>
          <p:cNvPr id="5" name="Рисунок 4">
            <a:extLst>
              <a:ext uri="{FF2B5EF4-FFF2-40B4-BE49-F238E27FC236}">
                <a16:creationId xmlns:a16="http://schemas.microsoft.com/office/drawing/2014/main" id="{F4453C69-8EFD-4C65-8EC6-F54BF6CA88C7}"/>
              </a:ext>
            </a:extLst>
          </p:cNvPr>
          <p:cNvPicPr>
            <a:picLocks noChangeAspect="1"/>
          </p:cNvPicPr>
          <p:nvPr/>
        </p:nvPicPr>
        <p:blipFill>
          <a:blip r:embed="rId4"/>
          <a:stretch>
            <a:fillRect/>
          </a:stretch>
        </p:blipFill>
        <p:spPr>
          <a:xfrm>
            <a:off x="9231580" y="5101"/>
            <a:ext cx="2942545" cy="2668240"/>
          </a:xfrm>
          <a:prstGeom prst="rect">
            <a:avLst/>
          </a:prstGeom>
        </p:spPr>
      </p:pic>
      <p:pic>
        <p:nvPicPr>
          <p:cNvPr id="6" name="Рисунок 5">
            <a:extLst>
              <a:ext uri="{FF2B5EF4-FFF2-40B4-BE49-F238E27FC236}">
                <a16:creationId xmlns:a16="http://schemas.microsoft.com/office/drawing/2014/main" id="{8B333B89-804C-4008-AE9F-F8F9C9750364}"/>
              </a:ext>
            </a:extLst>
          </p:cNvPr>
          <p:cNvPicPr>
            <a:picLocks noChangeAspect="1"/>
          </p:cNvPicPr>
          <p:nvPr/>
        </p:nvPicPr>
        <p:blipFill>
          <a:blip r:embed="rId5"/>
          <a:stretch>
            <a:fillRect/>
          </a:stretch>
        </p:blipFill>
        <p:spPr>
          <a:xfrm>
            <a:off x="10261391" y="4476487"/>
            <a:ext cx="1800225" cy="2543175"/>
          </a:xfrm>
          <a:prstGeom prst="rect">
            <a:avLst/>
          </a:prstGeom>
        </p:spPr>
      </p:pic>
      <p:pic>
        <p:nvPicPr>
          <p:cNvPr id="9" name="Рисунок 8">
            <a:extLst>
              <a:ext uri="{FF2B5EF4-FFF2-40B4-BE49-F238E27FC236}">
                <a16:creationId xmlns:a16="http://schemas.microsoft.com/office/drawing/2014/main" id="{D62C623C-2F4C-458C-B641-C89E288BCEA7}"/>
              </a:ext>
            </a:extLst>
          </p:cNvPr>
          <p:cNvPicPr>
            <a:picLocks noChangeAspect="1"/>
          </p:cNvPicPr>
          <p:nvPr/>
        </p:nvPicPr>
        <p:blipFill>
          <a:blip r:embed="rId6"/>
          <a:stretch>
            <a:fillRect/>
          </a:stretch>
        </p:blipFill>
        <p:spPr>
          <a:xfrm flipH="1">
            <a:off x="7579360" y="2601284"/>
            <a:ext cx="2340607" cy="2922847"/>
          </a:xfrm>
          <a:prstGeom prst="rect">
            <a:avLst/>
          </a:prstGeom>
        </p:spPr>
      </p:pic>
      <p:pic>
        <p:nvPicPr>
          <p:cNvPr id="15" name="Рисунок 14">
            <a:extLst>
              <a:ext uri="{FF2B5EF4-FFF2-40B4-BE49-F238E27FC236}">
                <a16:creationId xmlns:a16="http://schemas.microsoft.com/office/drawing/2014/main" id="{21FB219A-938B-48BE-A876-58F8FA57A02E}"/>
              </a:ext>
            </a:extLst>
          </p:cNvPr>
          <p:cNvPicPr>
            <a:picLocks noChangeAspect="1"/>
          </p:cNvPicPr>
          <p:nvPr/>
        </p:nvPicPr>
        <p:blipFill>
          <a:blip r:embed="rId7"/>
          <a:stretch>
            <a:fillRect/>
          </a:stretch>
        </p:blipFill>
        <p:spPr>
          <a:xfrm>
            <a:off x="1904352" y="4453362"/>
            <a:ext cx="1929676" cy="1929676"/>
          </a:xfrm>
          <a:prstGeom prst="rect">
            <a:avLst/>
          </a:prstGeom>
        </p:spPr>
      </p:pic>
      <p:pic>
        <p:nvPicPr>
          <p:cNvPr id="16" name="Рисунок 15">
            <a:extLst>
              <a:ext uri="{FF2B5EF4-FFF2-40B4-BE49-F238E27FC236}">
                <a16:creationId xmlns:a16="http://schemas.microsoft.com/office/drawing/2014/main" id="{F7D4D6A5-BC32-4910-B80E-DE0707355382}"/>
              </a:ext>
            </a:extLst>
          </p:cNvPr>
          <p:cNvPicPr>
            <a:picLocks noChangeAspect="1"/>
          </p:cNvPicPr>
          <p:nvPr/>
        </p:nvPicPr>
        <p:blipFill>
          <a:blip r:embed="rId8"/>
          <a:stretch>
            <a:fillRect/>
          </a:stretch>
        </p:blipFill>
        <p:spPr>
          <a:xfrm>
            <a:off x="9249455" y="2559052"/>
            <a:ext cx="2942545" cy="2204068"/>
          </a:xfrm>
          <a:prstGeom prst="rect">
            <a:avLst/>
          </a:prstGeom>
        </p:spPr>
      </p:pic>
      <p:sp>
        <p:nvSpPr>
          <p:cNvPr id="13" name="TextBox 12">
            <a:extLst>
              <a:ext uri="{FF2B5EF4-FFF2-40B4-BE49-F238E27FC236}">
                <a16:creationId xmlns:a16="http://schemas.microsoft.com/office/drawing/2014/main" id="{107B8C91-A343-44F8-80E7-2F5F04341778}"/>
              </a:ext>
            </a:extLst>
          </p:cNvPr>
          <p:cNvSpPr txBox="1"/>
          <p:nvPr/>
        </p:nvSpPr>
        <p:spPr>
          <a:xfrm>
            <a:off x="3831508" y="959298"/>
            <a:ext cx="7329996" cy="5893601"/>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не́драх</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ту́ндры</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ге́трах</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ты́рят</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в вёдра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ке́дров</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Вы́драв</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с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ту́ндре</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ге́тры</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вы́дрой</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ке́дра</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ге́трой</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вы́дре</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мо́рду</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 в вёдра, </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вы́дру</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  в </a:t>
            </a:r>
            <a:r>
              <a:rPr kumimoji="0" lang="ru-RU" sz="24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ту́ндру</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
            </a:r>
            <a:endParaRPr kumimoji="0" lang="ru-RU" sz="3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Отку́да</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ту́ндре</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ке́дров</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То есть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ге́трах</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и с вёдрами</a:t>
            </a:r>
            <a:b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b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тебя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соверше́нно</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не </a:t>
            </a:r>
            <a:r>
              <a:rPr kumimoji="0" lang="ru-RU" sz="2400" b="0" i="0" u="none" strike="noStrike" kern="1200" cap="none" spc="0" normalizeH="0" baseline="0" noProof="0" dirty="0" err="1">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смуща́ют</a:t>
            </a:r>
            <a:r>
              <a:rPr kumimoji="0" lang="ru-RU" sz="24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1800" b="0" i="1"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(ВКонтакте, «Сарказмы»)</a:t>
            </a:r>
            <a:endPar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131F1422-44C0-4B65-95D4-E378C2B60C9A}"/>
              </a:ext>
            </a:extLst>
          </p:cNvPr>
          <p:cNvPicPr>
            <a:picLocks noChangeAspect="1"/>
          </p:cNvPicPr>
          <p:nvPr/>
        </p:nvPicPr>
        <p:blipFill>
          <a:blip r:embed="rId9"/>
          <a:stretch>
            <a:fillRect/>
          </a:stretch>
        </p:blipFill>
        <p:spPr>
          <a:xfrm>
            <a:off x="37406" y="5485823"/>
            <a:ext cx="2045393" cy="1314896"/>
          </a:xfrm>
          <a:prstGeom prst="rect">
            <a:avLst/>
          </a:prstGeom>
        </p:spPr>
      </p:pic>
    </p:spTree>
    <p:extLst>
      <p:ext uri="{BB962C8B-B14F-4D97-AF65-F5344CB8AC3E}">
        <p14:creationId xmlns:p14="http://schemas.microsoft.com/office/powerpoint/2010/main" val="774643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D552B-94D6-780C-99C5-87F0483A17D1}"/>
              </a:ext>
            </a:extLst>
          </p:cNvPr>
          <p:cNvSpPr>
            <a:spLocks noGrp="1"/>
          </p:cNvSpPr>
          <p:nvPr>
            <p:ph type="title"/>
          </p:nvPr>
        </p:nvSpPr>
        <p:spPr>
          <a:xfrm>
            <a:off x="831850" y="787792"/>
            <a:ext cx="10515600" cy="2641208"/>
          </a:xfrm>
        </p:spPr>
        <p:txBody>
          <a:bodyPr>
            <a:normAutofit/>
          </a:bodyPr>
          <a:lstStyle/>
          <a:p>
            <a:pPr algn="ctr"/>
            <a:r>
              <a:rPr lang="ru-RU" sz="9600" b="1" dirty="0">
                <a:ln>
                  <a:solidFill>
                    <a:schemeClr val="accent6">
                      <a:lumMod val="50000"/>
                    </a:schemeClr>
                  </a:solidFill>
                </a:ln>
                <a:solidFill>
                  <a:srgbClr val="5530A0"/>
                </a:solidFill>
                <a:effectLst>
                  <a:outerShdw blurRad="50800" dist="50800" dir="5400000" algn="ctr" rotWithShape="0">
                    <a:srgbClr val="7030A0"/>
                  </a:outerShdw>
                </a:effectLst>
              </a:rPr>
              <a:t>ВНЕШНОСТЬ</a:t>
            </a:r>
            <a:endParaRPr lang="ru-RU" sz="9600" dirty="0">
              <a:solidFill>
                <a:srgbClr val="5530A0"/>
              </a:solidFill>
              <a:effectLst>
                <a:outerShdw blurRad="50800" dist="50800" dir="5400000" algn="ctr" rotWithShape="0">
                  <a:srgbClr val="7030A0"/>
                </a:outerShdw>
              </a:effectLst>
            </a:endParaRPr>
          </a:p>
        </p:txBody>
      </p:sp>
    </p:spTree>
    <p:extLst>
      <p:ext uri="{BB962C8B-B14F-4D97-AF65-F5344CB8AC3E}">
        <p14:creationId xmlns:p14="http://schemas.microsoft.com/office/powerpoint/2010/main" val="3466313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C9D9C-BEFE-F32E-CAF0-A7916477D39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1DE88B14-83A6-726B-2F1F-E49463D915AA}"/>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16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3D8FFB5A-E575-DAC4-9D3C-3DEE03250F9C}"/>
              </a:ext>
            </a:extLst>
          </p:cNvPr>
          <p:cNvSpPr txBox="1"/>
          <p:nvPr/>
        </p:nvSpPr>
        <p:spPr>
          <a:xfrm>
            <a:off x="260350" y="1060641"/>
            <a:ext cx="11726863" cy="3484031"/>
          </a:xfrm>
          <a:prstGeom prst="rect">
            <a:avLst/>
          </a:prstGeom>
          <a:noFill/>
        </p:spPr>
        <p:txBody>
          <a:bodyPr wrap="square">
            <a:spAutoFit/>
          </a:bodyPr>
          <a:lstStyle/>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2400" dirty="0">
                <a:solidFill>
                  <a:srgbClr val="B2AAE5"/>
                </a:solidFill>
                <a:latin typeface="Calibri" panose="020F0502020204030204"/>
              </a:rPr>
              <a:t>Выучить скороговорки </a:t>
            </a:r>
            <a:r>
              <a:rPr lang="ru-RU" sz="2400" dirty="0">
                <a:solidFill>
                  <a:srgbClr val="B2AAE5"/>
                </a:solidFill>
              </a:rPr>
              <a:t>«Регулировщик…»,</a:t>
            </a:r>
            <a:r>
              <a:rPr kumimoji="0" lang="ru-RU" sz="2400" b="0" i="0" u="none" strike="noStrike" kern="1200" cap="none" spc="0" normalizeH="0" baseline="0" noProof="0" dirty="0">
                <a:ln>
                  <a:noFill/>
                </a:ln>
                <a:solidFill>
                  <a:srgbClr val="B2AAE5"/>
                </a:solidFill>
                <a:effectLst/>
                <a:uLnTx/>
                <a:uFillTx/>
                <a:latin typeface="Calibri" panose="020F0502020204030204"/>
                <a:ea typeface="+mn-ea"/>
                <a:cs typeface="+mn-cs"/>
              </a:rPr>
              <a:t> «Варя…», «Три сороки…», «Съел…».</a:t>
            </a:r>
            <a:endParaRPr lang="ru-RU" sz="2400" dirty="0">
              <a:solidFill>
                <a:srgbClr val="B2AAE5"/>
              </a:solidFill>
              <a:latin typeface="Calibri" panose="020F0502020204030204"/>
            </a:endParaRP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2400" dirty="0">
                <a:solidFill>
                  <a:prstClr val="black"/>
                </a:solidFill>
                <a:latin typeface="Calibri" panose="020F0502020204030204"/>
              </a:rPr>
              <a:t>Используя материалы по теме «Внешность» (см. ссылку на сайте), выполнить задания на странице 3.</a:t>
            </a:r>
            <a:endParaRPr lang="ru-RU" sz="2400" dirty="0">
              <a:solidFill>
                <a:srgbClr val="B2AAE5"/>
              </a:solidFill>
              <a:latin typeface="Calibri" panose="020F0502020204030204"/>
            </a:endParaRP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2400" dirty="0">
                <a:solidFill>
                  <a:srgbClr val="B2AAE5"/>
                </a:solidFill>
                <a:latin typeface="Calibri" panose="020F0502020204030204"/>
              </a:rPr>
              <a:t>Прочитать тексты (см. ссылку на сайте), описывающие разных людей, и выделить в описании каждого человека самые яркие и интересные черты.</a:t>
            </a:r>
          </a:p>
          <a:p>
            <a:pPr marR="0" lvl="0" algn="l" defTabSz="914400" rtl="0" eaLnBrk="1" fontAlgn="auto" latinLnBrk="0" hangingPunct="1">
              <a:lnSpc>
                <a:spcPct val="120000"/>
              </a:lnSpc>
              <a:spcBef>
                <a:spcPts val="600"/>
              </a:spcBef>
              <a:spcAft>
                <a:spcPts val="600"/>
              </a:spcAft>
              <a:buClrTx/>
              <a:buSzTx/>
              <a:tabLst/>
              <a:defRPr/>
            </a:pPr>
            <a:r>
              <a:rPr lang="ru-RU" sz="2000" dirty="0">
                <a:solidFill>
                  <a:srgbClr val="B2AAE5"/>
                </a:solidFill>
                <a:latin typeface="Calibri" panose="020F0502020204030204"/>
              </a:rPr>
              <a:t>Каждый студент читает два текста и готовит описание персонажа, выделив от 5 до 10 наиболее ярких черт. В описании должно быть не больше 5 предложений. За длинные описания будет снижаться оценка. </a:t>
            </a:r>
          </a:p>
        </p:txBody>
      </p:sp>
      <p:sp>
        <p:nvSpPr>
          <p:cNvPr id="2" name="TextBox 1">
            <a:extLst>
              <a:ext uri="{FF2B5EF4-FFF2-40B4-BE49-F238E27FC236}">
                <a16:creationId xmlns:a16="http://schemas.microsoft.com/office/drawing/2014/main" id="{27360B38-5D43-808F-A9B0-BCD25C0FF6AB}"/>
              </a:ext>
            </a:extLst>
          </p:cNvPr>
          <p:cNvSpPr txBox="1"/>
          <p:nvPr/>
        </p:nvSpPr>
        <p:spPr>
          <a:xfrm>
            <a:off x="4747441" y="4842572"/>
            <a:ext cx="2082019" cy="1754326"/>
          </a:xfrm>
          <a:prstGeom prst="rect">
            <a:avLst/>
          </a:prstGeom>
          <a:noFill/>
        </p:spPr>
        <p:txBody>
          <a:bodyPr wrap="square" rtlCol="0">
            <a:spAutoFit/>
          </a:bodyPr>
          <a:lstStyle/>
          <a:p>
            <a:r>
              <a:rPr lang="ru-RU" dirty="0">
                <a:solidFill>
                  <a:srgbClr val="B2AAE5"/>
                </a:solidFill>
              </a:rPr>
              <a:t>1 — 1 и 11</a:t>
            </a:r>
          </a:p>
          <a:p>
            <a:r>
              <a:rPr lang="ru-RU" dirty="0">
                <a:solidFill>
                  <a:srgbClr val="B2AAE5"/>
                </a:solidFill>
              </a:rPr>
              <a:t>2 — 1 и 15</a:t>
            </a:r>
          </a:p>
          <a:p>
            <a:r>
              <a:rPr lang="ru-RU" dirty="0">
                <a:solidFill>
                  <a:srgbClr val="B2AAE5"/>
                </a:solidFill>
              </a:rPr>
              <a:t>3 — 2 и 6</a:t>
            </a:r>
          </a:p>
          <a:p>
            <a:r>
              <a:rPr lang="ru-RU" dirty="0">
                <a:solidFill>
                  <a:srgbClr val="B2AAE5"/>
                </a:solidFill>
              </a:rPr>
              <a:t>4 — 2 и 11</a:t>
            </a:r>
          </a:p>
          <a:p>
            <a:r>
              <a:rPr lang="ru-RU" dirty="0">
                <a:solidFill>
                  <a:srgbClr val="B2AAE5"/>
                </a:solidFill>
              </a:rPr>
              <a:t>5 — 2 и 13</a:t>
            </a:r>
          </a:p>
          <a:p>
            <a:r>
              <a:rPr lang="ru-RU" dirty="0">
                <a:solidFill>
                  <a:srgbClr val="B2AAE5"/>
                </a:solidFill>
              </a:rPr>
              <a:t>6 — 3 и 9</a:t>
            </a:r>
          </a:p>
        </p:txBody>
      </p:sp>
      <p:sp>
        <p:nvSpPr>
          <p:cNvPr id="4" name="TextBox 3">
            <a:extLst>
              <a:ext uri="{FF2B5EF4-FFF2-40B4-BE49-F238E27FC236}">
                <a16:creationId xmlns:a16="http://schemas.microsoft.com/office/drawing/2014/main" id="{29ED0D44-284B-D35C-CFBF-24A8DE4F0547}"/>
              </a:ext>
            </a:extLst>
          </p:cNvPr>
          <p:cNvSpPr txBox="1"/>
          <p:nvPr/>
        </p:nvSpPr>
        <p:spPr>
          <a:xfrm>
            <a:off x="7217772" y="4842572"/>
            <a:ext cx="2082019" cy="1754326"/>
          </a:xfrm>
          <a:prstGeom prst="rect">
            <a:avLst/>
          </a:prstGeom>
          <a:noFill/>
        </p:spPr>
        <p:txBody>
          <a:bodyPr wrap="square" rtlCol="0">
            <a:spAutoFit/>
          </a:bodyPr>
          <a:lstStyle/>
          <a:p>
            <a:r>
              <a:rPr lang="ru-RU" dirty="0">
                <a:solidFill>
                  <a:srgbClr val="B2AAE5"/>
                </a:solidFill>
              </a:rPr>
              <a:t>7 — 3 и 10</a:t>
            </a:r>
          </a:p>
          <a:p>
            <a:r>
              <a:rPr lang="ru-RU" dirty="0">
                <a:solidFill>
                  <a:srgbClr val="B2AAE5"/>
                </a:solidFill>
              </a:rPr>
              <a:t>8 — 4 и 5</a:t>
            </a:r>
          </a:p>
          <a:p>
            <a:r>
              <a:rPr lang="ru-RU" dirty="0">
                <a:solidFill>
                  <a:srgbClr val="B2AAE5"/>
                </a:solidFill>
              </a:rPr>
              <a:t>9 — 4 и 12</a:t>
            </a:r>
          </a:p>
          <a:p>
            <a:r>
              <a:rPr lang="ru-RU" dirty="0">
                <a:solidFill>
                  <a:srgbClr val="B2AAE5"/>
                </a:solidFill>
              </a:rPr>
              <a:t>10 — 5 и 12</a:t>
            </a:r>
          </a:p>
          <a:p>
            <a:r>
              <a:rPr lang="ru-RU" dirty="0">
                <a:solidFill>
                  <a:srgbClr val="B2AAE5"/>
                </a:solidFill>
              </a:rPr>
              <a:t>11 — 6 и 8</a:t>
            </a:r>
          </a:p>
          <a:p>
            <a:r>
              <a:rPr lang="ru-RU" dirty="0">
                <a:solidFill>
                  <a:srgbClr val="B2AAE5"/>
                </a:solidFill>
              </a:rPr>
              <a:t>12 — 7 и 9</a:t>
            </a:r>
          </a:p>
        </p:txBody>
      </p:sp>
      <p:sp>
        <p:nvSpPr>
          <p:cNvPr id="5" name="TextBox 4">
            <a:extLst>
              <a:ext uri="{FF2B5EF4-FFF2-40B4-BE49-F238E27FC236}">
                <a16:creationId xmlns:a16="http://schemas.microsoft.com/office/drawing/2014/main" id="{D748D839-811F-4580-6534-2B20C691BAE7}"/>
              </a:ext>
            </a:extLst>
          </p:cNvPr>
          <p:cNvSpPr txBox="1"/>
          <p:nvPr/>
        </p:nvSpPr>
        <p:spPr>
          <a:xfrm>
            <a:off x="9688104" y="4842572"/>
            <a:ext cx="2082019" cy="1754326"/>
          </a:xfrm>
          <a:prstGeom prst="rect">
            <a:avLst/>
          </a:prstGeom>
          <a:noFill/>
        </p:spPr>
        <p:txBody>
          <a:bodyPr wrap="square" rtlCol="0">
            <a:spAutoFit/>
          </a:bodyPr>
          <a:lstStyle/>
          <a:p>
            <a:r>
              <a:rPr lang="ru-RU" dirty="0">
                <a:solidFill>
                  <a:srgbClr val="B2AAE5"/>
                </a:solidFill>
              </a:rPr>
              <a:t>13 — 7 и 10</a:t>
            </a:r>
          </a:p>
          <a:p>
            <a:r>
              <a:rPr lang="ru-RU" dirty="0">
                <a:solidFill>
                  <a:srgbClr val="B2AAE5"/>
                </a:solidFill>
              </a:rPr>
              <a:t>14 — 7 и 15</a:t>
            </a:r>
          </a:p>
          <a:p>
            <a:r>
              <a:rPr lang="ru-RU" dirty="0">
                <a:solidFill>
                  <a:srgbClr val="B2AAE5"/>
                </a:solidFill>
              </a:rPr>
              <a:t>15 — 8 и 13</a:t>
            </a:r>
          </a:p>
          <a:p>
            <a:r>
              <a:rPr lang="ru-RU" dirty="0">
                <a:solidFill>
                  <a:srgbClr val="B2AAE5"/>
                </a:solidFill>
              </a:rPr>
              <a:t>16 — 9 и 14</a:t>
            </a:r>
          </a:p>
          <a:p>
            <a:r>
              <a:rPr lang="ru-RU" dirty="0">
                <a:solidFill>
                  <a:srgbClr val="B2AAE5"/>
                </a:solidFill>
              </a:rPr>
              <a:t>17 — 10 и 12</a:t>
            </a:r>
          </a:p>
          <a:p>
            <a:r>
              <a:rPr lang="ru-RU" dirty="0">
                <a:solidFill>
                  <a:srgbClr val="B2AAE5"/>
                </a:solidFill>
              </a:rPr>
              <a:t>18 — 14 и 15</a:t>
            </a:r>
          </a:p>
        </p:txBody>
      </p:sp>
      <p:sp>
        <p:nvSpPr>
          <p:cNvPr id="6" name="TextBox 5">
            <a:extLst>
              <a:ext uri="{FF2B5EF4-FFF2-40B4-BE49-F238E27FC236}">
                <a16:creationId xmlns:a16="http://schemas.microsoft.com/office/drawing/2014/main" id="{B291DE42-3FE9-1EC0-A01C-631A63881D57}"/>
              </a:ext>
            </a:extLst>
          </p:cNvPr>
          <p:cNvSpPr txBox="1"/>
          <p:nvPr/>
        </p:nvSpPr>
        <p:spPr>
          <a:xfrm>
            <a:off x="467641" y="5311486"/>
            <a:ext cx="4090292" cy="369332"/>
          </a:xfrm>
          <a:prstGeom prst="rect">
            <a:avLst/>
          </a:prstGeom>
          <a:noFill/>
        </p:spPr>
        <p:txBody>
          <a:bodyPr wrap="square" rtlCol="0">
            <a:spAutoFit/>
          </a:bodyPr>
          <a:lstStyle/>
          <a:p>
            <a:r>
              <a:rPr lang="ru-RU" b="1" dirty="0">
                <a:solidFill>
                  <a:srgbClr val="B2AAE5"/>
                </a:solidFill>
              </a:rPr>
              <a:t>№ студента по списку — №№ текстов:</a:t>
            </a:r>
          </a:p>
        </p:txBody>
      </p:sp>
    </p:spTree>
    <p:extLst>
      <p:ext uri="{BB962C8B-B14F-4D97-AF65-F5344CB8AC3E}">
        <p14:creationId xmlns:p14="http://schemas.microsoft.com/office/powerpoint/2010/main" val="347817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815421"/>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a:tabLst/>
              <a:defRPr/>
            </a:pP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Прочитайте тексты. Обратите внимание на конструкции, описывающие внешность.</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a:t>
            </a:r>
            <a:r>
              <a:rPr kumimoji="0" lang="ru-RU" sz="1800" b="1"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чки</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2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Она сегодня в очках?</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2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Нет, без очков.</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1800" b="1"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Усы.</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180340" marR="0" lvl="0" indent="0"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меня есть знакомый молодой человек. Ему никогда не холодно. Даже зимой он ходит без пальто и шапки. Вот и сегодня, когда на улице –25</a:t>
            </a:r>
            <a:r>
              <a:rPr kumimoji="0" lang="zh-CN" altLang="en-US"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 без пальто. Но у него хорошие густые волосы. Еще он с бородой и усами. Может быть, поэтому ему никогда не холодно?</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 </a:t>
            </a:r>
            <a:r>
              <a:rPr kumimoji="0" lang="ru-RU" sz="1800" b="1"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выглядит старше своих лет.</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0215" marR="0" lvl="0" indent="-269875"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Этой певице уже за 50. Но выглядит она моложе своего возраста. На вид ей можно дать</a:t>
            </a:r>
            <a:b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18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только 40 лет</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 </a:t>
            </a:r>
            <a:r>
              <a:rPr kumimoji="0" lang="ru-RU" sz="18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лет 40</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 больше.</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 </a:t>
            </a:r>
            <a:r>
              <a:rPr kumimoji="0" lang="ru-RU" sz="1800" b="1"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похож на </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моего дядю.</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tab pos="666750" algn="l"/>
                <a:tab pos="449580" algn="l"/>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Моя сестра очень похож</a:t>
            </a: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на маму. Все говорят, что она вылитая мама.</a:t>
            </a:r>
          </a:p>
          <a:p>
            <a:pPr marL="270510" marR="0" lvl="0" indent="0" algn="just" defTabSz="914400" rtl="0" eaLnBrk="1" fontAlgn="auto" latinLnBrk="0" hangingPunct="1">
              <a:lnSpc>
                <a:spcPct val="12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Сёстры похож</a:t>
            </a: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и</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друг на друга как две капли воды.</a:t>
            </a: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
        <p:nvSpPr>
          <p:cNvPr id="3" name="Заголовок 1">
            <a:extLst>
              <a:ext uri="{FF2B5EF4-FFF2-40B4-BE49-F238E27FC236}">
                <a16:creationId xmlns:a16="http://schemas.microsoft.com/office/drawing/2014/main" id="{E0457A58-85ED-BA9D-3160-F13AADAC342F}"/>
              </a:ext>
            </a:extLst>
          </p:cNvPr>
          <p:cNvSpPr>
            <a:spLocks noGrp="1"/>
          </p:cNvSpPr>
          <p:nvPr>
            <p:ph type="title"/>
          </p:nvPr>
        </p:nvSpPr>
        <p:spPr>
          <a:xfrm>
            <a:off x="760413" y="0"/>
            <a:ext cx="10515600" cy="1042988"/>
          </a:xfrm>
          <a:ln>
            <a:noFill/>
          </a:ln>
          <a:effectLst>
            <a:outerShdw blurRad="50800" dist="50800" dir="5400000" algn="ctr" rotWithShape="0">
              <a:srgbClr val="F0F6C1"/>
            </a:outerShdw>
          </a:effectLst>
        </p:spPr>
        <p:txBody>
          <a:bodyPr>
            <a:normAutofit/>
          </a:bodyPr>
          <a:lstStyle/>
          <a:p>
            <a:pPr algn="ctr"/>
            <a:r>
              <a:rPr lang="ru-RU" b="1" dirty="0">
                <a:ln>
                  <a:solidFill>
                    <a:schemeClr val="accent6">
                      <a:lumMod val="50000"/>
                    </a:schemeClr>
                  </a:solidFill>
                </a:ln>
                <a:effectLst>
                  <a:outerShdw blurRad="50800" dist="38100" dir="2700000" algn="tl" rotWithShape="0">
                    <a:schemeClr val="accent4">
                      <a:lumMod val="75000"/>
                      <a:alpha val="40000"/>
                    </a:schemeClr>
                  </a:outerShdw>
                </a:effectLst>
              </a:rPr>
              <a:t>ВНЕШНОСТЬ</a:t>
            </a:r>
          </a:p>
        </p:txBody>
      </p:sp>
    </p:spTree>
    <p:extLst>
      <p:ext uri="{BB962C8B-B14F-4D97-AF65-F5344CB8AC3E}">
        <p14:creationId xmlns:p14="http://schemas.microsoft.com/office/powerpoint/2010/main" val="615688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42178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startAt="2"/>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Замените конструкцию У КОГО? ЧТО? конструкцией КТО? С ЧЕМ?</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20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Образец</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 девушки высокий красивый лоб.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Девушка с высоким красивым лбом.</a:t>
            </a:r>
          </a:p>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молодого человека борода и усы.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мальчика короткие волосы.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девочки карие глаза.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девушки маленький красивый рот.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902110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42178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startAt="2"/>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Замените конструкцию У КОГО? ЧТО? конструкцией КТО? С ЧЕМ?</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20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Образец</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 девушки высокий красивый лоб.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Девушка с высоким красивым лбом.</a:t>
            </a:r>
          </a:p>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молодого человека борода и усы.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Молодой человек с бородой и усами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мальчика короткие волосы.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девочки карие глаза.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девушки маленький красивый рот.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364428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42178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startAt="2"/>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Замените конструкцию У КОГО? ЧТО? конструкцией КТО? С ЧЕМ?</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20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Образец</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 девушки высокий красивый лоб.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Девушка с высоким красивым лбом.</a:t>
            </a:r>
          </a:p>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молодого человека борода и усы.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Молодой человек с бородой и усами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мальчика короткие волосы.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Мальчик с короткими волосами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девочки карие глаза.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девушки маленький красивый рот.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2785602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42178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startAt="2"/>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Замените конструкцию У КОГО? ЧТО? конструкцией КТО? С ЧЕМ?</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20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Образец</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 девушки высокий красивый лоб.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Девушка с высоким красивым лбом.</a:t>
            </a:r>
          </a:p>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молодого человека борода и усы.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Молодой человек с бородой и усами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мальчика короткие волосы.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Мальчик с короткими волосами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девочки карие глаза.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Девочка с карими глазами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девушки маленький красивый рот.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982347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442178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2400"/>
              </a:spcBef>
              <a:spcAft>
                <a:spcPts val="1200"/>
              </a:spcAft>
              <a:buClrTx/>
              <a:buSzTx/>
              <a:buFont typeface="+mj-lt"/>
              <a:buAutoNum type="arabicPeriod" startAt="2"/>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Замените конструкцию У КОГО? ЧТО? конструкцией КТО? С ЧЕМ?</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ru-RU" sz="2000" b="0" i="1"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Образец</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 девушки высокий красивый лоб.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Девушка с высоким красивым лбом.</a:t>
            </a:r>
          </a:p>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молодого человека борода и усы.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Молодой человек с бородой и усами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мальчика короткие волосы.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Мальчик с короткими волосами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девочки карие глаза.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Девочка с карими глазами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342900" marR="0" lvl="0" indent="-342900" algn="just" defTabSz="914400" rtl="0" eaLnBrk="1" fontAlgn="auto" latinLnBrk="0" hangingPunct="1">
              <a:lnSpc>
                <a:spcPct val="120000"/>
              </a:lnSpc>
              <a:spcBef>
                <a:spcPts val="1200"/>
              </a:spcBef>
              <a:spcAft>
                <a:spcPts val="1200"/>
              </a:spcAft>
              <a:buClrTx/>
              <a:buSzTx/>
              <a:buFont typeface="+mj-lt"/>
              <a:buAutoNum type="arabicPeriod"/>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девушки маленький красивый рот. </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sng"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Девушка с маленьким красивым ртом</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2590348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317031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411926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650789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331018"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2837470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0" y="1579145"/>
            <a:ext cx="11550977"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она носит туфли на высоком каблуке. </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24687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541550"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она носит туфли на высоком каблуке. </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Сегодня на ней красивое голубое платье.</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735540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541550"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она носит туфли на высоком каблуке. </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Сегодня на ней красивое голубое платье.</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А что сегодня на Вике</a:t>
            </a:r>
            <a:r>
              <a:rPr kumimoji="0" lang="ru-RU" sz="18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 Она в красивых брюках.</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214054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541550" cy="5098896"/>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она носит туфли на высоком каблуке. </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Сегодня на ней красивое голубое платье.</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А что сегодня на Вике</a:t>
            </a:r>
            <a:r>
              <a:rPr kumimoji="0" lang="ru-RU" sz="18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 Она в красивых брюках.</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надела сегодня в университет зимнюю куртку и тёмный свитер.</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______________________________________________________________________________</a:t>
            </a: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4068659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0"/>
            <a:ext cx="10515600" cy="1042340"/>
          </a:xfrm>
        </p:spPr>
        <p:txBody>
          <a:bodyPr/>
          <a:lstStyle/>
          <a:p>
            <a:pPr algn="ctr"/>
            <a:r>
              <a:rPr lang="ru-RU" dirty="0"/>
              <a:t>Проверка ДЗ</a:t>
            </a:r>
          </a:p>
        </p:txBody>
      </p:sp>
      <p:sp>
        <p:nvSpPr>
          <p:cNvPr id="4" name="TextBox 3">
            <a:extLst>
              <a:ext uri="{FF2B5EF4-FFF2-40B4-BE49-F238E27FC236}">
                <a16:creationId xmlns:a16="http://schemas.microsoft.com/office/drawing/2014/main" id="{4607C636-899D-48F5-BAAA-33C1FCA79CCF}"/>
              </a:ext>
            </a:extLst>
          </p:cNvPr>
          <p:cNvSpPr txBox="1"/>
          <p:nvPr/>
        </p:nvSpPr>
        <p:spPr>
          <a:xfrm>
            <a:off x="353120" y="833647"/>
            <a:ext cx="11771335" cy="505972"/>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выполнить задания на странице 3.</a:t>
            </a:r>
          </a:p>
        </p:txBody>
      </p:sp>
      <p:sp>
        <p:nvSpPr>
          <p:cNvPr id="5" name="TextBox 4">
            <a:extLst>
              <a:ext uri="{FF2B5EF4-FFF2-40B4-BE49-F238E27FC236}">
                <a16:creationId xmlns:a16="http://schemas.microsoft.com/office/drawing/2014/main" id="{FC9B6982-3489-4B22-96DD-0DC3BD946B3C}"/>
              </a:ext>
            </a:extLst>
          </p:cNvPr>
          <p:cNvSpPr txBox="1"/>
          <p:nvPr/>
        </p:nvSpPr>
        <p:spPr>
          <a:xfrm>
            <a:off x="430491" y="1579145"/>
            <a:ext cx="11541550" cy="5406673"/>
          </a:xfrm>
          <a:prstGeom prst="rect">
            <a:avLst/>
          </a:prstGeom>
          <a:noFill/>
        </p:spPr>
        <p:txBody>
          <a:bodyPr wrap="square">
            <a:spAutoFit/>
          </a:bodyPr>
          <a:lstStyle/>
          <a:p>
            <a:pPr marL="0" marR="0" lvl="0" indent="0" algn="just" defTabSz="914400" rtl="0" eaLnBrk="1" fontAlgn="auto" latinLnBrk="0" hangingPunct="1">
              <a:lnSpc>
                <a:spcPct val="100000"/>
              </a:lnSpc>
              <a:spcBef>
                <a:spcPts val="2400"/>
              </a:spcBef>
              <a:spcAft>
                <a:spcPts val="120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3. Создайте синонимичные высказывания, используя другие конструкции.</a:t>
            </a:r>
            <a:endParaRPr kumimoji="0" lang="ru-RU" sz="16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Эта девушка всегда одевается со вкусом.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Эта девушка всегда одета со вкусом. </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 ходит в тёмных костюмах.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 носит тёмные костюмы.</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носит красивые блузки.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ходит в красивых блузках.</a:t>
            </a: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Обычно она ходит в туфлях на высоком каблуке.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Обычно она носит туфли на высоком каблуке. </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она в красивом голубом платье.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Сегодня на ней красивое голубое платье.</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just"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 в чём это сегодня Вика? Какие красивые брюки. </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А что сегодня на Вике</a:t>
            </a:r>
            <a:r>
              <a:rPr kumimoji="0" lang="ru-RU" sz="18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 Она в красивых брюках.</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пошла сегодня в университет в зимней куртке и тёмном свитере. </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надела сегодня в университет зимнюю куртку и тёмный свитер.</a:t>
            </a:r>
          </a:p>
          <a:p>
            <a:pPr marL="457200" marR="0" lvl="0" indent="-457200" algn="l" defTabSz="914400" rtl="0" eaLnBrk="1" fontAlgn="auto" latinLnBrk="0" hangingPunct="1">
              <a:lnSpc>
                <a:spcPct val="100000"/>
              </a:lnSpc>
              <a:spcBef>
                <a:spcPts val="600"/>
              </a:spcBef>
              <a:spcAft>
                <a:spcPts val="600"/>
              </a:spcAft>
              <a:buClrTx/>
              <a:buSzTx/>
              <a:buFont typeface="+mj-lt"/>
              <a:buAutoNum type="arabicPeriod"/>
              <a:tabLst>
                <a:tab pos="228600" algn="l"/>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вчера была в театре в красивом длинном платье и браслете.</a:t>
            </a:r>
            <a:b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b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sym typeface="Symbol" panose="05050102010706020507" pitchFamily="18" charset="2"/>
              </a:rPr>
              <a:t></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t>Она вчера ходила в театр в красивом длинном платье и браслете.</a:t>
            </a:r>
            <a:br>
              <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rPr>
            </a:br>
            <a:endParaRPr kumimoji="0" lang="ru-RU" sz="2000" b="0" i="0" u="none" strike="noStrike" kern="100" cap="none" spc="0" normalizeH="0" baseline="0" noProof="0" dirty="0">
              <a:ln>
                <a:noFill/>
              </a:ln>
              <a:solidFill>
                <a:srgbClr val="002060"/>
              </a:solidFill>
              <a:effectLst/>
              <a:uLnTx/>
              <a:uFillTx/>
              <a:latin typeface="Times New Roman" panose="02020603050405020304" pitchFamily="18" charset="0"/>
              <a:ea typeface="SimSun" panose="02010600030101010101" pitchFamily="2" charset="-122"/>
              <a:cs typeface="+mn-cs"/>
            </a:endParaRPr>
          </a:p>
          <a:p>
            <a:pPr marL="270510" marR="0" lvl="0" indent="0" algn="just" defTabSz="914400" rtl="0" eaLnBrk="1" fontAlgn="auto" latinLnBrk="0" hangingPunct="1">
              <a:lnSpc>
                <a:spcPct val="120000"/>
              </a:lnSpc>
              <a:spcBef>
                <a:spcPts val="0"/>
              </a:spcBef>
              <a:spcAft>
                <a:spcPts val="0"/>
              </a:spcAft>
              <a:buClrTx/>
              <a:buSzTx/>
              <a:buFontTx/>
              <a:buNone/>
              <a:tabLst/>
              <a:defRPr/>
            </a:pPr>
            <a:endParaRPr kumimoji="0" lang="ru-RU" sz="1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190113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07C636-899D-48F5-BAAA-33C1FCA79CCF}"/>
              </a:ext>
            </a:extLst>
          </p:cNvPr>
          <p:cNvSpPr txBox="1"/>
          <p:nvPr/>
        </p:nvSpPr>
        <p:spPr>
          <a:xfrm>
            <a:off x="467641" y="1259351"/>
            <a:ext cx="11618897" cy="2259080"/>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3. Прочитать тексты, описывающие разных людей,</a:t>
            </a:r>
            <a:b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и выделить в описании каждого человека самые</a:t>
            </a:r>
            <a:b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яркие и интересные черты.</a:t>
            </a:r>
          </a:p>
        </p:txBody>
      </p:sp>
      <p:sp>
        <p:nvSpPr>
          <p:cNvPr id="3" name="TextBox 2">
            <a:extLst>
              <a:ext uri="{FF2B5EF4-FFF2-40B4-BE49-F238E27FC236}">
                <a16:creationId xmlns:a16="http://schemas.microsoft.com/office/drawing/2014/main" id="{ED3D7623-0D59-DE6E-5441-7AE54E964D89}"/>
              </a:ext>
            </a:extLst>
          </p:cNvPr>
          <p:cNvSpPr txBox="1"/>
          <p:nvPr/>
        </p:nvSpPr>
        <p:spPr>
          <a:xfrm>
            <a:off x="260350" y="3743625"/>
            <a:ext cx="11299875" cy="734945"/>
          </a:xfrm>
          <a:prstGeom prst="rect">
            <a:avLst/>
          </a:prstGeom>
          <a:noFill/>
        </p:spPr>
        <p:txBody>
          <a:bodyPr wrap="square">
            <a:spAutoFit/>
          </a:bodyPr>
          <a:lstStyle/>
          <a:p>
            <a:pPr marR="0" lvl="0" algn="l" defTabSz="914400" rtl="0" eaLnBrk="1" fontAlgn="auto" latinLnBrk="0" hangingPunct="1">
              <a:lnSpc>
                <a:spcPct val="120000"/>
              </a:lnSpc>
              <a:spcBef>
                <a:spcPts val="600"/>
              </a:spcBef>
              <a:spcAft>
                <a:spcPts val="600"/>
              </a:spcAft>
              <a:buClrTx/>
              <a:buSzTx/>
              <a:tabLst/>
              <a:defRPr/>
            </a:pPr>
            <a:r>
              <a:rPr lang="ru-RU" sz="1800" dirty="0">
                <a:solidFill>
                  <a:prstClr val="black"/>
                </a:solidFill>
                <a:latin typeface="Calibri" panose="020F0502020204030204"/>
              </a:rPr>
              <a:t>Каждый студент читает два текста и готовит описание персонажа, выделив от 5 до 10 наиболее ярких черт. В описании должно быть не больше 5 предложений. За длинные описания будет снижаться оценка. </a:t>
            </a:r>
          </a:p>
        </p:txBody>
      </p:sp>
      <p:sp>
        <p:nvSpPr>
          <p:cNvPr id="5" name="TextBox 4">
            <a:extLst>
              <a:ext uri="{FF2B5EF4-FFF2-40B4-BE49-F238E27FC236}">
                <a16:creationId xmlns:a16="http://schemas.microsoft.com/office/drawing/2014/main" id="{EFB577F0-2FB5-32B4-FD39-7CF7C5AB6625}"/>
              </a:ext>
            </a:extLst>
          </p:cNvPr>
          <p:cNvSpPr txBox="1"/>
          <p:nvPr/>
        </p:nvSpPr>
        <p:spPr>
          <a:xfrm>
            <a:off x="467641" y="5311486"/>
            <a:ext cx="4090292" cy="369332"/>
          </a:xfrm>
          <a:prstGeom prst="rect">
            <a:avLst/>
          </a:prstGeom>
          <a:noFill/>
        </p:spPr>
        <p:txBody>
          <a:bodyPr wrap="square" rtlCol="0">
            <a:spAutoFit/>
          </a:bodyPr>
          <a:lstStyle/>
          <a:p>
            <a:r>
              <a:rPr lang="ru-RU" b="1" dirty="0"/>
              <a:t>№ студента по списку — №№ текстов:</a:t>
            </a:r>
          </a:p>
        </p:txBody>
      </p:sp>
      <p:sp>
        <p:nvSpPr>
          <p:cNvPr id="6" name="TextBox 5">
            <a:extLst>
              <a:ext uri="{FF2B5EF4-FFF2-40B4-BE49-F238E27FC236}">
                <a16:creationId xmlns:a16="http://schemas.microsoft.com/office/drawing/2014/main" id="{B8D23351-8C6F-7BB7-6F48-9F7665E08E37}"/>
              </a:ext>
            </a:extLst>
          </p:cNvPr>
          <p:cNvSpPr txBox="1"/>
          <p:nvPr/>
        </p:nvSpPr>
        <p:spPr>
          <a:xfrm>
            <a:off x="4747441" y="4842572"/>
            <a:ext cx="2082019" cy="1754326"/>
          </a:xfrm>
          <a:prstGeom prst="rect">
            <a:avLst/>
          </a:prstGeom>
          <a:noFill/>
        </p:spPr>
        <p:txBody>
          <a:bodyPr wrap="square" rtlCol="0">
            <a:spAutoFit/>
          </a:bodyPr>
          <a:lstStyle/>
          <a:p>
            <a:r>
              <a:rPr lang="ru-RU" dirty="0"/>
              <a:t>1 — 1 и 11</a:t>
            </a:r>
          </a:p>
          <a:p>
            <a:r>
              <a:rPr lang="ru-RU" dirty="0"/>
              <a:t>2 — 1 и 15</a:t>
            </a:r>
          </a:p>
          <a:p>
            <a:r>
              <a:rPr lang="ru-RU" dirty="0"/>
              <a:t>3 — 2 и 6</a:t>
            </a:r>
          </a:p>
          <a:p>
            <a:r>
              <a:rPr lang="ru-RU" dirty="0"/>
              <a:t>4 — 2 и 11</a:t>
            </a:r>
          </a:p>
          <a:p>
            <a:r>
              <a:rPr lang="ru-RU" dirty="0"/>
              <a:t>5 — 2 и 13</a:t>
            </a:r>
          </a:p>
          <a:p>
            <a:r>
              <a:rPr lang="ru-RU" dirty="0"/>
              <a:t>6 — 3 и 9</a:t>
            </a:r>
          </a:p>
        </p:txBody>
      </p:sp>
      <p:sp>
        <p:nvSpPr>
          <p:cNvPr id="7" name="TextBox 6">
            <a:extLst>
              <a:ext uri="{FF2B5EF4-FFF2-40B4-BE49-F238E27FC236}">
                <a16:creationId xmlns:a16="http://schemas.microsoft.com/office/drawing/2014/main" id="{8AECE65E-7409-DC80-D086-3FC6CE4BA733}"/>
              </a:ext>
            </a:extLst>
          </p:cNvPr>
          <p:cNvSpPr txBox="1"/>
          <p:nvPr/>
        </p:nvSpPr>
        <p:spPr>
          <a:xfrm>
            <a:off x="7217772" y="4842572"/>
            <a:ext cx="2082019" cy="1754326"/>
          </a:xfrm>
          <a:prstGeom prst="rect">
            <a:avLst/>
          </a:prstGeom>
          <a:noFill/>
        </p:spPr>
        <p:txBody>
          <a:bodyPr wrap="square" rtlCol="0">
            <a:spAutoFit/>
          </a:bodyPr>
          <a:lstStyle/>
          <a:p>
            <a:r>
              <a:rPr lang="ru-RU" dirty="0"/>
              <a:t>7 — 3 и 10</a:t>
            </a:r>
          </a:p>
          <a:p>
            <a:r>
              <a:rPr lang="ru-RU" dirty="0"/>
              <a:t>8 — 4 и 5</a:t>
            </a:r>
          </a:p>
          <a:p>
            <a:r>
              <a:rPr lang="ru-RU" dirty="0"/>
              <a:t>9 — 4 и 12</a:t>
            </a:r>
          </a:p>
          <a:p>
            <a:r>
              <a:rPr lang="ru-RU" dirty="0"/>
              <a:t>10 — 5 и 12</a:t>
            </a:r>
          </a:p>
          <a:p>
            <a:r>
              <a:rPr lang="ru-RU" dirty="0"/>
              <a:t>11 — 6 и 8</a:t>
            </a:r>
          </a:p>
          <a:p>
            <a:r>
              <a:rPr lang="ru-RU" dirty="0"/>
              <a:t>12 — 7 и 9</a:t>
            </a:r>
          </a:p>
        </p:txBody>
      </p:sp>
      <p:sp>
        <p:nvSpPr>
          <p:cNvPr id="8" name="TextBox 7">
            <a:extLst>
              <a:ext uri="{FF2B5EF4-FFF2-40B4-BE49-F238E27FC236}">
                <a16:creationId xmlns:a16="http://schemas.microsoft.com/office/drawing/2014/main" id="{E37A8EAD-B219-CB1B-B031-676DB8334ABD}"/>
              </a:ext>
            </a:extLst>
          </p:cNvPr>
          <p:cNvSpPr txBox="1"/>
          <p:nvPr/>
        </p:nvSpPr>
        <p:spPr>
          <a:xfrm>
            <a:off x="9688104" y="4842572"/>
            <a:ext cx="2082019" cy="1754326"/>
          </a:xfrm>
          <a:prstGeom prst="rect">
            <a:avLst/>
          </a:prstGeom>
          <a:noFill/>
        </p:spPr>
        <p:txBody>
          <a:bodyPr wrap="square" rtlCol="0">
            <a:spAutoFit/>
          </a:bodyPr>
          <a:lstStyle/>
          <a:p>
            <a:r>
              <a:rPr lang="ru-RU" dirty="0"/>
              <a:t>13 — 7 и 10</a:t>
            </a:r>
          </a:p>
          <a:p>
            <a:r>
              <a:rPr lang="ru-RU" dirty="0"/>
              <a:t>14 — 7 и 15</a:t>
            </a:r>
          </a:p>
          <a:p>
            <a:r>
              <a:rPr lang="ru-RU" dirty="0"/>
              <a:t>15 — 8 и 13</a:t>
            </a:r>
          </a:p>
          <a:p>
            <a:r>
              <a:rPr lang="ru-RU" dirty="0"/>
              <a:t>16 — 9 и 14</a:t>
            </a:r>
          </a:p>
          <a:p>
            <a:r>
              <a:rPr lang="ru-RU" dirty="0"/>
              <a:t>17 — 10 и 12</a:t>
            </a:r>
          </a:p>
          <a:p>
            <a:r>
              <a:rPr lang="ru-RU" dirty="0"/>
              <a:t>18 — 14 и 15</a:t>
            </a:r>
          </a:p>
        </p:txBody>
      </p:sp>
      <p:sp>
        <p:nvSpPr>
          <p:cNvPr id="9" name="Заголовок 1">
            <a:extLst>
              <a:ext uri="{FF2B5EF4-FFF2-40B4-BE49-F238E27FC236}">
                <a16:creationId xmlns:a16="http://schemas.microsoft.com/office/drawing/2014/main" id="{37664634-ADAE-6D36-9E65-599763F7064C}"/>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16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Tree>
    <p:extLst>
      <p:ext uri="{BB962C8B-B14F-4D97-AF65-F5344CB8AC3E}">
        <p14:creationId xmlns:p14="http://schemas.microsoft.com/office/powerpoint/2010/main" val="2692918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3FE2CA-FF4A-4D4D-A899-3BC07ECD601E}"/>
              </a:ext>
            </a:extLst>
          </p:cNvPr>
          <p:cNvSpPr txBox="1"/>
          <p:nvPr/>
        </p:nvSpPr>
        <p:spPr>
          <a:xfrm>
            <a:off x="255852" y="0"/>
            <a:ext cx="11603639" cy="6755696"/>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меня есть друг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интересный молодой человек. У него короткие чёрные волосы и синие глаза.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тонкие брови и прямой нос. Одевается он всегда со вкусом. На работе он ходит в тёмных костюмах и белых рубашках. Обычно он носит галстуки. Дома он всегда одевается очень просто. Вот он сейчас в джинсах и футболке. Мой друг занимается спортом. И все говорят, что он кровь с молоком. На него всегда приятно смотреть. Румянец во всю щёку. Но в последнее время его не узнать. Что с ним случилось? Почему он так изменился? У него появились синяки под глазами. Он похудел и побледнел. Может, он болен? А может, влюблён?</a:t>
            </a:r>
          </a:p>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2.</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Моя подруга очень симпатичная девушка. Она среднего роста. Она не худая и не полная. У неё большие карие глаза и прямой маленький нос. Она очень стройная. У неё тонкие чёрные брови и светлые волнистые волосы. Девушка с карими глазами и светлыми волосами — это очень красиво, правда? Моя подруга всегда одевается с большим вкусом. Вот и сегодня посмотрите! Она в коротком зелёном платье. Платье очень идёт ей. Она любит украшения. Иногда она носит бусы и серьги. А сегодня она надела красивый браслет.</a:t>
            </a:r>
          </a:p>
        </p:txBody>
      </p:sp>
    </p:spTree>
    <p:extLst>
      <p:ext uri="{BB962C8B-B14F-4D97-AF65-F5344CB8AC3E}">
        <p14:creationId xmlns:p14="http://schemas.microsoft.com/office/powerpoint/2010/main" val="2865595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625453" y="274290"/>
            <a:ext cx="10720248" cy="6309420"/>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4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3.</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Мой лучший друг Артём невысокого роста, чуть больше 160</a:t>
            </a:r>
            <a:r>
              <a:rPr kumimoji="0" lang="en-US"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см., но физически он хорошо развит, потому что занимается спортом: играет в футбол, ходит в секцию спортивной гимнастики. У него светлые волосы, высокий лоб, голубые глаза с большими ресницами, густые брови и немного вздернутый курносый нос. Летом его лицо покрывается веснушками. Это делает Артёма немного смешным и беззащитным. Но когда он улыбается, о его внешности забываешь. Перед тобой открытый, душевный человек. Он способен тебя выслушать и понять, всегда придет на помощь в трудную минуту. Одевается мой друг просто, но со вкусом, любит спортивный стиль. У него всегда модная стрижка. Он умный, хорошо разбирается в математике. Девчонки его обожают. Веселый и задорный, он не может не нравиться. Я горжусь своим другом.</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265386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92945" y="0"/>
            <a:ext cx="11469564" cy="681725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3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4.</a:t>
            </a:r>
            <a:endPar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я попробую описать моего друга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 понимает меня лучше всех на свете и всегда готов выслушать и развеселить меня!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Мой друг среднего роста, около 175 см и довольно крепкого телосложения, он не выглядит ни толстым, ни худым. В одежде он предпочитает спортивный стиль, но зимой носит классическое кашемировое пальто и темные ботинки.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любит клетчатые рубашки и у него их очень много. Но хочу отметить, что внешность не главное, главное — красота душевная.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русые волосы, которые он отращивает немного дольше, чем принято мальчику и чаще всего они растрепаны, хотя такая прическа ему даже идет. У него длинный прямой нос, тонкие губы с острыми уголками и зеленые глаза с длинными ресницами. Брови достаточно густые, но не черные.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Когда наступает весна и показывается солнышко, лицо моего друга покрывают веселые веснушки, которые не пропадают до самых холодов.</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Характерной особенностью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являются его руки, кисти которых очень большие для его телосложения, а своими длинными пальцами он может легко схватить баскетбольный мяч!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часто улыбается, от чего на его щеках появляются ямочки, которые очень ему идут. </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 целом, он выглядит очень добродушным и открытым человеком.</a:t>
            </a:r>
          </a:p>
        </p:txBody>
      </p:sp>
    </p:spTree>
    <p:extLst>
      <p:ext uri="{BB962C8B-B14F-4D97-AF65-F5344CB8AC3E}">
        <p14:creationId xmlns:p14="http://schemas.microsoft.com/office/powerpoint/2010/main" val="3527805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83890" y="243512"/>
            <a:ext cx="10720248" cy="637097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5.</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мягкие черты лица. Немного вздёрнут небольшой носик, карие глаза с длинными ресницами и над ними широкие тёмные брови. Губы пухлые, нельзя сказать, что маленькие, но и нельзя сказать, что большие. И у него много родинок на лице. Фигура у него, можно сказать красивая, плечи широкие, руки сильные, и в целом всё гармонично смотрится. Одевается он просто, но со вкусом, не видел его еще в чем-то не опрятном или не соответствующем его вкусу.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характером, так же, как и со внешностью, у него всё в порядке. Он добрый и отзывчивый. Если мне понадобится помощь, то он всегда поможет. Никогда не видел, чтобы он кого-то обижал, но и не видел, чтоб он позволял обижать себя. Так же могу сказать, что он очень амбициозен, он очень любит ставить перед собой такие цели, которые для многих покажутся завышенными, но он их добивается. Ещё многие думают, что он самовлюблённый, но на самом деле, он просто уважает себя.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Так как он мой друг, я считаю его хорошим человеком, ведь он меня никогда не подводил, да и просто про этого человека нельзя сказать, что он плохой.</a:t>
            </a:r>
          </a:p>
        </p:txBody>
      </p:sp>
    </p:spTree>
    <p:extLst>
      <p:ext uri="{BB962C8B-B14F-4D97-AF65-F5344CB8AC3E}">
        <p14:creationId xmlns:p14="http://schemas.microsoft.com/office/powerpoint/2010/main" val="1790789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0"/>
            <a:ext cx="12192000" cy="681725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19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6.</a:t>
            </a:r>
            <a:endPar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меня в классе очень много друзей. Я хорошо отношусь ко всем ребятам. Но есть среди них один мальчик — </a:t>
            </a: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Это мой лучший друг. Мы сидим с ним за одной партой с первого класса. Мы были знакомы еще до школы, поэтому и решили поступить в один и тот же класс.</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обладает приятной внешностью. Иногда, наблюдая за девчонками нашего класса, я вижу, как они засматриваются на моего лучшего друга. И это не спроста. У него красивые, светлые волосы. Он всегда любит носить модные прически, которые ему делает знакомый парикмахер.</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Лёши овальное лицо, с мягкими контурами. Глаза голубые, как чистое небо. Нос маленький. Губы аккуратно прижаты друг к другу. На его лице есть веснушки. Но их совершенно не много. К ним можно присмотреться только в том случае, если близко подойти к моему товарищу.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Телосложение у Лёшки спортивное. Он очень любит занятия спортом и кроме школьных уроков посещает еще и дополнительные секции по футболу. Поэтому, он всегда в форме, легко справляется с нормативами и помогает остальным ребятам нашего класса. Успехи его стараний видны и в остальных предметах. Он всегда уверенно, статно выходит к доске и решает любые задания.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Лёшка высокого роста, наверное, выше всех мальчиков в классе, поэтому, он всегда помогает учительнице, доставая какие-то книги на высоких стеллажах и полках.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любит носить красивые, стильные костюмы. Родители помогают ему с выбором школьной формы, поэтому, он всегда приходит на уроки, одетый со вкусом.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Нет, он не выделяется из толпы какими-то особенными акцентами. Просто мой товарищ всегда опрятен и аккуратен. Его очень любят как наши одноклассники, так и учителя. Он обладает тонким чувством юмора, поэтому может пошутить всегда и везде. Это качество помогает ему и в тех ситуациях, когда нужно разрядить накаленную обстановку и сменить тему для общения между ребятами.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Как же хорошо, что у меня есть такой замечательный друг, который всегда поможет и никогда не оставит в беде.</a:t>
            </a:r>
          </a:p>
        </p:txBody>
      </p:sp>
    </p:spTree>
    <p:extLst>
      <p:ext uri="{BB962C8B-B14F-4D97-AF65-F5344CB8AC3E}">
        <p14:creationId xmlns:p14="http://schemas.microsoft.com/office/powerpoint/2010/main" val="556125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65236" y="185156"/>
            <a:ext cx="11663528" cy="649408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2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7.</a:t>
            </a:r>
            <a:endPar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хочу написать о моем товарище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Бори́се</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которого знаю более десяти лет. Мы с ним ходили в одну группу детского сада, а теперь учимся в одном классе.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 первый взгляд — обыкновенный подросток, но ведь каждый человек по-своему особенный. У моего друга светлые волосы. Он носит короткую стрижку. Светло-серые глаза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украшают высокие широкие брови. Взгляд его чаще всего серьезный, хотя все говорят, что ему идет улыбка. У моего одноклассника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высокий лоб, что свидетельствует о его развитых интеллектуальных способностях. Рост немного выше среднего.</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Когда я впервые увидел папу моего друга, я понял, что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Бо́ря</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похож на отца. У него спортивное телосложение, он всегда подтянут, потому что не первый год занимается спортом.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 школу обычно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надевает строгую одежду. А за пределами школы он предпочитает джинсы и спортивный стиль.</a:t>
            </a:r>
          </a:p>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2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8.</a:t>
            </a:r>
            <a:endPar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Моего друга зовут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с ним учимся в одном классе. У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круглое, краснощёкое лицо. Небольшие темные и задорные глаза. Длинные ресницы. Брови тонкие. Нос у моего друга с легкой горбинкой. Волосы густые, русые, тщательно причесанные. Он небольшого роста, у него спортивное телосложение.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довольно красивый молодой человек. Мне приятно с ним общаться.</a:t>
            </a:r>
          </a:p>
        </p:txBody>
      </p:sp>
    </p:spTree>
    <p:extLst>
      <p:ext uri="{BB962C8B-B14F-4D97-AF65-F5344CB8AC3E}">
        <p14:creationId xmlns:p14="http://schemas.microsoft.com/office/powerpoint/2010/main" val="2356360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56181" y="151179"/>
            <a:ext cx="10720248" cy="655564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9.</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Ди́ма</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 мой лучший друг. Он похож на солнышко, так как его всегда улыбчивое лицо обрамляют ярко-рыжие вьющиеся волосы. «Улыбка на лице, что солнце в окне» — это о нем. Курносый нос весь в веснушках, на щеках всегда легкий румянец. У Димы слегка торчащие уши, которые придают еще большей шкодливости его внешнему виду.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Говорят, что глаза — зеркало души.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с этим полностью согласен. Искрометные, лукавые глаза Димы выдают в нем веселого неунывающего человека, который любит приключения. Он заводила во всех наших играх. При разговоре он всегда смотрит в глаза собеседнику, что говорит о его честности, искренности и открытости.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Дима небольшого роста, что иногда его очень расстраивает, но при этом он очень подвижный, бегает быстрее всех в классе и хорошо играет в баскетбол несмотря на то, что эта игра — для высоких.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очень заразительный смех, который заставляет хохотать весь класс, и обворожительная улыбка, при которой на щеках у Димы появляются прелестные ямочки.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Голос у него звонкий, и он очень любит петь, поэтому участвует во всех школьных концертах.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Походка у Димы стремительная, что выдает в нем решительного человека. Несмотря на любовь к приключениям, внешний вид у моего друга опрятный. В повседневной жизни любит носить джинсы, рубашку и свитер — одежду, удобную для игр и развлечений.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Мне нравится дружить с Димой, потому что он настоящий друг, веселый и оптимистичный человек. Его обаяние притягивает к нему людей, и я очень рад, что он дружит со мной.</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437426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71163" y="58846"/>
            <a:ext cx="11649674" cy="6740307"/>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10.</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Наверное, у каждого человека есть лучший друг. К счастью, такой есть и у меня. Его зовут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Ми́шей</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познакомились с ним однажды летом, когда вместе играли во дворе. Миша очень храбрый и веселый. Он – прирожденный лидер, который собирает всех ребят вокруг себя и может выслушать каждого.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Михаи́ла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необычный взгляд на мир. Я думаю, его можно даже назвать мудрым.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невысокого роста. Он ниже меня почти на голову. Это не мешает ему быть очень сильным. У моего друга светлые кудрявые волосы, он коротко их стрижет. У него прямой широкий нос, который так же облеплен веснушками, как щеки и лоб. Глаза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ярко-зеленые, как у хитрого кота. У него сломан верхний передний зуб, но он не очень расстраивается по этому поводу и неизменно широко улыбается и искренне смеется. Гулять он всегда выходит в темно-синих джинсах с яркими нашивками в виде звезд.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носит темные, чаще всего черные футболки с изображениями его любимых музыкальных групп. На ногах он носит кеды со шнурками яркого салатового цвета.</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Михаи́л</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хороший друг и товарищ, хоть он вполне симпатичный, все любят его не за это. Настоящие друзья уважают его за острый ум, веселые шутки, смелый характер. Всем этим он способен по-настоящему вдохновлять окружающих.</a:t>
            </a:r>
          </a:p>
        </p:txBody>
      </p:sp>
    </p:spTree>
    <p:extLst>
      <p:ext uri="{BB962C8B-B14F-4D97-AF65-F5344CB8AC3E}">
        <p14:creationId xmlns:p14="http://schemas.microsoft.com/office/powerpoint/2010/main" val="2594784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27713"/>
            <a:ext cx="12192000" cy="6771084"/>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11.</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моей подругой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Мари́ной</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дружим с первого класса и даже сидим за одной партой.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Мари́ны</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красивое круглое лицо. Небольшой, немного выпуклый лоб. Кожа светлая, а на щеках у нее румянец. Брови темные, ровным полукругом.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Нос небольшой, прямой, немного вздернутый кверху. Когда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Мари́на</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смеется — она морщит нос, и это забавно смотрится.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Глаза большие, серо-голубые, с длинными густыми ресницами. Выражение глаз всегда приветливое и доброе. Но иногда, когда Марина злится, ее глаза становятся темными и зелеными. А когда не злится — они лучистые. Если Марина задумывается, то прищуривает немного глаза и отводит их в сторону.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Губы розовые и ровные. Зубы белые. Когда Марина улыбается, у нее на щеках появляются забавные ямочки. Смеется она часто и с удовольствием. Смех звонкий и веселый.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Уши маленькие и прижаты к голове. В мочках ушей у нее серебряные сережки в виде сердечек.</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Волосы у моей подруги темные и волнистые, ровно подстриженные. Длиной — чуть ниже плеч. На лбу у нее ровная челочка. Чаще всего она собирает волосы в хвост на затылке. Но иногда заплетает две косички и закрепляет их красивыми резинками. На праздники Марина распускает волосы и собирает их под ободок.</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Рост у Марины средний. Она стройная. Осанка прямая, плечи чуть откинуты назад. Марина никогда не сутулится, сидит или стоит всегда ровно. У нее длинная стройная шея. Особенно это видно, когда она делает хвостик на голове, и шея открыта.</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Марины очень красивые, ровные длинные пальцы, наверное, это потому, что она занимается игрой на фортепиано.</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При разговоре Марина не очень сильно жестикулирует и не размахивает руками. Но когда хочет выделить какой-то момент в речи, поднимает вверх указательный палец.</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Одевается подружка опрятно и красиво. Особенно любит наряжаться в юбки и блузки. Иногда надевает джинсы и свитера, они ей тоже идут. На руке носит красивые часики или пластмассовый браслет.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Мне очень нравится дружить с Мариной. Нравится ее привлекательная внешность и ее добрый, отзывчивый характер</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p:txBody>
      </p:sp>
    </p:spTree>
    <p:extLst>
      <p:ext uri="{BB962C8B-B14F-4D97-AF65-F5344CB8AC3E}">
        <p14:creationId xmlns:p14="http://schemas.microsoft.com/office/powerpoint/2010/main" val="4138499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28472" y="374317"/>
            <a:ext cx="10720248" cy="610936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3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12.</a:t>
            </a:r>
            <a:endPar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Откровенно говоря, у меня есть много хороших, верных друзей. Но моей лучшей подругой уже более 5 лет является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Елизаве́та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Она приятно выглядит, ей 19 лет. Лиза не очень высокая, но у нее очень привлекательное тело. Каждый день она занимается спортом и два разы в неделю посещает занятия йоги, поэтому фигура у нее красивая, спортивная, подтянутая. Конечно, идеальная фигура есть только частью красоты. Ведь только комбинация красивого тела, духа и разума может сделать человека прекрасным, даже если черты лица в целом обычные.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Елизаве́ты</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прямые, длинные, светлые волосы, которые она часто собирает в пучок. У нее голубые глаза и длинные темные ресницы, а также большие губы, которые она всегда подкрашивает прозрачным блеском. Лицо овальной формы и маленький нос.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Ли́за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всегда очень элегантна, она носит одежду в соответствии с модой. Могу сказать, ее обаяние неотразимое.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Короче говоря, Елизавета — красивая, привлекательная девушка. Но на мой взгляд, внутренняя красота важнее физической. Лиза — хорошо воспитанный, веселый и добрый человек. Она очень тактичная, чувствительная, в меру эмоциональная, остроумная, щедрая и с очень добрым сердцем.</a:t>
            </a:r>
          </a:p>
        </p:txBody>
      </p:sp>
    </p:spTree>
    <p:extLst>
      <p:ext uri="{BB962C8B-B14F-4D97-AF65-F5344CB8AC3E}">
        <p14:creationId xmlns:p14="http://schemas.microsoft.com/office/powerpoint/2010/main" val="1752842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69275"/>
            <a:ext cx="12191999" cy="7013458"/>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75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13.</a:t>
            </a:r>
            <a:endPar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9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самой необычной внешностью из моих друзей — Влад. Он довольно худой. Конечно, сам о себе он говорит «стройный». На вид, вообще, он здоров, хотя худоват и бледноват. Моя бабушка обожает его кормить! Думаю, что со временем он наберёт вес.</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него черные волосы, немного более длинные, чем положено. Это я так считаю, конечно. Они немного вьются. Глаза у него темно-синие. Необычный цвет!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Девчонки завидуют его ресницам — длинные и даже загнутые. Но </a:t>
            </a:r>
            <a:r>
              <a:rPr kumimoji="0" lang="ru-RU" sz="175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Вла́да</a:t>
            </a: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они бесят!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Лицо у него немного вытянутое. Пальцы тоже длинные. Он чуть выше меня ростом. Вообще, мы шутим, что ему надо писать стихи, ведь он похож на какого-то готического поэта. Он обижается.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Прыщики его не мучают, везёт. Но он очень не любит загорать. Вообще-то, у него даже аллергия на солнце. Я сам видел, что его кожа краснеет. И даже, если ему солнечный луч попадает на нос, Влад чихает.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Одеваться он предпочитает в тёмное (так практичней!) У него есть любимые черные джинсы. Кроссовки, конечно. И какая-нибудь темная футболка, например, синяя. Обязательно с любимыми иероглифами. Я всегда ему говорю, мол, непонятно, что там написано. А он делает вид, что понимает.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Часто в ушах у него наушники. Очень любит музыку слушать. Даже иногда немного пританцовывает. Вообще, он любит более тяжелую музыку — рок, не попсу и не классику.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Есть у него дурацкая привычка, которая немного портит внешность. Привычка грызть карандаш. Грызун! А после ещё крутит его в руках постоянно. И главное, что карандаш этот ему совсем не нужен. Может, он это делает, чтобы не курить сигареты?</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Улыбается он редко. Но хорошо улыбается! Зубы белые, ровные. А губы у него тонкие, кстати.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Что ещё? Внешность, в целом, приятная. И он очень классно получается на фото. Я иногда даже не сразу его узнаю. Такой серьёзный.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зеркала он точно не стоит часами, но старается всегда быть чистым и аккуратным (в этом он мне пример: я-то иногда забываю расчесаться... и даже умыться). То есть он аккуратист. Ему очень идёт деловой костюм, а ещё галстук. Представительно получается. Главное — чтоб по размеру.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Его внешность обращает на себя внимание, хотя ничего яркого он не приемлет. Но есть во всём какая-то глубина.</a:t>
            </a:r>
          </a:p>
        </p:txBody>
      </p:sp>
    </p:spTree>
    <p:extLst>
      <p:ext uri="{BB962C8B-B14F-4D97-AF65-F5344CB8AC3E}">
        <p14:creationId xmlns:p14="http://schemas.microsoft.com/office/powerpoint/2010/main" val="1496777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83890" y="163920"/>
            <a:ext cx="10720248" cy="629403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31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14.</a:t>
            </a:r>
            <a:endParaRPr kumimoji="0" lang="ru-RU" sz="31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1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Моя подруга Алёна — самый лучший и верный друг. С ней мне никогда не бывает скучно, и всегда мы весело проводим время. Алена очень красивая девочка, многие говорят, что мы с ней сестры, потому что очень похожи. Она высокая, у Алёны длинные черные волосы, глаза светло-серые, красивые губы и фигура. Мы подружились очень давно, наверное, когда еще обе были в детском садике. Я на все сто процентов уверена в этом человеке. Она — самая надежная и верная подруга. Если у меня что-то стряслось, то я всегда с ней делюсь и точно знаю, что она никому ничего не расскажет. Алёна — словно сестричка, она всегда находит на меня время, и мы вместе придумываем что-то интересное...</a:t>
            </a:r>
          </a:p>
        </p:txBody>
      </p:sp>
    </p:spTree>
    <p:extLst>
      <p:ext uri="{BB962C8B-B14F-4D97-AF65-F5344CB8AC3E}">
        <p14:creationId xmlns:p14="http://schemas.microsoft.com/office/powerpoint/2010/main" val="843132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431490" y="117693"/>
            <a:ext cx="11133056" cy="6740307"/>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15.</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хочу рассказать о своей маме. Она мой самый дорогой и близкий человек, зовут её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Анастаси́я</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Серге́евна</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 мой вкус моя мамочка самая красивая на свете.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среднего роста, но при этом очень стройная, женственная и обаятельная. Её волосы цвета пшеницы всегда уложены красивыми локонами, глаза озаряют мир яркими зелёными лучиками, на щеках играет лёгкий румянец, а на носу пляшет весёлый хоровод веснушек. Голос наполнен теплотой, а манера речи всегда доброжелательная и спокойная. Мама всегда следит за своим внешним видом, одевается со вкусом, модно и стильно, из одежды больше всего предпочитает нарядные платья, они делают её стройную фигуру похожей на настоящую актрису.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очень люблю мамины руки, они самые заботливые и нежные на свете. Любое дело она выполняет с улыбкой, наверное, поэтому всё ладится у неё в руках. Её походка всегда грациозна, как у кошки, а все движения полны дружелюбия. Моя мама очень добрый и отзывчивый человек, всегда готова прийти на помощь любому нуждающемуся. В каждом человеке старается замечать только хорошее, а на любую ситуации смотрит с оптимизмом.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Всем хорошим, что есть во мне я обязана своей маме. В любой ситуации я знаю, что есть человек, который найдёт нужные слова и поможет разобраться в жизненных сложностях. Моя мама очень разносторонне развитый человек: любит читать, путешествовать, часто ходит в театр или музей. Ещё она настоящая спортсменка, ведёт здоровый образ жизни — катается на велосипеде и роликах летом, а зимой на лыжах или коньках, отлично играет в теннис. Моя мама любит животных, и поэтому в квартире у нас небольшой домашний зоопарк — собака, кот, попугай и хомячки.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Анастасия Сергеевна занимается очень важным и благородным делом — работает воспитателем в детском саду. На работе коллеги ценят её профессионализм и ответственность, а юные воспитанники обожают за весёлый нрав, активность и доброту.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 горжусь своей мамой и стараюсь во всём брать с неё пример.</a:t>
            </a:r>
          </a:p>
        </p:txBody>
      </p:sp>
    </p:spTree>
    <p:extLst>
      <p:ext uri="{BB962C8B-B14F-4D97-AF65-F5344CB8AC3E}">
        <p14:creationId xmlns:p14="http://schemas.microsoft.com/office/powerpoint/2010/main" val="41146979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FFD52-81BA-AB6E-08F4-34F80A6B155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3DC1C140-80D6-4270-8961-9BB8F9D121C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19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110E9486-72AF-B8DB-C1AF-DAF55E771560}"/>
              </a:ext>
            </a:extLst>
          </p:cNvPr>
          <p:cNvSpPr txBox="1"/>
          <p:nvPr/>
        </p:nvSpPr>
        <p:spPr>
          <a:xfrm>
            <a:off x="0" y="1060641"/>
            <a:ext cx="12192000" cy="5669244"/>
          </a:xfrm>
          <a:prstGeom prst="rect">
            <a:avLst/>
          </a:prstGeom>
          <a:noFill/>
        </p:spPr>
        <p:txBody>
          <a:bodyPr wrap="square">
            <a:spAutoFit/>
          </a:bodyPr>
          <a:lstStyle/>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4000" b="1" dirty="0">
                <a:solidFill>
                  <a:prstClr val="black"/>
                </a:solidFill>
                <a:effectLst>
                  <a:outerShdw blurRad="38100" dist="38100" dir="2700000" algn="tl">
                    <a:srgbClr val="000000">
                      <a:alpha val="43137"/>
                    </a:srgbClr>
                  </a:outerShdw>
                </a:effectLst>
                <a:latin typeface="Calibri" panose="020F0502020204030204"/>
              </a:rPr>
              <a:t>Выучить скороговорки </a:t>
            </a:r>
            <a:r>
              <a:rPr lang="ru-RU" sz="4000" b="1" dirty="0">
                <a:solidFill>
                  <a:prstClr val="black"/>
                </a:solidFill>
                <a:effectLst>
                  <a:outerShdw blurRad="38100" dist="38100" dir="2700000" algn="tl">
                    <a:srgbClr val="000000">
                      <a:alpha val="43137"/>
                    </a:srgbClr>
                  </a:outerShdw>
                </a:effectLst>
              </a:rPr>
              <a:t>«33 корабля…»,</a:t>
            </a:r>
            <a:r>
              <a:rPr kumimoji="0" lang="ru-RU"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rPr>
              <a:t> «Всех скороговорок…», «В недрах…».</a:t>
            </a:r>
            <a:endParaRPr lang="ru-RU" sz="4000" b="1" dirty="0">
              <a:solidFill>
                <a:prstClr val="black"/>
              </a:solidFill>
              <a:effectLst>
                <a:outerShdw blurRad="38100" dist="38100" dir="2700000" algn="tl">
                  <a:srgbClr val="000000">
                    <a:alpha val="43137"/>
                  </a:srgbClr>
                </a:outerShdw>
              </a:effectLst>
              <a:latin typeface="Calibri" panose="020F0502020204030204"/>
            </a:endParaRP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4000" b="1" dirty="0">
                <a:solidFill>
                  <a:prstClr val="black"/>
                </a:solidFill>
                <a:effectLst>
                  <a:outerShdw blurRad="38100" dist="38100" dir="2700000" algn="tl">
                    <a:srgbClr val="000000">
                      <a:alpha val="43137"/>
                    </a:srgbClr>
                  </a:outerShdw>
                </a:effectLst>
                <a:latin typeface="Calibri" panose="020F0502020204030204"/>
              </a:rPr>
              <a:t>Тест по темам «Семья» и «Внешность» </a:t>
            </a:r>
            <a:r>
              <a:rPr lang="ru-RU" sz="2000" dirty="0">
                <a:solidFill>
                  <a:prstClr val="black"/>
                </a:solidFill>
                <a:latin typeface="Calibri" panose="020F0502020204030204"/>
              </a:rPr>
              <a:t>(среда — крайний срок)</a:t>
            </a:r>
            <a:r>
              <a:rPr lang="ru-RU" sz="4000" b="1" dirty="0">
                <a:solidFill>
                  <a:prstClr val="black"/>
                </a:solidFill>
                <a:effectLst>
                  <a:outerShdw blurRad="38100" dist="38100" dir="2700000" algn="tl">
                    <a:srgbClr val="000000">
                      <a:alpha val="43137"/>
                    </a:srgbClr>
                  </a:outerShdw>
                </a:effectLst>
                <a:latin typeface="Calibri" panose="020F0502020204030204"/>
              </a:rPr>
              <a:t>. </a:t>
            </a: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4400" b="1" i="1" dirty="0">
                <a:solidFill>
                  <a:srgbClr val="5530A0"/>
                </a:solidFill>
                <a:latin typeface="Arial Black" panose="020B0A04020102020204" pitchFamily="34" charset="0"/>
              </a:rPr>
              <a:t>Повторить пройденное за семестр к </a:t>
            </a:r>
            <a:r>
              <a:rPr lang="ru-RU" sz="4400" b="1" i="1" dirty="0">
                <a:solidFill>
                  <a:srgbClr val="5530A0"/>
                </a:solidFill>
                <a:effectLst>
                  <a:outerShdw blurRad="38100" dist="38100" dir="2700000" algn="tl">
                    <a:srgbClr val="000000">
                      <a:alpha val="43137"/>
                    </a:srgbClr>
                  </a:outerShdw>
                </a:effectLst>
                <a:latin typeface="Arial Black" panose="020B0A04020102020204" pitchFamily="34" charset="0"/>
              </a:rPr>
              <a:t>итоговому тесту</a:t>
            </a:r>
            <a:r>
              <a:rPr lang="ru-RU" sz="4400" b="1" i="1" dirty="0">
                <a:solidFill>
                  <a:srgbClr val="5530A0"/>
                </a:solidFill>
                <a:latin typeface="Arial Black" panose="020B0A04020102020204" pitchFamily="34" charset="0"/>
              </a:rPr>
              <a:t>.</a:t>
            </a:r>
            <a:br>
              <a:rPr lang="ru-RU" sz="4400" i="1" dirty="0">
                <a:solidFill>
                  <a:prstClr val="black"/>
                </a:solidFill>
                <a:latin typeface="Calibri" panose="020F0502020204030204"/>
              </a:rPr>
            </a:br>
            <a:r>
              <a:rPr lang="ru-RU" sz="4000" i="1" dirty="0">
                <a:solidFill>
                  <a:prstClr val="black"/>
                </a:solidFill>
                <a:latin typeface="Calibri" panose="020F0502020204030204"/>
              </a:rPr>
              <a:t>Те, у кого не наберется 66 баллов за ДЗ и аудиторную работу, будут сдавать долги. </a:t>
            </a:r>
          </a:p>
        </p:txBody>
      </p:sp>
    </p:spTree>
    <p:extLst>
      <p:ext uri="{BB962C8B-B14F-4D97-AF65-F5344CB8AC3E}">
        <p14:creationId xmlns:p14="http://schemas.microsoft.com/office/powerpoint/2010/main" val="28323097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3030</TotalTime>
  <Words>6957</Words>
  <Application>Microsoft Office PowerPoint</Application>
  <PresentationFormat>Широкоэкранный</PresentationFormat>
  <Paragraphs>1082</Paragraphs>
  <Slides>41</Slides>
  <Notes>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41</vt:i4>
      </vt:variant>
    </vt:vector>
  </HeadingPairs>
  <TitlesOfParts>
    <vt:vector size="48" baseType="lpstr">
      <vt:lpstr>Arial</vt:lpstr>
      <vt:lpstr>Arial Black</vt:lpstr>
      <vt:lpstr>Calibri</vt:lpstr>
      <vt:lpstr>Calibri Light</vt:lpstr>
      <vt:lpstr>Times New Roman</vt:lpstr>
      <vt:lpstr>Тема Office</vt:lpstr>
      <vt:lpstr>1_Тема Office</vt:lpstr>
      <vt:lpstr>Группа 101СА </vt:lpstr>
      <vt:lpstr>Группа 101СА </vt:lpstr>
      <vt:lpstr>Группа 101СА </vt:lpstr>
      <vt:lpstr>Фонетика Русские скороговорки и стихотворения</vt:lpstr>
      <vt:lpstr>Р/Л</vt:lpstr>
      <vt:lpstr>Скороговорки</vt:lpstr>
      <vt:lpstr>Скороговорки</vt:lpstr>
      <vt:lpstr>Скороговорки</vt:lpstr>
      <vt:lpstr>Скороговорки</vt:lpstr>
      <vt:lpstr>ВНЕШНОСТЬ</vt:lpstr>
      <vt:lpstr>Презентация PowerPoint</vt:lpstr>
      <vt:lpstr>ВНЕШНОСТЬ</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Проверка ДЗ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39</cp:revision>
  <dcterms:created xsi:type="dcterms:W3CDTF">2024-11-21T14:06:17Z</dcterms:created>
  <dcterms:modified xsi:type="dcterms:W3CDTF">2024-12-16T14:22:07Z</dcterms:modified>
</cp:coreProperties>
</file>