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840" r:id="rId3"/>
    <p:sldId id="273" r:id="rId4"/>
    <p:sldId id="845" r:id="rId5"/>
    <p:sldId id="487" r:id="rId6"/>
    <p:sldId id="570" r:id="rId7"/>
    <p:sldId id="916" r:id="rId8"/>
    <p:sldId id="469" r:id="rId9"/>
    <p:sldId id="470" r:id="rId10"/>
    <p:sldId id="917" r:id="rId11"/>
    <p:sldId id="562" r:id="rId12"/>
    <p:sldId id="571" r:id="rId13"/>
    <p:sldId id="572" r:id="rId14"/>
    <p:sldId id="573" r:id="rId15"/>
    <p:sldId id="574" r:id="rId16"/>
    <p:sldId id="575" r:id="rId17"/>
    <p:sldId id="569" r:id="rId18"/>
    <p:sldId id="856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5" autoAdjust="0"/>
    <p:restoredTop sz="94660"/>
  </p:normalViewPr>
  <p:slideViewPr>
    <p:cSldViewPr snapToGrid="0">
      <p:cViewPr varScale="1">
        <p:scale>
          <a:sx n="66" d="100"/>
          <a:sy n="66" d="100"/>
        </p:scale>
        <p:origin x="240" y="5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92495-C580-4E3A-B760-DC2C4C452BD8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97303-AB48-41DA-85B3-B968A37AB8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3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48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7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9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2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6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8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477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25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84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57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6C0BC-0A4D-46CE-DB99-A3C067978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CEEF2C-2BA4-DD4A-BF7F-0313D16FD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489968-64EB-8129-A57D-041D7B45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870182-68AE-E79C-E096-598905ED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788A09-F51D-E371-EE27-41ED9407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60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271165-2759-72C9-3BC5-1E110937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828096-6608-555D-F1BA-FC28627DE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93218A-CCE5-C6AD-11A2-B93070DD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D6CB6A-C907-A3B6-4E27-93E925A8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44FE0-F483-7BFF-A80B-1E09DF1D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148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9F1F2-CBA8-BEDA-F088-2159D82B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52104D-99B7-F702-2674-A0C47E36B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B75275-9A9F-B417-A046-6B5BF4501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F9828C-A10D-A047-C2DC-3C2B4D27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CA0E68-04E7-BBC9-2319-C5DAE239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406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EBC0A-434D-EC88-B4F0-0AE6C158F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4744FF-EB4D-198A-8CAB-5B290F10D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325164-1619-7C19-52A9-AD133C9A0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754EE9-91C7-F591-598B-F91A64FA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553DB2-2C2B-4055-D59A-B6FB4E69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F91D29-65ED-647A-7D3E-8DD8D722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516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AAA0D-25C5-7E08-AC30-8B67A6F0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5E14EA-56C7-D6E5-A237-6FA54BC01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D49BF6-E5A6-90CE-1AA4-F42D60EE5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512DCC-2D46-B73D-F785-649C25F48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0FC493-25F3-2F73-68C3-E032ADF15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A1FD50-63EB-1FED-2FCA-B1335442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657B752-CFCB-479E-33AE-81CEE3D6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8502D43-B97E-AFD0-479C-45626D31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068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F5D8D-9F7A-A2E1-0F1D-9E3E67DB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2CFB0F-58B8-1D67-C14A-F8B26F90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3B9D4A-142F-1A20-A154-EFCCB4E5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C0A483-9CFA-600F-0326-7B83C089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110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4149D6-5241-F0BF-5AB1-D912C142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1B10B2-C933-D141-8853-512D3DA3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7CF3AD-E422-5296-20F2-8F905FE6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087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84ED-A6C3-8A4F-0C2D-8A3EE885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3D9283-AEA1-096A-3EBA-F8D4AC2AC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3F1DA8-AE7A-34AD-B55A-7ADEAA533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97A91D-3945-8E62-8C8B-419B97288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8FF6A8-B037-3CA5-9B35-7B784C87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DE5A2B-D8E7-32CA-19F7-581793979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2819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8AE7C-78B7-A487-0232-95EB3A61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3AD5E7-0DFA-9698-EA8A-7A65BC783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25A380-ADC4-1FFF-EE4F-B3CA7D7E1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076238-60BC-F22B-F449-910E33AF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D8E7D8-CADB-ED20-C798-A100C8F6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CDD331-0FD1-6496-FF41-882D5724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46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69E0B-5EC8-E64E-9BDA-BDAC7CC4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EF2D13-5FED-41EE-5969-6F18AC2BB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15CE8E-8C52-EB41-9032-B63605CE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E0F2DB-5AF4-8E35-AC50-C511B6CB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95F63D-757A-5E98-6B25-BBF8D370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384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ACD64C-E110-F45F-5ADD-0D6177263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F17967-FAA3-275F-F6B2-9BFFD5AE0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ADF1F-3FD7-B81D-C2C6-6614F334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3E379-A520-0AFB-66C2-50459A28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C29FA9-346B-3868-1068-C08390F5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3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87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FCFC6-BCBE-D179-98A3-1B6BD597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8B44D6-6220-0D28-0314-938C83720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52E6A-CC40-361D-3E85-DFC012331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2D361-A627-4E15-881D-2FFC8BC38F30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E838C9-B186-36C9-E68A-4C5189882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5FA44-51B6-567A-2EEF-690622F8A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jpeg"/><Relationship Id="rId17" Type="http://schemas.openxmlformats.org/officeDocument/2006/relationships/image" Target="../media/image32.png"/><Relationship Id="rId2" Type="http://schemas.openxmlformats.org/officeDocument/2006/relationships/image" Target="../media/image17.jpe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jpe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10" Type="http://schemas.openxmlformats.org/officeDocument/2006/relationships/image" Target="../media/image43.pn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006328" y="744993"/>
            <a:ext cx="2074697" cy="2062103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12 декабря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2024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13:30—15:00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15:15—16:45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983944"/>
              </p:ext>
            </p:extLst>
          </p:nvPr>
        </p:nvGraphicFramePr>
        <p:xfrm>
          <a:off x="43205" y="765056"/>
          <a:ext cx="4963123" cy="5922712"/>
        </p:xfrm>
        <a:graphic>
          <a:graphicData uri="http://schemas.openxmlformats.org/drawingml/2006/table">
            <a:tbl>
              <a:tblPr firstRow="1" firstCol="1" bandRow="1"/>
              <a:tblGrid>
                <a:gridCol w="342732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280817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90062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2194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32177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654756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611776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541832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387031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rgbClr val="55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фоне-тика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u="non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u="non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282115"/>
              </p:ext>
            </p:extLst>
          </p:nvPr>
        </p:nvGraphicFramePr>
        <p:xfrm>
          <a:off x="7081025" y="765056"/>
          <a:ext cx="5110975" cy="5874804"/>
        </p:xfrm>
        <a:graphic>
          <a:graphicData uri="http://schemas.openxmlformats.org/drawingml/2006/table">
            <a:tbl>
              <a:tblPr firstRow="1" firstCol="1" bandRow="1"/>
              <a:tblGrid>
                <a:gridCol w="359297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40253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409724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173620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541512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535185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727586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440388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215863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367547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</a:tblGrid>
              <a:tr h="14818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rgbClr val="55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фоне-тика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РодДом</a:t>
                      </a: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|||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 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|||||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|</a:t>
                      </a:r>
                      <a:endParaRPr lang="ru-RU" sz="10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2F02F3-9000-D5A7-B4DC-2F6E803667E1}"/>
              </a:ext>
            </a:extLst>
          </p:cNvPr>
          <p:cNvSpPr txBox="1"/>
          <p:nvPr/>
        </p:nvSpPr>
        <p:spPr>
          <a:xfrm>
            <a:off x="5006328" y="3441680"/>
            <a:ext cx="20746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забывайте записать своё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русскими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224656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937186-A1DB-D613-1109-2527AFD55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BD690D-970A-10B7-42DF-EBBF0B1AA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37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Р/Л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3862800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55CF96-550B-4461-8B18-70DF715DB16E}"/>
              </a:ext>
            </a:extLst>
          </p:cNvPr>
          <p:cNvSpPr txBox="1"/>
          <p:nvPr/>
        </p:nvSpPr>
        <p:spPr>
          <a:xfrm>
            <a:off x="293118" y="717536"/>
            <a:ext cx="11605765" cy="6140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егу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о́вщик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игу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и́ец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егу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ова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игу́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игу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и́йцы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егу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о́вщика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уга́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о́ки-та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ато́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ато́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оя́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                  Съе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е́ник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ю́шка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ват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у́шку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53F9F8-D517-46B4-9616-E620609EAD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04" t="39070" r="24683" b="16105"/>
          <a:stretch/>
        </p:blipFill>
        <p:spPr>
          <a:xfrm>
            <a:off x="4729297" y="1074197"/>
            <a:ext cx="2084912" cy="136420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22EE3C-7C7B-43F7-A057-21054618E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457" y="360423"/>
            <a:ext cx="3400425" cy="24765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D2BC0D-8572-4C95-899D-885F389D2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495" y="3384639"/>
            <a:ext cx="3192696" cy="197996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CC6529-5042-4306-9F09-FE8F3E2196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0569" y="4147492"/>
            <a:ext cx="1908732" cy="12724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FE91E97-2A8D-4E50-B045-AC4946B6BB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9454" y="4048951"/>
            <a:ext cx="1959428" cy="146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68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E0610-A25B-A902-B5B6-2BB2E0782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7E68B1-65E4-15E6-2C00-050B49790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843" y="1477108"/>
            <a:ext cx="10515600" cy="2096016"/>
          </a:xfrm>
          <a:ln>
            <a:noFill/>
          </a:ln>
          <a:effectLst>
            <a:outerShdw blurRad="50800" dist="50800" dir="5400000" algn="ctr" rotWithShape="0">
              <a:srgbClr val="F0F6C1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ru-RU" sz="115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Мой дом</a:t>
            </a:r>
          </a:p>
        </p:txBody>
      </p:sp>
    </p:spTree>
    <p:extLst>
      <p:ext uri="{BB962C8B-B14F-4D97-AF65-F5344CB8AC3E}">
        <p14:creationId xmlns:p14="http://schemas.microsoft.com/office/powerpoint/2010/main" val="807505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B5906-8759-B1A7-9050-5D9506955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195CB18-5C5F-B5B2-02AD-D7E75D37400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12 декабря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8C50B6-0C37-8124-658A-F9AC3F2464FC}"/>
              </a:ext>
            </a:extLst>
          </p:cNvPr>
          <p:cNvSpPr txBox="1"/>
          <p:nvPr/>
        </p:nvSpPr>
        <p:spPr>
          <a:xfrm>
            <a:off x="260350" y="1060641"/>
            <a:ext cx="11726863" cy="4993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5400" dirty="0">
                <a:solidFill>
                  <a:prstClr val="black"/>
                </a:solidFill>
                <a:latin typeface="Calibri" panose="020F0502020204030204"/>
              </a:rPr>
              <a:t>Прочитать тексты сочинений о доме (см. ссылку на сайте).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5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Ответить на вопрос: </a:t>
            </a:r>
            <a:r>
              <a:rPr kumimoji="0" lang="ru-RU" sz="5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для вас значит ДОМ? </a:t>
            </a:r>
            <a:r>
              <a:rPr kumimoji="0" lang="ru-RU" sz="44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больше 5 предложений! Большие ответы будут оцениваться ниже.</a:t>
            </a:r>
            <a:endParaRPr kumimoji="0" lang="ru-RU" sz="540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502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одительский дом начало начал Лещенко Leschenko Roditelsky Dom">
            <a:hlinkClick r:id="" action="ppaction://media"/>
            <a:extLst>
              <a:ext uri="{FF2B5EF4-FFF2-40B4-BE49-F238E27FC236}">
                <a16:creationId xmlns:a16="http://schemas.microsoft.com/office/drawing/2014/main" id="{1F85281F-E6C3-44DD-986F-2D4E9BA867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1334" y="754602"/>
            <a:ext cx="10821879" cy="6087307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FD64557F-B81D-4C59-9C99-00D423C2D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290" y="-1"/>
            <a:ext cx="11445968" cy="754603"/>
          </a:xfrm>
        </p:spPr>
        <p:txBody>
          <a:bodyPr>
            <a:normAutofit/>
          </a:bodyPr>
          <a:lstStyle/>
          <a:p>
            <a:r>
              <a:rPr lang="ru-RU" sz="4800" b="1" i="1" kern="18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"Родительский дом — начало начал"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91605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7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20DCE5B-052F-4C80-921D-E334820531DB}"/>
              </a:ext>
            </a:extLst>
          </p:cNvPr>
          <p:cNvSpPr txBox="1"/>
          <p:nvPr/>
        </p:nvSpPr>
        <p:spPr>
          <a:xfrm>
            <a:off x="0" y="84437"/>
            <a:ext cx="5710037" cy="740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990" marR="46990" lvl="0" indent="0" algn="ctr" defTabSz="914400" rtl="0" eaLnBrk="1" fontAlgn="auto" latinLnBrk="0" hangingPunct="1">
              <a:lnSpc>
                <a:spcPts val="2400"/>
              </a:lnSpc>
              <a:spcBef>
                <a:spcPts val="2400"/>
              </a:spcBef>
              <a:spcAft>
                <a:spcPts val="22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8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"Родительский дом — начало начал"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3C49C8-5585-4C4A-AE51-6567B13BDF63}"/>
              </a:ext>
            </a:extLst>
          </p:cNvPr>
          <p:cNvSpPr txBox="1"/>
          <p:nvPr/>
        </p:nvSpPr>
        <p:spPr>
          <a:xfrm>
            <a:off x="874974" y="3458307"/>
            <a:ext cx="470020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 бы ни были мы, но по-прежнему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Неизменно уверены в том,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нас примет с любовью и нежностью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Наша пристань — родительский дом.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Родительский дом — начало начал,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Ты в жизни моей надёжный причал.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Родительский дом, пускай добрый свет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Горит в твоих окнах много лет!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6FFBA0-EE73-4605-92F4-9BD96E6C6537}"/>
              </a:ext>
            </a:extLst>
          </p:cNvPr>
          <p:cNvSpPr txBox="1"/>
          <p:nvPr/>
        </p:nvSpPr>
        <p:spPr>
          <a:xfrm>
            <a:off x="6732017" y="112797"/>
            <a:ext cx="4700203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пускай наше детство не кончится,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Хоть мы взрослыми стали людьми,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Потому что родителям хочется,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 мы оставались детьми.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Родительский дом — начало начал,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Ты в жизни моей надёжный причал.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Родительский дом, пускай добрый свет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Горит в твоих окнах много лет!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Поклонись до земли своей матери!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отцу до земли поклонись!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с тобою в долгу неоплаченном,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Свято помни об этом всю жизнь!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Родительский дом — начало начал,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Ты в жизни моей надёжный причал.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Родительский дом, пускай добрый свет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Горит в твоих окнах много лет!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D252D1-9BAD-4C12-B37C-F0E83DB1400E}"/>
              </a:ext>
            </a:extLst>
          </p:cNvPr>
          <p:cNvSpPr txBox="1"/>
          <p:nvPr/>
        </p:nvSpPr>
        <p:spPr>
          <a:xfrm>
            <a:off x="18558" y="710036"/>
            <a:ext cx="51213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03030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Автор музыки — композитор </a:t>
            </a: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3030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Владимир Шаинский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03030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.</a:t>
            </a:r>
            <a:b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03030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03030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Стихи написал поэт </a:t>
            </a: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3030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Михаил Рябинин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03030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. </a:t>
            </a: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BC4581-BEE0-4C51-8FFE-69BB6795F98E}"/>
              </a:ext>
            </a:extLst>
          </p:cNvPr>
          <p:cNvSpPr txBox="1"/>
          <p:nvPr/>
        </p:nvSpPr>
        <p:spPr>
          <a:xfrm>
            <a:off x="71311" y="2162586"/>
            <a:ext cx="283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Исполняет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Лев Лещенко</a:t>
            </a:r>
          </a:p>
        </p:txBody>
      </p:sp>
      <p:pic>
        <p:nvPicPr>
          <p:cNvPr id="2" name="Родительский дом начало начал Лещенко Leschenko Roditelsky Dom">
            <a:hlinkClick r:id="" action="ppaction://media"/>
            <a:extLst>
              <a:ext uri="{FF2B5EF4-FFF2-40B4-BE49-F238E27FC236}">
                <a16:creationId xmlns:a16="http://schemas.microsoft.com/office/drawing/2014/main" id="{2B4D69FF-0A5A-AC78-F296-7026131459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55742" y="1219288"/>
            <a:ext cx="3876275" cy="218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60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7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ED552B-94D6-780C-99C5-87F0483A1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87792"/>
            <a:ext cx="10515600" cy="2641208"/>
          </a:xfrm>
        </p:spPr>
        <p:txBody>
          <a:bodyPr>
            <a:normAutofit/>
          </a:bodyPr>
          <a:lstStyle/>
          <a:p>
            <a:pPr algn="ctr"/>
            <a:r>
              <a:rPr lang="ru-RU" sz="9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5530A0"/>
                </a:solidFill>
                <a:effectLst>
                  <a:outerShdw blurRad="50800" dist="50800" dir="5400000" algn="ctr" rotWithShape="0">
                    <a:srgbClr val="7030A0"/>
                  </a:outerShdw>
                </a:effectLst>
              </a:rPr>
              <a:t>ВНЕШНОСТЬ</a:t>
            </a:r>
            <a:endParaRPr lang="ru-RU" sz="9600" dirty="0">
              <a:solidFill>
                <a:srgbClr val="5530A0"/>
              </a:solidFill>
              <a:effectLst>
                <a:outerShdw blurRad="50800" dist="50800" dir="5400000" algn="ctr" rotWithShape="0">
                  <a:srgbClr val="7030A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6313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1ECB4-FB36-C886-B43E-69905F61F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429" y="0"/>
            <a:ext cx="11383113" cy="1696258"/>
          </a:xfrm>
          <a:ln>
            <a:noFill/>
          </a:ln>
          <a:effectLst>
            <a:outerShdw blurRad="50800" dist="50800" dir="5400000" algn="ctr" rotWithShape="0">
              <a:srgbClr val="F0F6C1"/>
            </a:outerShdw>
          </a:effectLst>
        </p:spPr>
        <p:txBody>
          <a:bodyPr>
            <a:normAutofit/>
          </a:bodyPr>
          <a:lstStyle/>
          <a:p>
            <a:r>
              <a:rPr lang="ru-RU" b="1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ВНЕШНОСТЬ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121B60A0-5866-FD73-2062-4E944968C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4430" y="1696258"/>
            <a:ext cx="11383113" cy="4778970"/>
          </a:xfrm>
          <a:gradFill flip="none" rotWithShape="1">
            <a:gsLst>
              <a:gs pos="79000">
                <a:srgbClr val="F0F6C1"/>
              </a:gs>
              <a:gs pos="14000">
                <a:srgbClr val="B9D79F"/>
              </a:gs>
              <a:gs pos="56000">
                <a:srgbClr val="FFFFE5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just"/>
            <a:r>
              <a:rPr lang="ru-RU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Как он (она) выглядит?</a:t>
            </a:r>
            <a:endParaRPr lang="ru-RU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/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Хорошо, плохо, уставшим, больным, не очень здоровым, отдохнувшим.</a:t>
            </a:r>
          </a:p>
          <a:p>
            <a:pPr algn="just"/>
            <a:r>
              <a:rPr lang="ru-RU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 </a:t>
            </a:r>
            <a:endParaRPr lang="ru-RU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/>
            <a:r>
              <a:rPr lang="ru-RU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Какой он (какая она)? Он… Она… </a:t>
            </a:r>
            <a:endParaRPr lang="ru-RU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indent="-270510" algn="just"/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юный (‑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молодой (‑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средних лет, пожилой(‑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старый(‑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 (старик, старуха);</a:t>
            </a:r>
          </a:p>
          <a:p>
            <a:pPr marL="270510" indent="-270510" algn="just"/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низкий (‑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невысокий (‑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высокий (‑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маленького/среднего/высокого роста;</a:t>
            </a:r>
          </a:p>
          <a:p>
            <a:pPr marL="270510" indent="-270510" algn="just"/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тощий, очень худой (кожа да кости), худой, худощавый, нормального (среднего) телосложения, </a:t>
            </a:r>
            <a:r>
              <a:rPr lang="ru-RU" kern="100" dirty="0">
                <a:latin typeface="Times New Roman" panose="02020603050405020304" pitchFamily="18" charset="0"/>
                <a:ea typeface="SimSun" panose="02010600030101010101" pitchFamily="2" charset="-122"/>
              </a:rPr>
              <a:t>полноватый, 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полный, толстый, жирный;        (-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</a:t>
            </a:r>
          </a:p>
          <a:p>
            <a:pPr marL="270510" indent="-270510" algn="just"/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стройный, спортивного телосложения, крепкий, плотный, </a:t>
            </a:r>
            <a:r>
              <a:rPr lang="ru-RU" kern="100" dirty="0">
                <a:latin typeface="Times New Roman" panose="02020603050405020304" pitchFamily="18" charset="0"/>
                <a:ea typeface="SimSun" panose="02010600030101010101" pitchFamily="2" charset="-122"/>
              </a:rPr>
              <a:t>статный, 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сутулый; (-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</a:t>
            </a:r>
          </a:p>
          <a:p>
            <a:pPr marL="270510" indent="-270510" algn="just"/>
            <a:endParaRPr lang="ru-RU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indent="-270510" algn="just"/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красивый (-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симпатичный (-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).</a:t>
            </a:r>
            <a:endParaRPr lang="ru-RU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7258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1ECB4-FB36-C886-B43E-69905F61F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429" y="0"/>
            <a:ext cx="11383113" cy="1696258"/>
          </a:xfrm>
          <a:ln>
            <a:noFill/>
          </a:ln>
          <a:effectLst>
            <a:outerShdw blurRad="50800" dist="50800" dir="5400000" algn="ctr" rotWithShape="0">
              <a:srgbClr val="F0F6C1"/>
            </a:outerShdw>
          </a:effectLst>
        </p:spPr>
        <p:txBody>
          <a:bodyPr>
            <a:normAutofit/>
          </a:bodyPr>
          <a:lstStyle/>
          <a:p>
            <a:r>
              <a:rPr lang="ru-RU" b="1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ВНЕШНОСТЬ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121B60A0-5866-FD73-2062-4E944968C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4430" y="1696258"/>
            <a:ext cx="11383113" cy="4778970"/>
          </a:xfrm>
          <a:gradFill flip="none" rotWithShape="1">
            <a:gsLst>
              <a:gs pos="79000">
                <a:srgbClr val="F0F6C1"/>
              </a:gs>
              <a:gs pos="14000">
                <a:srgbClr val="B9D79F"/>
              </a:gs>
              <a:gs pos="56000">
                <a:srgbClr val="FFFFE5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/>
            <a:r>
              <a:rPr lang="ru-RU" sz="20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У него (у неё) … фигура (телосложение) 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хорошая (‑ее), красивая (‑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ое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прекрасная (‑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ое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плохая (‑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ое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); стройная (‑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ое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спортивная (‑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ое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крепкая (‑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ое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плотная (‑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ое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статная (‑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ое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);</a:t>
            </a:r>
          </a:p>
          <a:p>
            <a:pPr algn="l"/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 </a:t>
            </a:r>
          </a:p>
          <a:p>
            <a:pPr algn="l"/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indent="990600" algn="just"/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… </a:t>
            </a:r>
            <a:r>
              <a:rPr lang="ru-RU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лицо</a:t>
            </a:r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indent="266700" algn="just">
              <a:tabLst>
                <a:tab pos="3690620" algn="l"/>
                <a:tab pos="4860925" algn="l"/>
              </a:tabLst>
            </a:pPr>
            <a:r>
              <a:rPr lang="ru-RU" sz="1800" i="1" kern="100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(по форме)	</a:t>
            </a:r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</a:t>
            </a:r>
            <a:r>
              <a:rPr lang="ru-RU" sz="1800" i="1" kern="100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(по цвету)	</a:t>
            </a:r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…цвет лица	…черты лица</a:t>
            </a:r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indent="266700" algn="just">
              <a:tabLst>
                <a:tab pos="3690620" algn="l"/>
                <a:tab pos="4860925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круглое	 	загорелое	прекрасный	 правильные</a:t>
            </a:r>
          </a:p>
          <a:p>
            <a:pPr indent="266700" algn="just">
              <a:tabLst>
                <a:tab pos="3690620" algn="l"/>
                <a:tab pos="4860925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овальное	 	смуглое	нездоровый	 тонкие</a:t>
            </a:r>
          </a:p>
          <a:p>
            <a:pPr indent="266700" algn="just">
              <a:tabLst>
                <a:tab pos="3690620" algn="l"/>
                <a:tab pos="4860925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узкое	 	бледное		                 мелкие</a:t>
            </a:r>
          </a:p>
          <a:p>
            <a:pPr indent="266700" algn="just">
              <a:tabLst>
                <a:tab pos="3690620" algn="l"/>
                <a:tab pos="4860925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скуластое		румяное		                 крупные</a:t>
            </a:r>
          </a:p>
          <a:p>
            <a:pPr indent="266700" algn="just">
              <a:tabLst>
                <a:tab pos="3690620" algn="l"/>
                <a:tab pos="4860925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		                                 грубые</a:t>
            </a:r>
          </a:p>
          <a:p>
            <a:pPr indent="266700" algn="just">
              <a:tabLst>
                <a:tab pos="2970530" algn="l"/>
                <a:tab pos="3690620" algn="l"/>
                <a:tab pos="4860925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		                                                 резкие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1C6295-F4C5-A1A2-71A1-EFCB96BCC6BD}"/>
              </a:ext>
            </a:extLst>
          </p:cNvPr>
          <p:cNvSpPr txBox="1"/>
          <p:nvPr/>
        </p:nvSpPr>
        <p:spPr>
          <a:xfrm>
            <a:off x="2504661" y="3552114"/>
            <a:ext cx="1948069" cy="2229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(по выражению)</a:t>
            </a:r>
          </a:p>
          <a:p>
            <a:pPr marL="0" marR="0" lvl="0" indent="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90620" algn="l"/>
                <a:tab pos="4860925" algn="l"/>
              </a:tabLst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милое</a:t>
            </a:r>
          </a:p>
          <a:p>
            <a:pPr marL="0" marR="0" lvl="0" indent="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90620" algn="l"/>
                <a:tab pos="4860925" algn="l"/>
              </a:tabLst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доброе</a:t>
            </a:r>
          </a:p>
          <a:p>
            <a:pPr marL="0" marR="0" lvl="0" indent="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90620" algn="l"/>
                <a:tab pos="4860925" algn="l"/>
              </a:tabLst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приветливое</a:t>
            </a:r>
          </a:p>
          <a:p>
            <a:pPr marL="0" marR="0" lvl="0" indent="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90620" algn="l"/>
                <a:tab pos="4860925" algn="l"/>
              </a:tabLst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выразительное</a:t>
            </a:r>
          </a:p>
          <a:p>
            <a:pPr marL="0" marR="0" lvl="0" indent="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90620" algn="l"/>
                <a:tab pos="4860925" algn="l"/>
              </a:tabLst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открытое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79C122-86B5-CD59-9671-0B394F8B75C7}"/>
              </a:ext>
            </a:extLst>
          </p:cNvPr>
          <p:cNvSpPr txBox="1"/>
          <p:nvPr/>
        </p:nvSpPr>
        <p:spPr>
          <a:xfrm>
            <a:off x="2252870" y="6075118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высокий, низкий, узкий, покатый </a:t>
            </a:r>
            <a:r>
              <a:rPr kumimoji="0" lang="ru-RU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… лоб</a:t>
            </a:r>
            <a:endParaRPr kumimoji="0" lang="ru-RU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33FDF2-F042-24D3-CC01-55F3E51B0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27" y="2405593"/>
            <a:ext cx="1188371" cy="119952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F0FC391-ECC4-C97D-8D54-D00CF59C7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613" y="3922956"/>
            <a:ext cx="947952" cy="14356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EBEBE3A-5AC4-4903-99AF-44AAF0534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35" y="5403961"/>
            <a:ext cx="1100163" cy="100711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92B77F4-FC26-0475-A34F-F4FD5A4879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5478" y="5751858"/>
            <a:ext cx="1100163" cy="10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406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1ECB4-FB36-C886-B43E-69905F61F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429" y="0"/>
            <a:ext cx="11383113" cy="1696258"/>
          </a:xfrm>
          <a:ln>
            <a:noFill/>
          </a:ln>
          <a:effectLst>
            <a:outerShdw blurRad="50800" dist="50800" dir="5400000" algn="ctr" rotWithShape="0">
              <a:srgbClr val="F0F6C1"/>
            </a:outerShdw>
          </a:effectLst>
        </p:spPr>
        <p:txBody>
          <a:bodyPr>
            <a:normAutofit/>
          </a:bodyPr>
          <a:lstStyle/>
          <a:p>
            <a:r>
              <a:rPr lang="ru-RU" b="1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ВНЕШНОСТЬ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121B60A0-5866-FD73-2062-4E944968C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4430" y="1696258"/>
            <a:ext cx="11383113" cy="4778970"/>
          </a:xfrm>
          <a:gradFill flip="none" rotWithShape="1">
            <a:gsLst>
              <a:gs pos="79000">
                <a:srgbClr val="F0F6C1"/>
              </a:gs>
              <a:gs pos="14000">
                <a:srgbClr val="B9D79F"/>
              </a:gs>
              <a:gs pos="56000">
                <a:srgbClr val="FFFFE5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just"/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 … глаза </a:t>
            </a:r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i="1" kern="100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(по размеру)	(по цвету)		(по форме)		(по выражению)</a:t>
            </a:r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большие		голубые		круглые 			добрые</a:t>
            </a: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маленькие		зелёные		продолговатые 		умные</a:t>
            </a: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узкие		синие 		выпуклые		ясные</a:t>
            </a: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карие		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глубокопосаженные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выразительные</a:t>
            </a: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серые 					любознательные</a:t>
            </a: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чёрные 					задумчивые</a:t>
            </a: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тёмные					серьёзные</a:t>
            </a: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					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смеющиеся</a:t>
            </a: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					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доверчивые</a:t>
            </a: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					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хитрые</a:t>
            </a:r>
          </a:p>
          <a:p>
            <a:pPr algn="l"/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A742B7-A6A8-5A17-9B7E-09B9D846E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420" y="4085743"/>
            <a:ext cx="1714500" cy="762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47141B-8F2F-1817-78F4-6E693E971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4936431"/>
            <a:ext cx="1714499" cy="61414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0D91B82-5758-929A-5741-FA40247C2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5358" y="5538416"/>
            <a:ext cx="1822174" cy="64190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C4DDF3F-2836-6FA7-39FB-D49B8B58AC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5670" y="6043322"/>
            <a:ext cx="1590675" cy="47625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C4DBF16-C15D-B421-8342-F64E5A9EBB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4445" y="3392516"/>
            <a:ext cx="1323975" cy="73342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5C7EFFE-1A37-A3FF-C1FD-90BCA36C9B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941" y="3501580"/>
            <a:ext cx="1485900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09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1ECB4-FB36-C886-B43E-69905F61F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430" y="0"/>
            <a:ext cx="7977936" cy="955853"/>
          </a:xfrm>
          <a:ln>
            <a:noFill/>
          </a:ln>
          <a:effectLst>
            <a:outerShdw blurRad="50800" dist="50800" dir="5400000" algn="ctr" rotWithShape="0">
              <a:srgbClr val="F0F6C1"/>
            </a:outerShdw>
          </a:effectLst>
        </p:spPr>
        <p:txBody>
          <a:bodyPr>
            <a:normAutofit/>
          </a:bodyPr>
          <a:lstStyle/>
          <a:p>
            <a:r>
              <a:rPr lang="ru-RU" b="1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ВНЕШНОСТЬ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121B60A0-5866-FD73-2062-4E944968C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4428" y="1696258"/>
            <a:ext cx="11383113" cy="4778970"/>
          </a:xfrm>
          <a:gradFill flip="none" rotWithShape="1">
            <a:gsLst>
              <a:gs pos="79000">
                <a:srgbClr val="F0F6C1"/>
              </a:gs>
              <a:gs pos="14000">
                <a:srgbClr val="B9D79F"/>
              </a:gs>
              <a:gs pos="56000">
                <a:srgbClr val="FFFFE5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indent="990600" algn="just"/>
            <a:r>
              <a:rPr lang="ru-RU" sz="1800" b="1" kern="10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 … ресницы </a:t>
            </a:r>
            <a:endParaRPr lang="ru-RU" sz="1800" kern="10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algn="just">
              <a:tabLst>
                <a:tab pos="1620520" algn="l"/>
              </a:tabLst>
            </a:pPr>
            <a:r>
              <a:rPr lang="ru-RU" sz="1800" i="1" kern="10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(по длине)	(по цвету)</a:t>
            </a:r>
            <a:r>
              <a:rPr lang="ru-RU" sz="1800" i="1" kern="10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endParaRPr lang="ru-RU" sz="1800" kern="10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indent="270510" algn="just">
              <a:tabLst>
                <a:tab pos="1620520" algn="l"/>
                <a:tab pos="2700655" algn="l"/>
              </a:tabLst>
            </a:pPr>
            <a:r>
              <a:rPr lang="ru-RU" sz="1800" kern="10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длинные	светлые </a:t>
            </a:r>
          </a:p>
          <a:p>
            <a:pPr indent="270510" algn="just">
              <a:tabLst>
                <a:tab pos="1620520" algn="l"/>
                <a:tab pos="2700655" algn="l"/>
              </a:tabLst>
            </a:pPr>
            <a:r>
              <a:rPr lang="ru-RU" sz="1800" kern="10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короткие	тёмные </a:t>
            </a:r>
          </a:p>
          <a:p>
            <a:pPr indent="990600" algn="just"/>
            <a:r>
              <a:rPr lang="ru-RU" sz="1800" b="1" kern="10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… брови </a:t>
            </a:r>
            <a:endParaRPr lang="ru-RU" sz="1800" kern="10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algn="just">
              <a:tabLst>
                <a:tab pos="1620520" algn="l"/>
              </a:tabLst>
            </a:pPr>
            <a:r>
              <a:rPr lang="ru-RU" sz="1800" i="1" kern="10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(по цвету)	(по форме) </a:t>
            </a:r>
            <a:endParaRPr lang="ru-RU" sz="1800" kern="10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indent="270510" algn="just">
              <a:tabLst>
                <a:tab pos="1620520" algn="l"/>
                <a:tab pos="2700655" algn="l"/>
              </a:tabLst>
            </a:pPr>
            <a:r>
              <a:rPr lang="ru-RU" sz="1800" kern="10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тёмные 	прямые </a:t>
            </a:r>
          </a:p>
          <a:p>
            <a:pPr indent="270510" algn="just">
              <a:tabLst>
                <a:tab pos="1620520" algn="l"/>
                <a:tab pos="2700655" algn="l"/>
              </a:tabLst>
            </a:pPr>
            <a:r>
              <a:rPr lang="ru-RU" sz="1800" kern="10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светлые 	дугообразные </a:t>
            </a:r>
          </a:p>
          <a:p>
            <a:pPr algn="just"/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E11B39-8338-8043-E16E-70D3E2A99A97}"/>
              </a:ext>
            </a:extLst>
          </p:cNvPr>
          <p:cNvSpPr txBox="1"/>
          <p:nvPr/>
        </p:nvSpPr>
        <p:spPr>
          <a:xfrm>
            <a:off x="3621092" y="1522994"/>
            <a:ext cx="768638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990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… нос</a:t>
            </a:r>
            <a:endParaRPr kumimoji="0" lang="ru-RU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27051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r>
              <a:rPr kumimoji="0" lang="ru-RU" sz="1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(по размеру)		(по форме)</a:t>
            </a:r>
            <a:endParaRPr kumimoji="0" lang="ru-RU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0" marR="0" lvl="0" indent="26987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  <a:tab pos="2340610" algn="l"/>
                <a:tab pos="3330575" algn="l"/>
              </a:tabLst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большой 		прямой		кривой 		широкий</a:t>
            </a:r>
            <a:endParaRPr kumimoji="0" lang="ru-RU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0" marR="0" lvl="0" indent="26987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  <a:tab pos="2340610" algn="l"/>
                <a:tab pos="3330575" algn="l"/>
              </a:tabLst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крупный 		курносый 	греческий	орлиный</a:t>
            </a:r>
            <a:endParaRPr kumimoji="0" lang="ru-RU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270510" marR="0" lvl="0" indent="-127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  <a:tab pos="2340610" algn="l"/>
                <a:tab pos="3330575" algn="l"/>
              </a:tabLst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маленький 	с горбинкой	острый		нос «картошкой»</a:t>
            </a:r>
            <a:endParaRPr kumimoji="0" lang="ru-RU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B21EB8-105E-2DF8-AD60-E053DBD5FEF0}"/>
              </a:ext>
            </a:extLst>
          </p:cNvPr>
          <p:cNvSpPr txBox="1"/>
          <p:nvPr/>
        </p:nvSpPr>
        <p:spPr>
          <a:xfrm>
            <a:off x="5367131" y="3843439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990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… губы</a:t>
            </a:r>
            <a:endParaRPr kumimoji="0" lang="ru-RU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0" marR="0" lvl="0" indent="2667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  <a:tab pos="2970530" algn="l"/>
                <a:tab pos="3690620" algn="l"/>
                <a:tab pos="4860925" algn="l"/>
              </a:tabLst>
              <a:defRPr/>
            </a:pPr>
            <a:r>
              <a:rPr kumimoji="0" lang="ru-RU" sz="1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(по размеру) 	(по цвету)</a:t>
            </a:r>
            <a:endParaRPr kumimoji="0" lang="ru-RU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27051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тонкие	яркие	бледные</a:t>
            </a:r>
            <a:endParaRPr kumimoji="0" lang="ru-RU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27051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полные	розовые	бесцветные</a:t>
            </a:r>
            <a:endParaRPr kumimoji="0" lang="ru-RU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27051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	алые</a:t>
            </a:r>
            <a:endParaRPr kumimoji="0" lang="ru-RU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27051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	красные</a:t>
            </a:r>
            <a:endParaRPr kumimoji="0" lang="ru-RU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18E0B7-D084-0A67-9F0D-827CE6F1FAF3}"/>
              </a:ext>
            </a:extLst>
          </p:cNvPr>
          <p:cNvSpPr txBox="1"/>
          <p:nvPr/>
        </p:nvSpPr>
        <p:spPr>
          <a:xfrm>
            <a:off x="1113182" y="5772318"/>
            <a:ext cx="7409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волевой, широкий, узкий, скошенный, двойной </a:t>
            </a:r>
            <a:r>
              <a:rPr kumimoji="0" lang="ru-RU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… подбородок</a:t>
            </a:r>
            <a:endParaRPr kumimoji="0" lang="ru-RU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5124" name="Picture 4" descr="Виды наращивания ресниц с фото и названиями - iLoveCosmetic - Интернет-мага...">
            <a:extLst>
              <a:ext uri="{FF2B5EF4-FFF2-40B4-BE49-F238E27FC236}">
                <a16:creationId xmlns:a16="http://schemas.microsoft.com/office/drawing/2014/main" id="{3BAFB86B-81FF-C5C2-C7B9-03BBD112A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49" y="558218"/>
            <a:ext cx="1708115" cy="113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5F9E5C0-02CD-6B53-20FD-7866870C3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2930" y="3921482"/>
            <a:ext cx="1076325" cy="4381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DCE4828-29B7-6B9A-6560-A96B3F6E75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3559" y="4643202"/>
            <a:ext cx="742950" cy="561975"/>
          </a:xfrm>
          <a:prstGeom prst="rect">
            <a:avLst/>
          </a:prstGeom>
        </p:spPr>
      </p:pic>
      <p:pic>
        <p:nvPicPr>
          <p:cNvPr id="5126" name="Picture 6" descr="Коралловый цвет губ (73 фото) .">
            <a:extLst>
              <a:ext uri="{FF2B5EF4-FFF2-40B4-BE49-F238E27FC236}">
                <a16:creationId xmlns:a16="http://schemas.microsoft.com/office/drawing/2014/main" id="{E9640F08-D330-14D4-0206-A8CD89389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771" y="4561578"/>
            <a:ext cx="1114707" cy="74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A26893C-4AE7-121B-32CE-A5DC397AB6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9949" y="4066460"/>
            <a:ext cx="1225544" cy="40649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42DD285-D980-1EC9-3B06-DB4EBAC949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459" y="5367405"/>
            <a:ext cx="1114425" cy="47625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93B4C2E-29BA-BF04-D815-041326C48D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5230" y="6203966"/>
            <a:ext cx="1028700" cy="50482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7C3679F-6B7F-A791-4A8E-80A1808ADE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1007" y="5750745"/>
            <a:ext cx="1643924" cy="106970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B127959-8E53-D9B0-D8CB-F8A887AD9D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87221" y="558218"/>
            <a:ext cx="1143000" cy="127635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D9CF5EB-5FB4-9582-42AC-8615B34B487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0944" y="422035"/>
            <a:ext cx="962025" cy="838200"/>
          </a:xfrm>
          <a:prstGeom prst="rect">
            <a:avLst/>
          </a:prstGeom>
        </p:spPr>
      </p:pic>
      <p:pic>
        <p:nvPicPr>
          <p:cNvPr id="5128" name="Picture 8" descr="Здравствуйте, В 11 лет сломала нос (фото прилаг.), и появилась ужасная горб...">
            <a:extLst>
              <a:ext uri="{FF2B5EF4-FFF2-40B4-BE49-F238E27FC236}">
                <a16:creationId xmlns:a16="http://schemas.microsoft.com/office/drawing/2014/main" id="{E86843C0-9D64-5823-ACD8-F8F91D5BD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085" y="32462"/>
            <a:ext cx="1071130" cy="113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AC77EDD-8789-AB3C-B969-B5E2FEA4025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02115" y="3429000"/>
            <a:ext cx="838200" cy="89535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1574DB3-B5AB-F1C5-4A38-E0CB5DFE2C0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76014" y="2961314"/>
            <a:ext cx="942975" cy="104775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D7F60F-FB27-B8D1-DED9-DA3A78A38DD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23074" y="3240261"/>
            <a:ext cx="676275" cy="85725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739513F3-D99D-5591-BCBB-89C8435320A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375116" y="3094357"/>
            <a:ext cx="704850" cy="790575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E6AA43F3-ED23-C27A-C87B-295169569C3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147535" y="1508755"/>
            <a:ext cx="800100" cy="8382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6EE82343-4DE6-6C4A-BCE7-E281D4939BF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13166" y="1928711"/>
            <a:ext cx="714375" cy="108585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3B0E0809-1F2C-6EF3-09DC-7971DF371D8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023224" y="6070606"/>
            <a:ext cx="933450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546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1ECB4-FB36-C886-B43E-69905F61F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429" y="0"/>
            <a:ext cx="11383113" cy="1696258"/>
          </a:xfrm>
          <a:ln>
            <a:noFill/>
          </a:ln>
          <a:effectLst>
            <a:outerShdw blurRad="50800" dist="50800" dir="5400000" algn="ctr" rotWithShape="0">
              <a:srgbClr val="F0F6C1"/>
            </a:outerShdw>
          </a:effectLst>
        </p:spPr>
        <p:txBody>
          <a:bodyPr>
            <a:normAutofit/>
          </a:bodyPr>
          <a:lstStyle/>
          <a:p>
            <a:r>
              <a:rPr lang="ru-RU" b="1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ВНЕШНОСТЬ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121B60A0-5866-FD73-2062-4E944968C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4428" y="1696258"/>
            <a:ext cx="11383113" cy="4778970"/>
          </a:xfrm>
          <a:gradFill flip="none" rotWithShape="1">
            <a:gsLst>
              <a:gs pos="79000">
                <a:srgbClr val="F0F6C1"/>
              </a:gs>
              <a:gs pos="14000">
                <a:srgbClr val="B9D79F"/>
              </a:gs>
              <a:gs pos="56000">
                <a:srgbClr val="FFFFE5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indent="990600" algn="just"/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… волосы </a:t>
            </a:r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algn="just">
              <a:tabLst>
                <a:tab pos="1620520" algn="l"/>
                <a:tab pos="3060700" algn="l"/>
              </a:tabLst>
            </a:pPr>
            <a:r>
              <a:rPr lang="ru-RU" sz="1800" i="1" kern="100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        (по качеству)	(по длине)		(по цвету)</a:t>
            </a:r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indent="270510" algn="just">
              <a:tabLst>
                <a:tab pos="1620520" algn="l"/>
                <a:tab pos="306070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волнистые 		длинные		светлые (он блондин, она блондинка)</a:t>
            </a:r>
          </a:p>
          <a:p>
            <a:pPr indent="270510" algn="just">
              <a:tabLst>
                <a:tab pos="1620520" algn="l"/>
                <a:tab pos="306070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курчавые 		средней длины		тёмные (он брюнет, она брюнетка)</a:t>
            </a:r>
          </a:p>
          <a:p>
            <a:pPr indent="270510" algn="just">
              <a:tabLst>
                <a:tab pos="1620520" algn="l"/>
                <a:tab pos="306070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кудрявые 		короткие		русые (тёмно-русые, светло-русые)</a:t>
            </a:r>
          </a:p>
          <a:p>
            <a:pPr indent="270510" algn="just">
              <a:tabLst>
                <a:tab pos="1620520" algn="l"/>
                <a:tab pos="306070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прямые					</a:t>
            </a:r>
          </a:p>
          <a:p>
            <a:pPr indent="270510" algn="just">
              <a:tabLst>
                <a:tab pos="1620520" algn="l"/>
                <a:tab pos="306070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пышные		  				  </a:t>
            </a:r>
          </a:p>
          <a:p>
            <a:pPr indent="270510" algn="just">
              <a:tabLst>
                <a:tab pos="1620520" algn="l"/>
                <a:tab pos="306070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гладкие 					 </a:t>
            </a:r>
          </a:p>
          <a:p>
            <a:pPr indent="270510" algn="just">
              <a:tabLst>
                <a:tab pos="1620520" algn="l"/>
                <a:tab pos="306070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густые 					 </a:t>
            </a:r>
          </a:p>
          <a:p>
            <a:pPr indent="270510" algn="just">
              <a:tabLst>
                <a:tab pos="1620520" algn="l"/>
                <a:tab pos="306070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редкие					 </a:t>
            </a:r>
          </a:p>
          <a:p>
            <a:pPr indent="270510" algn="just">
              <a:tabLst>
                <a:tab pos="1620520" algn="l"/>
                <a:tab pos="2700655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(у него нет волос, он лысый)</a:t>
            </a:r>
          </a:p>
          <a:p>
            <a:pPr indent="270510" algn="just">
              <a:tabLst>
                <a:tab pos="1620520" algn="l"/>
                <a:tab pos="2700655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 </a:t>
            </a:r>
          </a:p>
        </p:txBody>
      </p:sp>
      <p:pic>
        <p:nvPicPr>
          <p:cNvPr id="2050" name="Picture 2" descr="Пепельный блонд на русые волосы (64 фото) .">
            <a:extLst>
              <a:ext uri="{FF2B5EF4-FFF2-40B4-BE49-F238E27FC236}">
                <a16:creationId xmlns:a16="http://schemas.microsoft.com/office/drawing/2014/main" id="{4A97FE3E-A5E6-0FD3-BE23-3E4B11A95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973" y="5471421"/>
            <a:ext cx="968327" cy="1351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штановые волосы цвет. ">
            <a:extLst>
              <a:ext uri="{FF2B5EF4-FFF2-40B4-BE49-F238E27FC236}">
                <a16:creationId xmlns:a16="http://schemas.microsoft.com/office/drawing/2014/main" id="{753B4F4F-BC32-FD4E-512B-6671A062A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984" y="3677875"/>
            <a:ext cx="1143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5FBC9722-2E81-0C77-AB3D-3A787781A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7574" y="2096876"/>
            <a:ext cx="1124998" cy="158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94973E73-4251-1CAF-4E68-19C069063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2573" y="2164085"/>
            <a:ext cx="1124999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7845B98B-93EC-9927-4FA2-89A950D7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840" y="3634897"/>
            <a:ext cx="1240061" cy="154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Рыжий цвет волос + 100 фото, все отенки и техники.">
            <a:extLst>
              <a:ext uri="{FF2B5EF4-FFF2-40B4-BE49-F238E27FC236}">
                <a16:creationId xmlns:a16="http://schemas.microsoft.com/office/drawing/2014/main" id="{9129D4EB-81F4-23DD-A802-6A85ADF4A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081" y="5599200"/>
            <a:ext cx="829897" cy="1125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Покраска для седых волос (74 фото) .">
            <a:extLst>
              <a:ext uri="{FF2B5EF4-FFF2-40B4-BE49-F238E27FC236}">
                <a16:creationId xmlns:a16="http://schemas.microsoft.com/office/drawing/2014/main" id="{7E3464AB-B000-B859-EF7A-4D5D7DFBA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740" y="5471421"/>
            <a:ext cx="1181118" cy="117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13DC92-0419-63BF-1FF3-8CFD9512967A}"/>
              </a:ext>
            </a:extLst>
          </p:cNvPr>
          <p:cNvSpPr txBox="1"/>
          <p:nvPr/>
        </p:nvSpPr>
        <p:spPr>
          <a:xfrm>
            <a:off x="6317835" y="3786538"/>
            <a:ext cx="41705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          каштановые (тёмно-…, светло-…)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            (он шатен, она шатенка)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рыжие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седые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пепельные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70" name="Picture 22" descr="Curly Hair Styles, Прически На Выпускной Бал, Стрижка Сэссон Для Кудрявых В...">
            <a:extLst>
              <a:ext uri="{FF2B5EF4-FFF2-40B4-BE49-F238E27FC236}">
                <a16:creationId xmlns:a16="http://schemas.microsoft.com/office/drawing/2014/main" id="{B3D1D32C-6877-FF83-5542-4BBE4AB56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573" y="2718891"/>
            <a:ext cx="1729897" cy="172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C725EE4-9524-7BD9-0DBD-BA586326CD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622" y="597571"/>
            <a:ext cx="1143000" cy="185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787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1ECB4-FB36-C886-B43E-69905F61F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429" y="0"/>
            <a:ext cx="11383113" cy="1696258"/>
          </a:xfrm>
          <a:ln>
            <a:noFill/>
          </a:ln>
          <a:effectLst>
            <a:outerShdw blurRad="50800" dist="50800" dir="5400000" algn="ctr" rotWithShape="0">
              <a:srgbClr val="F0F6C1"/>
            </a:outerShdw>
          </a:effectLst>
        </p:spPr>
        <p:txBody>
          <a:bodyPr>
            <a:normAutofit/>
          </a:bodyPr>
          <a:lstStyle/>
          <a:p>
            <a:r>
              <a:rPr lang="ru-RU" b="1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ВНЕШНОСТЬ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121B60A0-5866-FD73-2062-4E944968C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3114" y="1708420"/>
            <a:ext cx="11383113" cy="4778970"/>
          </a:xfrm>
          <a:gradFill flip="none" rotWithShape="1">
            <a:gsLst>
              <a:gs pos="79000">
                <a:srgbClr val="F0F6C1"/>
              </a:gs>
              <a:gs pos="14000">
                <a:srgbClr val="B9D79F"/>
              </a:gs>
              <a:gs pos="56000">
                <a:srgbClr val="FFFFE5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indent="270510" algn="just">
              <a:tabLst>
                <a:tab pos="1620520" algn="l"/>
                <a:tab pos="2700655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E4030A-FB8F-B3B1-070B-AB3734111EAB}"/>
              </a:ext>
            </a:extLst>
          </p:cNvPr>
          <p:cNvSpPr txBox="1"/>
          <p:nvPr/>
        </p:nvSpPr>
        <p:spPr>
          <a:xfrm>
            <a:off x="638661" y="1764904"/>
            <a:ext cx="1086422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Причёска.   У него/неё… (И. п);   он/она носит… (В. п.)</a:t>
            </a:r>
            <a:endParaRPr kumimoji="0" lang="ru-RU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стрижка,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хвост,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 чёлка,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 </a:t>
            </a:r>
            <a:r>
              <a:rPr kumimoji="0" lang="ru-RU" sz="1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распу́щенные</a:t>
            </a: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 волосы,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                          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                               коса,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                  (прямой, косой) пробор…</a:t>
            </a:r>
            <a:endParaRPr kumimoji="0" lang="ru-RU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2064" name="Picture 16" descr="Прически с густой челкой (58 фото) .">
            <a:extLst>
              <a:ext uri="{FF2B5EF4-FFF2-40B4-BE49-F238E27FC236}">
                <a16:creationId xmlns:a16="http://schemas.microsoft.com/office/drawing/2014/main" id="{7C9CAAD4-DEF2-6911-5899-167A8255D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792" y="2201720"/>
            <a:ext cx="1482587" cy="14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Русская коса и девушки с косами.">
            <a:extLst>
              <a:ext uri="{FF2B5EF4-FFF2-40B4-BE49-F238E27FC236}">
                <a16:creationId xmlns:a16="http://schemas.microsoft.com/office/drawing/2014/main" id="{1D235750-0335-D0E0-13BF-78D4858AC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7" y="4442927"/>
            <a:ext cx="1831444" cy="237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Стрижки Гарсон Боб (63 фото) .">
            <a:extLst>
              <a:ext uri="{FF2B5EF4-FFF2-40B4-BE49-F238E27FC236}">
                <a16:creationId xmlns:a16="http://schemas.microsoft.com/office/drawing/2014/main" id="{F5BE7199-6156-5E28-D9B4-7F2177FF2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540" y="2332964"/>
            <a:ext cx="1458568" cy="194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Прическа хвост (106 фото) .">
            <a:extLst>
              <a:ext uri="{FF2B5EF4-FFF2-40B4-BE49-F238E27FC236}">
                <a16:creationId xmlns:a16="http://schemas.microsoft.com/office/drawing/2014/main" id="{205F767E-CED9-1732-4F98-844F17FFE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164" y="1696258"/>
            <a:ext cx="1446413" cy="194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he Middle Part Укладка С Пробором И Чёлкой, Укладка С Прямым Пробором, При...">
            <a:extLst>
              <a:ext uri="{FF2B5EF4-FFF2-40B4-BE49-F238E27FC236}">
                <a16:creationId xmlns:a16="http://schemas.microsoft.com/office/drawing/2014/main" id="{17D92B2A-002A-0337-34BC-F16C413C2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881" y="4058111"/>
            <a:ext cx="1831444" cy="189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Нормальный пробор волос (72 фото) .">
            <a:extLst>
              <a:ext uri="{FF2B5EF4-FFF2-40B4-BE49-F238E27FC236}">
                <a16:creationId xmlns:a16="http://schemas.microsoft.com/office/drawing/2014/main" id="{5C0D22CF-6EA4-0131-5D0D-A25625489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648" y="4091299"/>
            <a:ext cx="1239960" cy="186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Длинные прямые волосы (102 фото) .">
            <a:extLst>
              <a:ext uri="{FF2B5EF4-FFF2-40B4-BE49-F238E27FC236}">
                <a16:creationId xmlns:a16="http://schemas.microsoft.com/office/drawing/2014/main" id="{71D15BD4-C86C-B8A5-EFF4-995775E03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121" y="4370757"/>
            <a:ext cx="1475368" cy="228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063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1613A04-79A6-582F-0C5F-21D275209F97}"/>
              </a:ext>
            </a:extLst>
          </p:cNvPr>
          <p:cNvSpPr txBox="1">
            <a:spLocks/>
          </p:cNvSpPr>
          <p:nvPr/>
        </p:nvSpPr>
        <p:spPr>
          <a:xfrm>
            <a:off x="225159" y="-854789"/>
            <a:ext cx="11383113" cy="1696258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F0F6C1"/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solidFill>
                    <a:srgbClr val="70AD47">
                      <a:lumMod val="50000"/>
                    </a:srgbClr>
                  </a:solidFill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FFC000">
                      <a:lumMod val="75000"/>
                      <a:alpha val="40000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ВНЕШНОСТЬ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F5E817AF-8F73-8D19-D4BD-E20F1D9DC2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5159" y="250738"/>
            <a:ext cx="1671291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ГРАММАТИКА</a:t>
            </a:r>
            <a:endParaRPr kumimoji="0" lang="ru-RU" altLang="zh-CN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2C9A2F14-B5A7-732A-ED9A-D2C21EE3D8D4}"/>
              </a:ext>
            </a:extLst>
          </p:cNvPr>
          <p:cNvGraphicFramePr>
            <a:graphicFrameLocks noGrp="1"/>
          </p:cNvGraphicFramePr>
          <p:nvPr/>
        </p:nvGraphicFramePr>
        <p:xfrm>
          <a:off x="1896450" y="866291"/>
          <a:ext cx="8865704" cy="10336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22862">
                  <a:extLst>
                    <a:ext uri="{9D8B030D-6E8A-4147-A177-3AD203B41FA5}">
                      <a16:colId xmlns:a16="http://schemas.microsoft.com/office/drawing/2014/main" val="2962096178"/>
                    </a:ext>
                  </a:extLst>
                </a:gridCol>
                <a:gridCol w="4442842">
                  <a:extLst>
                    <a:ext uri="{9D8B030D-6E8A-4147-A177-3AD203B41FA5}">
                      <a16:colId xmlns:a16="http://schemas.microsoft.com/office/drawing/2014/main" val="2290847970"/>
                    </a:ext>
                  </a:extLst>
                </a:gridCol>
              </a:tblGrid>
              <a:tr h="1033668">
                <a:tc>
                  <a:txBody>
                    <a:bodyPr/>
                    <a:lstStyle/>
                    <a:p>
                      <a:pPr algn="ctr"/>
                      <a:r>
                        <a:rPr lang="ru-RU" sz="2000" kern="100" dirty="0">
                          <a:effectLst/>
                        </a:rPr>
                        <a:t>у кого?    что?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(у + родит. падеж + имен. падеж )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У девушки синие глаза.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00" dirty="0">
                          <a:effectLst/>
                        </a:rPr>
                        <a:t>кто ?    с чем ?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(имен. падеж + с + творит. падеж)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Девушка с синими глазами.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5856500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B787B01F-AA2F-5618-DD3C-C2CCAA9E995B}"/>
              </a:ext>
            </a:extLst>
          </p:cNvPr>
          <p:cNvGraphicFramePr>
            <a:graphicFrameLocks noGrp="1"/>
          </p:cNvGraphicFramePr>
          <p:nvPr/>
        </p:nvGraphicFramePr>
        <p:xfrm>
          <a:off x="2213112" y="2128659"/>
          <a:ext cx="8030818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40127">
                  <a:extLst>
                    <a:ext uri="{9D8B030D-6E8A-4147-A177-3AD203B41FA5}">
                      <a16:colId xmlns:a16="http://schemas.microsoft.com/office/drawing/2014/main" val="4061521244"/>
                    </a:ext>
                  </a:extLst>
                </a:gridCol>
                <a:gridCol w="4490691">
                  <a:extLst>
                    <a:ext uri="{9D8B030D-6E8A-4147-A177-3AD203B41FA5}">
                      <a16:colId xmlns:a16="http://schemas.microsoft.com/office/drawing/2014/main" val="2158534581"/>
                    </a:ext>
                  </a:extLst>
                </a:gridCol>
              </a:tblGrid>
              <a:tr h="581025">
                <a:tc>
                  <a:txBody>
                    <a:bodyPr/>
                    <a:lstStyle/>
                    <a:p>
                      <a:pPr algn="ctr"/>
                      <a:r>
                        <a:rPr lang="ru-RU" sz="2000" kern="100" dirty="0">
                          <a:effectLst/>
                        </a:rPr>
                        <a:t>сейчас, сегодня, завтра, вчера…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быть в чём?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прийти, пойти в чём?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ru-RU" sz="2000" kern="100">
                          <a:effectLst/>
                        </a:rPr>
                        <a:t>всегда, обычно, иногда, редко...</a:t>
                      </a:r>
                    </a:p>
                    <a:p>
                      <a:pPr indent="612140" algn="just"/>
                      <a:r>
                        <a:rPr lang="ru-RU" sz="2000" kern="100">
                          <a:effectLst/>
                        </a:rPr>
                        <a:t>носить что?</a:t>
                      </a:r>
                    </a:p>
                    <a:p>
                      <a:pPr indent="612140" algn="just"/>
                      <a:r>
                        <a:rPr lang="ru-RU" sz="2000" kern="100">
                          <a:effectLst/>
                        </a:rPr>
                        <a:t>ходить в чём?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0768614"/>
                  </a:ext>
                </a:extLst>
              </a:tr>
              <a:tr h="39116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kern="100" dirty="0">
                          <a:effectLst/>
                        </a:rPr>
                        <a:t>одеваться        как?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быть одетым      как?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402208"/>
                  </a:ext>
                </a:extLst>
              </a:tr>
            </a:tbl>
          </a:graphicData>
        </a:graphic>
      </p:graphicFrame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7F8B998E-2C13-06C0-C84F-36B74099B23E}"/>
              </a:ext>
            </a:extLst>
          </p:cNvPr>
          <p:cNvGraphicFramePr>
            <a:graphicFrameLocks noGrp="1"/>
          </p:cNvGraphicFramePr>
          <p:nvPr/>
        </p:nvGraphicFramePr>
        <p:xfrm>
          <a:off x="3090033" y="4338517"/>
          <a:ext cx="6276975" cy="2133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6105">
                  <a:extLst>
                    <a:ext uri="{9D8B030D-6E8A-4147-A177-3AD203B41FA5}">
                      <a16:colId xmlns:a16="http://schemas.microsoft.com/office/drawing/2014/main" val="4013905651"/>
                    </a:ext>
                  </a:extLst>
                </a:gridCol>
                <a:gridCol w="3150870">
                  <a:extLst>
                    <a:ext uri="{9D8B030D-6E8A-4147-A177-3AD203B41FA5}">
                      <a16:colId xmlns:a16="http://schemas.microsoft.com/office/drawing/2014/main" val="3690274253"/>
                    </a:ext>
                  </a:extLst>
                </a:gridCol>
              </a:tblGrid>
              <a:tr h="405130">
                <a:tc>
                  <a:txBody>
                    <a:bodyPr/>
                    <a:lstStyle/>
                    <a:p>
                      <a:pPr algn="ctr"/>
                      <a:r>
                        <a:rPr lang="ru-RU" sz="2000" kern="100">
                          <a:effectLst/>
                        </a:rPr>
                        <a:t>кто? с чем?</a:t>
                      </a:r>
                    </a:p>
                    <a:p>
                      <a:pPr algn="ctr"/>
                      <a:r>
                        <a:rPr lang="ru-RU" sz="2000" kern="100">
                          <a:effectLst/>
                        </a:rPr>
                        <a:t>Мужчина с бородой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00">
                          <a:effectLst/>
                        </a:rPr>
                        <a:t>кто? без чего?</a:t>
                      </a:r>
                    </a:p>
                    <a:p>
                      <a:pPr algn="ctr"/>
                      <a:r>
                        <a:rPr lang="ru-RU" sz="2000" kern="100">
                          <a:effectLst/>
                        </a:rPr>
                        <a:t>Мужчина без бороды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6862639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ru-RU" sz="2000" kern="100" dirty="0">
                          <a:effectLst/>
                        </a:rPr>
                        <a:t>ходить в чём?   /   быть в чем?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Обычно он ходит в галстуке,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и сегодня он в галстуке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00" dirty="0">
                          <a:effectLst/>
                        </a:rPr>
                        <a:t>ходить без чего?   /   быть без чего?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Обычно он ходит без галстука,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и сегодня он без галстука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75979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471DE15-6FED-0600-8472-0921F05FF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092" y="4338517"/>
            <a:ext cx="1485900" cy="93345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A1AE0E1-7FEC-CF6D-8AA9-95A4505A5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98" y="5481517"/>
            <a:ext cx="1694183" cy="66033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B43E18E-8893-DC64-FC79-4558221879A1}"/>
              </a:ext>
            </a:extLst>
          </p:cNvPr>
          <p:cNvSpPr txBox="1"/>
          <p:nvPr/>
        </p:nvSpPr>
        <p:spPr>
          <a:xfrm>
            <a:off x="437322" y="6202017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усы</a:t>
            </a:r>
          </a:p>
        </p:txBody>
      </p:sp>
      <p:pic>
        <p:nvPicPr>
          <p:cNvPr id="4100" name="Picture 4" descr="Модный детский галстук. ">
            <a:extLst>
              <a:ext uri="{FF2B5EF4-FFF2-40B4-BE49-F238E27FC236}">
                <a16:creationId xmlns:a16="http://schemas.microsoft.com/office/drawing/2014/main" id="{A0BD3723-67BF-C110-2246-B988135C4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3930" y="4338517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103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FFD52-81BA-AB6E-08F4-34F80A6B1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DC1C140-80D6-4270-8961-9BB8F9D121C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16 декабря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0E9486-72AF-B8DB-C1AF-DAF55E771560}"/>
              </a:ext>
            </a:extLst>
          </p:cNvPr>
          <p:cNvSpPr txBox="1"/>
          <p:nvPr/>
        </p:nvSpPr>
        <p:spPr>
          <a:xfrm>
            <a:off x="260350" y="1060641"/>
            <a:ext cx="11726863" cy="348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Выучить скороговорки </a:t>
            </a:r>
            <a:r>
              <a:rPr lang="ru-RU" sz="2400" dirty="0">
                <a:solidFill>
                  <a:prstClr val="black"/>
                </a:solidFill>
              </a:rPr>
              <a:t>«Регулировщик…»,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«Варя…», «Три сороки…», «Съел…».</a:t>
            </a:r>
            <a:endParaRPr lang="ru-RU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Используя материалы по теме «Внешность» (см. ссылку на сайте), выполнить задания на странице 3.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Прочитать тексты (см. ссылку на сайте), описывающие разных людей, и выделить в описании каждого человека самые яркие и интересные черты.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ru-RU" sz="2000" dirty="0">
                <a:solidFill>
                  <a:prstClr val="black"/>
                </a:solidFill>
                <a:latin typeface="Calibri" panose="020F0502020204030204"/>
              </a:rPr>
              <a:t>Каждый студент читает два текста и готовит описание персонажа, выделив от 5 до 10 наиболее ярких черт. В описании должно быть не больше 5 предложений. За длинные описания будет снижаться оценка.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2FCFCE-F207-F045-4197-B73253185D1C}"/>
              </a:ext>
            </a:extLst>
          </p:cNvPr>
          <p:cNvSpPr txBox="1"/>
          <p:nvPr/>
        </p:nvSpPr>
        <p:spPr>
          <a:xfrm>
            <a:off x="4747441" y="4842572"/>
            <a:ext cx="20820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 — 1 и 11</a:t>
            </a:r>
          </a:p>
          <a:p>
            <a:r>
              <a:rPr lang="ru-RU" dirty="0"/>
              <a:t>2 — 1 и 15</a:t>
            </a:r>
          </a:p>
          <a:p>
            <a:r>
              <a:rPr lang="ru-RU" dirty="0"/>
              <a:t>3 — 2 и 6</a:t>
            </a:r>
          </a:p>
          <a:p>
            <a:r>
              <a:rPr lang="ru-RU" dirty="0"/>
              <a:t>4 — 2 и 11</a:t>
            </a:r>
          </a:p>
          <a:p>
            <a:r>
              <a:rPr lang="ru-RU" dirty="0"/>
              <a:t>5 — 2 и 13</a:t>
            </a:r>
          </a:p>
          <a:p>
            <a:r>
              <a:rPr lang="ru-RU" dirty="0"/>
              <a:t>6 — 3 </a:t>
            </a:r>
            <a:r>
              <a:rPr lang="ru-RU"/>
              <a:t>и 9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67C6B0-B564-0CBF-F363-6E8D069F5D2A}"/>
              </a:ext>
            </a:extLst>
          </p:cNvPr>
          <p:cNvSpPr txBox="1"/>
          <p:nvPr/>
        </p:nvSpPr>
        <p:spPr>
          <a:xfrm>
            <a:off x="7217772" y="4842572"/>
            <a:ext cx="20820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 — 3 и 10</a:t>
            </a:r>
          </a:p>
          <a:p>
            <a:r>
              <a:rPr lang="ru-RU" dirty="0"/>
              <a:t>8 — 4 и 5</a:t>
            </a:r>
          </a:p>
          <a:p>
            <a:r>
              <a:rPr lang="ru-RU" dirty="0"/>
              <a:t>9 — 4 и 12</a:t>
            </a:r>
          </a:p>
          <a:p>
            <a:r>
              <a:rPr lang="ru-RU" dirty="0"/>
              <a:t>10 — 5 и 12</a:t>
            </a:r>
          </a:p>
          <a:p>
            <a:r>
              <a:rPr lang="ru-RU" dirty="0"/>
              <a:t>11 — 6 и 8</a:t>
            </a:r>
          </a:p>
          <a:p>
            <a:r>
              <a:rPr lang="ru-RU" dirty="0"/>
              <a:t>12 — 7 и 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C14555-6C7E-C17C-C71F-D90E7383EF4D}"/>
              </a:ext>
            </a:extLst>
          </p:cNvPr>
          <p:cNvSpPr txBox="1"/>
          <p:nvPr/>
        </p:nvSpPr>
        <p:spPr>
          <a:xfrm>
            <a:off x="9688104" y="4842572"/>
            <a:ext cx="20820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13 — 7 и 10</a:t>
            </a:r>
          </a:p>
          <a:p>
            <a:r>
              <a:rPr lang="ru-RU" dirty="0"/>
              <a:t>14 — 7 и 15</a:t>
            </a:r>
          </a:p>
          <a:p>
            <a:r>
              <a:rPr lang="ru-RU" dirty="0"/>
              <a:t>15 — 8 и 13</a:t>
            </a:r>
          </a:p>
          <a:p>
            <a:r>
              <a:rPr lang="ru-RU" dirty="0"/>
              <a:t>16 — 9 и 14</a:t>
            </a:r>
          </a:p>
          <a:p>
            <a:r>
              <a:rPr lang="ru-RU" dirty="0"/>
              <a:t>17 — 10 и 12</a:t>
            </a:r>
          </a:p>
          <a:p>
            <a:r>
              <a:rPr lang="ru-RU" dirty="0"/>
              <a:t>18 — 14 и 15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3ADFB8-A93C-0B1A-C0F6-482C1622F84E}"/>
              </a:ext>
            </a:extLst>
          </p:cNvPr>
          <p:cNvSpPr txBox="1"/>
          <p:nvPr/>
        </p:nvSpPr>
        <p:spPr>
          <a:xfrm>
            <a:off x="467641" y="5311486"/>
            <a:ext cx="409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№ студента по списку — №№ текстов:</a:t>
            </a:r>
          </a:p>
        </p:txBody>
      </p:sp>
    </p:spTree>
    <p:extLst>
      <p:ext uri="{BB962C8B-B14F-4D97-AF65-F5344CB8AC3E}">
        <p14:creationId xmlns:p14="http://schemas.microsoft.com/office/powerpoint/2010/main" val="28323097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2381</TotalTime>
  <Words>1623</Words>
  <Application>Microsoft Office PowerPoint</Application>
  <PresentationFormat>Широкоэкранный</PresentationFormat>
  <Paragraphs>441</Paragraphs>
  <Slides>17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Palatino Linotype</vt:lpstr>
      <vt:lpstr>Roboto</vt:lpstr>
      <vt:lpstr>Times New Roman</vt:lpstr>
      <vt:lpstr>Тема Office</vt:lpstr>
      <vt:lpstr>1_Тема Office</vt:lpstr>
      <vt:lpstr>Группа 101СА </vt:lpstr>
      <vt:lpstr>Фонетика Русские скороговорки и стихотворения</vt:lpstr>
      <vt:lpstr>Р/Л</vt:lpstr>
      <vt:lpstr>Скороговорки</vt:lpstr>
      <vt:lpstr>Мой дом</vt:lpstr>
      <vt:lpstr>Презентация PowerPoint</vt:lpstr>
      <vt:lpstr>"Родительский дом — начало начал"</vt:lpstr>
      <vt:lpstr>Презентация PowerPoint</vt:lpstr>
      <vt:lpstr>ВНЕШНОСТЬ</vt:lpstr>
      <vt:lpstr>ВНЕШНОСТЬ</vt:lpstr>
      <vt:lpstr>ВНЕШНОСТЬ</vt:lpstr>
      <vt:lpstr>ВНЕШНОСТЬ</vt:lpstr>
      <vt:lpstr>ВНЕШНОСТЬ</vt:lpstr>
      <vt:lpstr>ВНЕШНОСТЬ</vt:lpstr>
      <vt:lpstr>ВНЕШНОСТЬ</vt:lpstr>
      <vt:lpstr>ГРАММАТИКА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35</cp:revision>
  <dcterms:created xsi:type="dcterms:W3CDTF">2024-11-21T14:06:17Z</dcterms:created>
  <dcterms:modified xsi:type="dcterms:W3CDTF">2024-12-12T13:50:00Z</dcterms:modified>
</cp:coreProperties>
</file>