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73" r:id="rId4"/>
    <p:sldId id="679" r:id="rId5"/>
    <p:sldId id="627" r:id="rId6"/>
    <p:sldId id="825" r:id="rId7"/>
    <p:sldId id="628" r:id="rId8"/>
    <p:sldId id="826" r:id="rId9"/>
    <p:sldId id="441" r:id="rId10"/>
    <p:sldId id="675" r:id="rId11"/>
    <p:sldId id="544" r:id="rId12"/>
    <p:sldId id="82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D69A"/>
    <a:srgbClr val="ABC0E4"/>
    <a:srgbClr val="B1F57C"/>
    <a:srgbClr val="C3A8BF"/>
    <a:srgbClr val="D3F9AE"/>
    <a:srgbClr val="B5F77B"/>
    <a:srgbClr val="FFFFFF"/>
    <a:srgbClr val="B3A6E5"/>
    <a:srgbClr val="F3F6FB"/>
    <a:srgbClr val="E5C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4660"/>
  </p:normalViewPr>
  <p:slideViewPr>
    <p:cSldViewPr snapToGrid="0">
      <p:cViewPr varScale="1">
        <p:scale>
          <a:sx n="85" d="100"/>
          <a:sy n="85" d="100"/>
        </p:scale>
        <p:origin x="42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12095-B66C-4D65-955C-A4C5B1553B8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D8EF-D432-42D2-9983-35849A0EB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7D8EF-D432-42D2-9983-35849A0EBD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78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21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18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2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94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3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96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55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709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4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8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44130" y="744993"/>
            <a:ext cx="2474046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 ноября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13:30—15:00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15:15—16:45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478981"/>
              </p:ext>
            </p:extLst>
          </p:nvPr>
        </p:nvGraphicFramePr>
        <p:xfrm>
          <a:off x="0" y="765056"/>
          <a:ext cx="4858980" cy="5996581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7154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97643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3851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38431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33874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23746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539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текс-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КосвР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КолДетвС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768524"/>
              </p:ext>
            </p:extLst>
          </p:nvPr>
        </p:nvGraphicFramePr>
        <p:xfrm>
          <a:off x="7114735" y="765056"/>
          <a:ext cx="5386745" cy="5962954"/>
        </p:xfrm>
        <a:graphic>
          <a:graphicData uri="http://schemas.openxmlformats.org/drawingml/2006/table">
            <a:tbl>
              <a:tblPr firstRow="1" firstCol="1" bandRow="1"/>
              <a:tblGrid>
                <a:gridCol w="38779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3841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179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33147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92319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467091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345860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357143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24675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488514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текс-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КосвР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КолДетвС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1844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573641" y="344168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 забывайте записать своё </a:t>
            </a:r>
            <a:r>
              <a:rPr lang="ru-RU" sz="3600" b="1" dirty="0"/>
              <a:t>имя</a:t>
            </a:r>
            <a:r>
              <a:rPr lang="ru-RU" sz="3600" dirty="0"/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36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88745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0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2C758-2D89-3715-C964-06C925204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2CC03-773F-BEAA-F4EB-70CDF914E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23414B-836B-537A-BB84-3419A3A03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C927AB-82F8-C43E-D2E8-FDDE89863312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1D69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851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pic>
        <p:nvPicPr>
          <p:cNvPr id="3" name="Picture 2" descr="Агния Барто">
            <a:extLst>
              <a:ext uri="{FF2B5EF4-FFF2-40B4-BE49-F238E27FC236}">
                <a16:creationId xmlns:a16="http://schemas.microsoft.com/office/drawing/2014/main" id="{EEFA84A1-7A4C-4027-AA6D-D3F8E603C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337" y="1353058"/>
            <a:ext cx="2693853" cy="408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2A1713-AE9A-4F3D-ADEF-055A20C21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10" y="1201592"/>
            <a:ext cx="3062721" cy="31567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EC67F0-7E27-4159-967D-75905EDD3C4F}"/>
              </a:ext>
            </a:extLst>
          </p:cNvPr>
          <p:cNvSpPr txBox="1"/>
          <p:nvPr/>
        </p:nvSpPr>
        <p:spPr>
          <a:xfrm>
            <a:off x="3567402" y="1289953"/>
            <a:ext cx="55019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Мишка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Уронили мишку на пол,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Оторвали мишке лапу.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Всё равно его не брошу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Потому что он хороший.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Агния Барто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1934</a:t>
            </a:r>
          </a:p>
        </p:txBody>
      </p:sp>
      <p:pic>
        <p:nvPicPr>
          <p:cNvPr id="1028" name="Picture 4" descr="Уронили мишку на пол">
            <a:extLst>
              <a:ext uri="{FF2B5EF4-FFF2-40B4-BE49-F238E27FC236}">
                <a16:creationId xmlns:a16="http://schemas.microsoft.com/office/drawing/2014/main" id="{9FCA3DF4-8527-49D1-A1A2-49D91115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07" y="4613423"/>
            <a:ext cx="2782685" cy="208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95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21833-3902-58A6-CF21-FE661515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17706-2833-388E-422D-29E9695C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D40E7B-C5BD-0EC9-B125-74D6DD6B24D4}"/>
              </a:ext>
            </a:extLst>
          </p:cNvPr>
          <p:cNvSpPr txBox="1"/>
          <p:nvPr/>
        </p:nvSpPr>
        <p:spPr>
          <a:xfrm>
            <a:off x="468844" y="1342812"/>
            <a:ext cx="9894356" cy="289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Сшит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по-колпако́вски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На́до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переколпакова́ть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перевы́колпаковать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56068A4-A245-C1E7-0D6A-54FC7BB02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497" y="3276917"/>
            <a:ext cx="3427344" cy="304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03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000" dirty="0">
                <a:solidFill>
                  <a:srgbClr val="ABC0E4"/>
                </a:solidFill>
              </a:rPr>
              <a:t>Выучить наизусть скороговорки «Этой щёткой ...» и «Волки рыщут …».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tx1"/>
                </a:solidFill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Какова общая тема всех объединённых текстов? (</a:t>
            </a:r>
            <a:r>
              <a:rPr lang="ru-RU" sz="2000" i="1" dirty="0">
                <a:solidFill>
                  <a:srgbClr val="002060"/>
                </a:solidFill>
              </a:rPr>
              <a:t>Общая тема всех этих текстов — … / Все тексты объединены одной общей темой — …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Сколько текстов входит в этот блок? (</a:t>
            </a:r>
            <a:r>
              <a:rPr lang="ru-RU" sz="2000" i="1" dirty="0">
                <a:solidFill>
                  <a:srgbClr val="002060"/>
                </a:solidFill>
              </a:rPr>
              <a:t>Здесь … текстов / В этом блоке … текстов / В одну группу собрано … текстов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Перечислите названия текстов.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 оформлены тексты, из каких частей состоят? (</a:t>
            </a:r>
            <a:r>
              <a:rPr lang="ru-RU" sz="2000" i="1" dirty="0">
                <a:solidFill>
                  <a:srgbClr val="002060"/>
                </a:solidFill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lang="ru-RU" sz="2000" dirty="0">
                <a:solidFill>
                  <a:srgbClr val="002060"/>
                </a:solidFill>
              </a:rPr>
              <a:t>).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lang="ru-RU" sz="2000" i="1" dirty="0">
                <a:solidFill>
                  <a:srgbClr val="002060"/>
                </a:solidFill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lang="ru-RU" sz="2000" dirty="0">
                <a:solidFill>
                  <a:srgbClr val="002060"/>
                </a:solidFill>
              </a:rPr>
              <a:t>… (напр., </a:t>
            </a:r>
            <a:r>
              <a:rPr lang="ru-RU" sz="2000" i="1" dirty="0">
                <a:solidFill>
                  <a:srgbClr val="002060"/>
                </a:solidFill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lang="ru-RU" sz="2000" dirty="0">
                <a:solidFill>
                  <a:srgbClr val="002060"/>
                </a:solidFill>
              </a:rPr>
              <a:t> ).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C5EB4-DBE8-38E6-232A-64F2AF2A0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" y="343852"/>
            <a:ext cx="3362383" cy="1622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1354B-924C-D756-EF91-7D1F3A37A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84" y="2686050"/>
            <a:ext cx="2634175" cy="9601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33137F-39A1-5467-4C9F-1CFC3C7A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84" y="4366260"/>
            <a:ext cx="4787967" cy="9601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7BA70B-CC68-49BD-6394-7DE9B300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822" y="941070"/>
            <a:ext cx="3158039" cy="1116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2A5BB5-B0BD-3500-707C-163D37941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242" y="2874645"/>
            <a:ext cx="3348990" cy="1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4805B-4E94-6507-281D-76CE0A75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167A19A-8819-DB6A-78EA-7A550CAD31F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F95B49-383E-08DF-E334-812D6707E55C}"/>
              </a:ext>
            </a:extLst>
          </p:cNvPr>
          <p:cNvSpPr txBox="1"/>
          <p:nvPr/>
        </p:nvSpPr>
        <p:spPr>
          <a:xfrm>
            <a:off x="260349" y="1060641"/>
            <a:ext cx="11726863" cy="5796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стихотворение А. Барто «Мишка» и скороговорку «Сшит колпак…».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Задания к предыдущим урокам (что еще не сдано):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—</a:t>
            </a:r>
            <a:r>
              <a:rPr lang="ru-RU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200" dirty="0">
                <a:solidFill>
                  <a:srgbClr val="002060"/>
                </a:solidFill>
              </a:rPr>
              <a:t>Какова общая тема всех объединённых текстов? (</a:t>
            </a:r>
            <a:r>
              <a:rPr lang="ru-RU" sz="1200" i="1" dirty="0">
                <a:solidFill>
                  <a:srgbClr val="002060"/>
                </a:solidFill>
              </a:rPr>
              <a:t>Общая тема всех этих текстов — … / Все тексты объединены одной общей темой — … / …</a:t>
            </a:r>
            <a:r>
              <a:rPr lang="ru-RU" sz="12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200" dirty="0">
                <a:solidFill>
                  <a:srgbClr val="002060"/>
                </a:solidFill>
              </a:rPr>
              <a:t>Сколько текстов входит в этот блок? (</a:t>
            </a:r>
            <a:r>
              <a:rPr lang="ru-RU" sz="1200" i="1" dirty="0">
                <a:solidFill>
                  <a:srgbClr val="002060"/>
                </a:solidFill>
              </a:rPr>
              <a:t>Здесь … текстов / В этом блоке … текстов / В одну группу собрано … текстов / …</a:t>
            </a:r>
            <a:r>
              <a:rPr lang="ru-RU" sz="12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200" dirty="0">
                <a:solidFill>
                  <a:srgbClr val="002060"/>
                </a:solidFill>
              </a:rPr>
              <a:t>Перечислите названия текстов.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200" dirty="0">
                <a:solidFill>
                  <a:srgbClr val="002060"/>
                </a:solidFill>
              </a:rPr>
              <a:t>Как оформлены тексты, из каких частей состоят? (</a:t>
            </a:r>
            <a:r>
              <a:rPr lang="ru-RU" sz="1200" i="1" dirty="0">
                <a:solidFill>
                  <a:srgbClr val="002060"/>
                </a:solidFill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lang="ru-RU" sz="1200" dirty="0">
                <a:solidFill>
                  <a:srgbClr val="002060"/>
                </a:solidFill>
              </a:rPr>
              <a:t>).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200" dirty="0">
                <a:solidFill>
                  <a:srgbClr val="002060"/>
                </a:solidFill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lang="ru-RU" sz="1200" i="1" dirty="0">
                <a:solidFill>
                  <a:srgbClr val="002060"/>
                </a:solidFill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lang="ru-RU" sz="1200" dirty="0">
                <a:solidFill>
                  <a:srgbClr val="002060"/>
                </a:solidFill>
              </a:rPr>
              <a:t>… (напр., </a:t>
            </a:r>
            <a:r>
              <a:rPr lang="ru-RU" sz="1200" i="1" dirty="0">
                <a:solidFill>
                  <a:srgbClr val="002060"/>
                </a:solidFill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lang="ru-RU" sz="1200" dirty="0">
                <a:solidFill>
                  <a:srgbClr val="002060"/>
                </a:solidFill>
              </a:rPr>
              <a:t> ).</a:t>
            </a:r>
            <a:endParaRPr lang="ru-RU" sz="12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lang="ru-RU" sz="1200" dirty="0">
                <a:solidFill>
                  <a:schemeClr val="tx1"/>
                </a:solidFill>
              </a:rPr>
              <a:t>По группе текстов «6 текстов (формат PDF)» (по теме "Семья" на странице Темы и тексты) — текст 3 («Количество детей в семье»):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1) прочитать текст;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2) пересказать текст, используя фразы с косвенной речью (</a:t>
            </a:r>
            <a:r>
              <a:rPr lang="ru-RU" sz="1200" i="1" dirty="0">
                <a:solidFill>
                  <a:srgbClr val="0070C0"/>
                </a:solidFill>
              </a:rPr>
              <a:t>Журналист спросил, …; отец Александр ответил, …; / добавил / высказал мнение / поинтересовался / привел пример …</a:t>
            </a:r>
            <a:r>
              <a:rPr lang="ru-RU" sz="1200" dirty="0">
                <a:solidFill>
                  <a:schemeClr val="tx1"/>
                </a:solidFill>
              </a:rPr>
              <a:t>);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3) ответить на вопросы по тексту;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4) прочитать разделы «Разные мнения» и кратко пересказать содержание;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5) по пунктам </a:t>
            </a:r>
            <a:r>
              <a:rPr lang="ru-RU" sz="12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Calibri" panose="020F0502020204030204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файлу «6 текстов (формат PDF)» (по теме "Семья" на странице Темы и тексты) 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тексты 4 («Суррогатная мама»)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(«Мама из 7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Работа по группам:   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1 (по списку 1—9) — текст 4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 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2 (по списку 10—18) — текст 6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b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пересказать тексты и приведенные мнения (чтобы вторая группа поняла суть и могла составить своё мнение по теме текста).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59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13436</TotalTime>
  <Words>1045</Words>
  <Application>Microsoft Office PowerPoint</Application>
  <PresentationFormat>Широкоэкранный</PresentationFormat>
  <Paragraphs>246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 2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ч</vt:lpstr>
      <vt:lpstr>Скороговорки</vt:lpstr>
      <vt:lpstr>Скороговорки</vt:lpstr>
      <vt:lpstr>Фонетика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173</cp:revision>
  <dcterms:created xsi:type="dcterms:W3CDTF">2024-09-01T20:30:35Z</dcterms:created>
  <dcterms:modified xsi:type="dcterms:W3CDTF">2024-11-18T14:42:25Z</dcterms:modified>
</cp:coreProperties>
</file>