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9"/>
  </p:notesMasterIdLst>
  <p:sldIdLst>
    <p:sldId id="256" r:id="rId3"/>
    <p:sldId id="273" r:id="rId4"/>
    <p:sldId id="679" r:id="rId5"/>
    <p:sldId id="626" r:id="rId6"/>
    <p:sldId id="770" r:id="rId7"/>
    <p:sldId id="627" r:id="rId8"/>
    <p:sldId id="441" r:id="rId9"/>
    <p:sldId id="543" r:id="rId10"/>
    <p:sldId id="675" r:id="rId11"/>
    <p:sldId id="544" r:id="rId12"/>
    <p:sldId id="681" r:id="rId13"/>
    <p:sldId id="552" r:id="rId14"/>
    <p:sldId id="553" r:id="rId15"/>
    <p:sldId id="554" r:id="rId16"/>
    <p:sldId id="418" r:id="rId17"/>
    <p:sldId id="420" r:id="rId18"/>
    <p:sldId id="674" r:id="rId19"/>
    <p:sldId id="263" r:id="rId20"/>
    <p:sldId id="265" r:id="rId21"/>
    <p:sldId id="545" r:id="rId22"/>
    <p:sldId id="546" r:id="rId23"/>
    <p:sldId id="547" r:id="rId24"/>
    <p:sldId id="537" r:id="rId25"/>
    <p:sldId id="266" r:id="rId26"/>
    <p:sldId id="267" r:id="rId27"/>
    <p:sldId id="486" r:id="rId28"/>
    <p:sldId id="269" r:id="rId29"/>
    <p:sldId id="270" r:id="rId30"/>
    <p:sldId id="507" r:id="rId31"/>
    <p:sldId id="508" r:id="rId32"/>
    <p:sldId id="509" r:id="rId33"/>
    <p:sldId id="487" r:id="rId34"/>
    <p:sldId id="488" r:id="rId35"/>
    <p:sldId id="510" r:id="rId36"/>
    <p:sldId id="490" r:id="rId37"/>
    <p:sldId id="489" r:id="rId38"/>
    <p:sldId id="491" r:id="rId39"/>
    <p:sldId id="492" r:id="rId40"/>
    <p:sldId id="494" r:id="rId41"/>
    <p:sldId id="511" r:id="rId42"/>
    <p:sldId id="498" r:id="rId43"/>
    <p:sldId id="496" r:id="rId44"/>
    <p:sldId id="497" r:id="rId45"/>
    <p:sldId id="499" r:id="rId46"/>
    <p:sldId id="500" r:id="rId47"/>
    <p:sldId id="495" r:id="rId48"/>
    <p:sldId id="501" r:id="rId49"/>
    <p:sldId id="502" r:id="rId50"/>
    <p:sldId id="503" r:id="rId51"/>
    <p:sldId id="504" r:id="rId52"/>
    <p:sldId id="505" r:id="rId53"/>
    <p:sldId id="673" r:id="rId54"/>
    <p:sldId id="771" r:id="rId55"/>
    <p:sldId id="776" r:id="rId56"/>
    <p:sldId id="419" r:id="rId57"/>
    <p:sldId id="824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0E4"/>
    <a:srgbClr val="B1F57C"/>
    <a:srgbClr val="C3A8BF"/>
    <a:srgbClr val="D3F9AE"/>
    <a:srgbClr val="B5F77B"/>
    <a:srgbClr val="FFFFFF"/>
    <a:srgbClr val="B3A6E5"/>
    <a:srgbClr val="F3F6FB"/>
    <a:srgbClr val="E5CBB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 autoAdjust="0"/>
    <p:restoredTop sz="94660"/>
  </p:normalViewPr>
  <p:slideViewPr>
    <p:cSldViewPr snapToGrid="0">
      <p:cViewPr varScale="1">
        <p:scale>
          <a:sx n="44" d="100"/>
          <a:sy n="44" d="100"/>
        </p:scale>
        <p:origin x="36" y="6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12095-B66C-4D65-955C-A4C5B1553B8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D8EF-D432-42D2-9983-35849A0EB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7D8EF-D432-42D2-9983-35849A0EBDA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178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921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218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92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1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94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3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196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55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709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4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8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44130" y="744993"/>
            <a:ext cx="2474046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11 ноября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10:45—14:00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14:15—17:30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294267"/>
              </p:ext>
            </p:extLst>
          </p:nvPr>
        </p:nvGraphicFramePr>
        <p:xfrm>
          <a:off x="0" y="765056"/>
          <a:ext cx="4858980" cy="6015060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47154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97643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63649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39029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12957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91014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23746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5398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текс-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выск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Что/ Чтобы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КосвР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030-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40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086865"/>
              </p:ext>
            </p:extLst>
          </p:nvPr>
        </p:nvGraphicFramePr>
        <p:xfrm>
          <a:off x="7081025" y="765056"/>
          <a:ext cx="5231467" cy="6115723"/>
        </p:xfrm>
        <a:graphic>
          <a:graphicData uri="http://schemas.openxmlformats.org/drawingml/2006/table">
            <a:tbl>
              <a:tblPr firstRow="1" firstCol="1" bandRow="1"/>
              <a:tblGrid>
                <a:gridCol w="39956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49396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0581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4690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641702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481277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356364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367990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34536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503351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Доклад </a:t>
                      </a: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7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през.кажд</a:t>
                      </a: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текс-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???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КосвР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Что/ Чтобы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КосвР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КолДетвС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4!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ТяньцзыАА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573641" y="344168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Не забывайте записать своё </a:t>
            </a:r>
            <a:r>
              <a:rPr lang="ru-RU" sz="3600" b="1" dirty="0"/>
              <a:t>имя</a:t>
            </a:r>
            <a:r>
              <a:rPr lang="ru-RU" sz="3600" dirty="0"/>
              <a:t>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36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188745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84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908504-80B8-CF94-2FDC-874571C9A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F6E30BF-E9D8-C97A-5DB4-C46783C2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86F9D9F-2C67-AD70-9DFB-144D1C948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E32487DE-949F-F75D-4FCC-526081432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D6BE0DD-3654-B978-A515-172F54784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FF1DB71-6D94-582D-E3E4-BB449A9B7673}"/>
              </a:ext>
            </a:extLst>
          </p:cNvPr>
          <p:cNvSpPr txBox="1"/>
          <p:nvPr/>
        </p:nvSpPr>
        <p:spPr>
          <a:xfrm>
            <a:off x="6908545" y="4061827"/>
            <a:ext cx="4812970" cy="584775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016844F6-BC38-B636-AB52-6F3F005D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BD6AC9A9-96E4-387A-B2B5-A3C5B567F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BF4D0A-FC02-E25F-792A-BC2FEC2FDF1D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7DEABE-6455-E107-B5E0-EB127065853E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1260475" marR="0" lvl="0" indent="-126047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86253A4-6DFF-6EC1-371D-1F82F98AB5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D82BE3-4177-1B4A-B1D7-280F398E5981}"/>
              </a:ext>
            </a:extLst>
          </p:cNvPr>
          <p:cNvSpPr txBox="1"/>
          <p:nvPr/>
        </p:nvSpPr>
        <p:spPr>
          <a:xfrm>
            <a:off x="7325140" y="2667320"/>
            <a:ext cx="4861536" cy="1317348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8F870D-9C3B-D595-B268-7070094C1623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04A922E3-48A7-6875-8557-9BB9F562AEE7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822B3C29-FA40-326D-F7FF-C73D775211CA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151AEF04-9FD0-0903-E9A7-173AC2B7F74A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EE02509B-FDA2-1E2B-8308-A24A2B171919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C0645129-9BBD-5C13-F624-E75891911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6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четве́рг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четвёртого числа́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че́твертью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чёрненьких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чума́зеньких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Черти́ли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чёрными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черни́лами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Чрезвыча́йно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чи́сто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0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B27B-CC7C-D775-BBA0-8005DFF0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64E845-2685-4936-AAC0-BC24F6EAE89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35FE27-886F-F07F-1E9C-A900F4D43CE7}"/>
              </a:ext>
            </a:extLst>
          </p:cNvPr>
          <p:cNvSpPr txBox="1"/>
          <p:nvPr/>
        </p:nvSpPr>
        <p:spPr>
          <a:xfrm>
            <a:off x="260350" y="868730"/>
            <a:ext cx="1193165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«Два щенка...» и «Щеночкам 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BC0E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 «Воспитание детей в Китае. Традиции и современность». Разбивайтесь на пары (по два человека).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FC5B7C-1C72-3932-1211-80E2D466631E}"/>
              </a:ext>
            </a:extLst>
          </p:cNvPr>
          <p:cNvSpPr txBox="1"/>
          <p:nvPr/>
        </p:nvSpPr>
        <p:spPr>
          <a:xfrm>
            <a:off x="8219552" y="944545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Б</a:t>
            </a:r>
          </a:p>
        </p:txBody>
      </p:sp>
    </p:spTree>
    <p:extLst>
      <p:ext uri="{BB962C8B-B14F-4D97-AF65-F5344CB8AC3E}">
        <p14:creationId xmlns:p14="http://schemas.microsoft.com/office/powerpoint/2010/main" val="255626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1682E-8B79-23E1-3DFA-45BE4FD2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B25D2-4E1F-8AD7-E728-D01B67B36DA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03A4-C9D1-37C7-ABB6-045B74D01288}"/>
              </a:ext>
            </a:extLst>
          </p:cNvPr>
          <p:cNvSpPr txBox="1"/>
          <p:nvPr/>
        </p:nvSpPr>
        <p:spPr>
          <a:xfrm>
            <a:off x="260351" y="1060641"/>
            <a:ext cx="1163813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000" dirty="0">
                <a:solidFill>
                  <a:srgbClr val="ABC0E4"/>
                </a:solidFill>
              </a:rPr>
              <a:t>Выучить наизусть скороговорки «Этой щёткой ...» и «Волки рыщут …».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000" dirty="0">
                <a:solidFill>
                  <a:schemeClr val="tx1"/>
                </a:solidFill>
              </a:rPr>
              <a:t>2. 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Какова общая тема всех объединённых текстов? (</a:t>
            </a:r>
            <a:r>
              <a:rPr lang="ru-RU" sz="2000" i="1" dirty="0">
                <a:solidFill>
                  <a:srgbClr val="002060"/>
                </a:solidFill>
              </a:rPr>
              <a:t>Общая тема всех этих текстов — … / Все тексты объединены одной общей темой — …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Сколько текстов входит в этот блок? (</a:t>
            </a:r>
            <a:r>
              <a:rPr lang="ru-RU" sz="2000" i="1" dirty="0">
                <a:solidFill>
                  <a:srgbClr val="002060"/>
                </a:solidFill>
              </a:rPr>
              <a:t>Здесь … текстов / В этом блоке … текстов / В одну группу собрано … текстов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Перечислите названия текстов.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 оформлены тексты, из каких частей состоят? (</a:t>
            </a:r>
            <a:r>
              <a:rPr lang="ru-RU" sz="2000" i="1" dirty="0">
                <a:solidFill>
                  <a:srgbClr val="002060"/>
                </a:solidFill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lang="ru-RU" sz="2000" dirty="0">
                <a:solidFill>
                  <a:srgbClr val="002060"/>
                </a:solidFill>
              </a:rPr>
              <a:t>).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lang="ru-RU" sz="2000" i="1" dirty="0">
                <a:solidFill>
                  <a:srgbClr val="002060"/>
                </a:solidFill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lang="ru-RU" sz="2000" dirty="0">
                <a:solidFill>
                  <a:srgbClr val="002060"/>
                </a:solidFill>
              </a:rPr>
              <a:t>… (напр., </a:t>
            </a:r>
            <a:r>
              <a:rPr lang="ru-RU" sz="2000" i="1" dirty="0">
                <a:solidFill>
                  <a:srgbClr val="002060"/>
                </a:solidFill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lang="ru-RU" sz="2000" dirty="0">
                <a:solidFill>
                  <a:srgbClr val="002060"/>
                </a:solidFill>
              </a:rPr>
              <a:t> ).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82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C5EB4-DBE8-38E6-232A-64F2AF2A0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" y="343852"/>
            <a:ext cx="3362383" cy="16221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1354B-924C-D756-EF91-7D1F3A37A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84" y="2686050"/>
            <a:ext cx="2634175" cy="9601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33137F-39A1-5467-4C9F-1CFC3C7A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84" y="4366260"/>
            <a:ext cx="4787967" cy="9601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7BA70B-CC68-49BD-6394-7DE9B300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822" y="941070"/>
            <a:ext cx="3158039" cy="11163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2A5BB5-B0BD-3500-707C-163D37941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242" y="2874645"/>
            <a:ext cx="3348990" cy="11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3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CDC67-216A-783F-8CF3-511C53BE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5DCC71C-985D-4412-56DD-2946A7D7D93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230AE-B47A-1E45-4B13-E477F9C36903}"/>
              </a:ext>
            </a:extLst>
          </p:cNvPr>
          <p:cNvSpPr txBox="1"/>
          <p:nvPr/>
        </p:nvSpPr>
        <p:spPr>
          <a:xfrm>
            <a:off x="0" y="1060641"/>
            <a:ext cx="121920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rgbClr val="ABC0E4"/>
                </a:solidFill>
              </a:rPr>
              <a:t>Выучить наизусть скороговорки и повторить алфавит.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endParaRPr lang="ru-RU" sz="2800" dirty="0">
              <a:solidFill>
                <a:schemeClr val="tx1"/>
              </a:solidFill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2. По группе текстов «6 текстов (формат PDF)» (по теме "Семья" на странице Темы и тексты):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тексты 1 («Родители и дети») и 2 («Старость — это счастье):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прочитать тексты;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ответить на вопросы по текстам;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прочитать разделы «Разные мнения» и высказать свое согласие или несогласие с каким-нибудь из них, аргументировав свой ответ;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по пунктам </a:t>
            </a: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32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8816"/>
            <a:ext cx="4449717" cy="8167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1049260"/>
            <a:ext cx="3894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8C43E-F6EC-414A-B62E-278C32FBAD48}"/>
              </a:ext>
            </a:extLst>
          </p:cNvPr>
          <p:cNvSpPr txBox="1"/>
          <p:nvPr/>
        </p:nvSpPr>
        <p:spPr>
          <a:xfrm>
            <a:off x="225949" y="2279827"/>
            <a:ext cx="115143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мнения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СМОГ БЫ ТЫ ПРОЖИТЬ БЕЗ РОДИТЕЛЕЙ?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Ираклий, 11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«Когда вырасту, точно смогу, а сейчас нет, они меня только учат жить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самостоятельно».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Женя, 12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«Не, не смогу, наверное, я к ним уже привык как-то...»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Лиза, 7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«Я без бабушки не могу жить. Она меня из школы встречает. А без нее я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бы так в школе и осталась жить, потому что я дорогу не знаю».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Карен, 10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«Конечно, смог бы. Я даже яичницу сам умею готовить».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Саша, 7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«Родители для меня — это все. А если у меня ничего не будет, как же я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стану жить?»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Наташа, 12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«Мне бы было очень страшно. Я трусиха, а с родителями ничего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не боюсь».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2C845-F205-44EA-A3D3-21057ADD3DCD}"/>
              </a:ext>
            </a:extLst>
          </p:cNvPr>
          <p:cNvSpPr txBox="1"/>
          <p:nvPr/>
        </p:nvSpPr>
        <p:spPr>
          <a:xfrm>
            <a:off x="3986074" y="53858"/>
            <a:ext cx="8114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Оцените высказывания детей, передав их высказывания с помощью косвенной речи и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использовав фразы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понравились слова (кого) о том, что …,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было смешно читать слова (кого), потому что…,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согласен (согласна) с мнением (кого) …, </a:t>
            </a:r>
            <a:b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Я, как и (кто) думаю / считаю / могу / не могу 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подобные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81CF3-4B4C-F0A3-50DD-0B5FBF20B4D3}"/>
              </a:ext>
            </a:extLst>
          </p:cNvPr>
          <p:cNvSpPr txBox="1"/>
          <p:nvPr/>
        </p:nvSpPr>
        <p:spPr>
          <a:xfrm>
            <a:off x="1091128" y="-99458"/>
            <a:ext cx="322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Подгруппа А</a:t>
            </a:r>
          </a:p>
        </p:txBody>
      </p:sp>
    </p:spTree>
    <p:extLst>
      <p:ext uri="{BB962C8B-B14F-4D97-AF65-F5344CB8AC3E}">
        <p14:creationId xmlns:p14="http://schemas.microsoft.com/office/powerpoint/2010/main" val="2937415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017" y="8880"/>
            <a:ext cx="4192911" cy="8167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118679" y="542681"/>
            <a:ext cx="3894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7D48C-73E5-49C0-A6F1-093A857D80A1}"/>
              </a:ext>
            </a:extLst>
          </p:cNvPr>
          <p:cNvSpPr txBox="1"/>
          <p:nvPr/>
        </p:nvSpPr>
        <p:spPr>
          <a:xfrm>
            <a:off x="267809" y="1552397"/>
            <a:ext cx="1165638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чем вы видите авторитет родителей?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Должны ли родители иметь превосходство над детьми?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такое хорошие родители?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Могут ли родители быть плохими?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Когда, по-вашему, человек перестает нуждаться в родительской опеке?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Что, по-вашему, учит ребенка: критика, примеры для подражания или что-то еще?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чем, на ваш взгляд, трудность быть родителями?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 проблемы возникают между родителями и детьми?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родители могут подготовить ребенка к жизни в обществе?</a:t>
            </a:r>
          </a:p>
        </p:txBody>
      </p:sp>
    </p:spTree>
    <p:extLst>
      <p:ext uri="{BB962C8B-B14F-4D97-AF65-F5344CB8AC3E}">
        <p14:creationId xmlns:p14="http://schemas.microsoft.com/office/powerpoint/2010/main" val="110715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3402" y="142043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 это счастье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11C73-0287-4CC2-8231-E1A173322399}"/>
              </a:ext>
            </a:extLst>
          </p:cNvPr>
          <p:cNvSpPr txBox="1"/>
          <p:nvPr/>
        </p:nvSpPr>
        <p:spPr>
          <a:xfrm>
            <a:off x="1269507" y="2291309"/>
            <a:ext cx="1059993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люди относятся к старости?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следует относиться к старости и почему?</a:t>
            </a:r>
          </a:p>
        </p:txBody>
      </p:sp>
    </p:spTree>
    <p:extLst>
      <p:ext uri="{BB962C8B-B14F-4D97-AF65-F5344CB8AC3E}">
        <p14:creationId xmlns:p14="http://schemas.microsoft.com/office/powerpoint/2010/main" val="777267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44" y="36818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8C43E-F6EC-414A-B62E-278C32FBAD48}"/>
              </a:ext>
            </a:extLst>
          </p:cNvPr>
          <p:cNvSpPr txBox="1"/>
          <p:nvPr/>
        </p:nvSpPr>
        <p:spPr>
          <a:xfrm>
            <a:off x="127248" y="1975810"/>
            <a:ext cx="11869680" cy="4755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Барбара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Брыльска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польская актриса.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Работая над спектаклем, я впервые начала думать о старости. А о старости думать не надо — она придет сама. Потому что старость — это ужас!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(АиФ, выпуск 43 (1200) от 22 октября 2003 г.)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Фаина Раневская, актриса.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 это просто свинство. Я считаю, что это невежество Бога, когда он позволяет доживать до старости. Страшно, когда тебе внутри восемнадцать, когда восхищаешься прекрасной музыкой, стихами, живописью, а тебе уже пора, ты ничего не успела, а только начинаешь жить!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(АиФ, Долгожитель, выпуск 6 (18) от 20 марта 2003 г.)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Патрик Суэйзи, актер.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Людей пугает надвигающаяся старость. Я не чувствую своего возраста и даже не задумываюсь о нем. Просто занимаюсь карьерой и живу полноценной жизнью. Если убиваться по поводу каждого дня рождения, лучше вообще не жить. У каждого возраста есть свои прелести. Например, в старости вы можете общаться со своими симпатичными внуками.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(АиФ, выпуск 16 (1121) от 17 апреля 2002 г.)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Евгений Евтушенко, поэт.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дядя Андрей, великий сибирский шофер, сказал мне однажды: «До сорока мы все едем на ярмарку, а после сорока — с ярмарки». Сам он был в то время чуть за пятьдесят. Я его спросил: «Ну а ты как себя чувствуешь?» Он усмехнулся: «А так, что одна моя нога еще на ярмарку торопится, а другая — с ярмарки возвращается». Я допытывался: «Ну и результат?» Он пожал плечами: «А такой результат, что боль в известном месте». А я вот думаю, что ярмарка не где-то, куда мы едем, а внутри нас. От нас зависит, что выбрать: собственные похороны при жизни или собственные дни рождения — каждый день в году. Я понял застенчивую тайну старости. Она в том, что «нет лет».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(АиФ, выпуск 25 от 18 июня 1998 г.)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2C845-F205-44EA-A3D3-21057ADD3DCD}"/>
              </a:ext>
            </a:extLst>
          </p:cNvPr>
          <p:cNvSpPr txBox="1"/>
          <p:nvPr/>
        </p:nvSpPr>
        <p:spPr>
          <a:xfrm>
            <a:off x="5559551" y="36818"/>
            <a:ext cx="6505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Оцените высказывания известных людей,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использовав фразы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понравились слова (кого) о том, что …,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согласен (согласна) с мнением (кого) …,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Я, как и (кто) думаю / считаю / могу / не могу 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подобные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A43D5-CD8F-43A0-BDAA-243EBF9688F0}"/>
              </a:ext>
            </a:extLst>
          </p:cNvPr>
          <p:cNvSpPr txBox="1"/>
          <p:nvPr/>
        </p:nvSpPr>
        <p:spPr>
          <a:xfrm>
            <a:off x="0" y="612994"/>
            <a:ext cx="29828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это счастье</a:t>
            </a:r>
          </a:p>
        </p:txBody>
      </p:sp>
    </p:spTree>
    <p:extLst>
      <p:ext uri="{BB962C8B-B14F-4D97-AF65-F5344CB8AC3E}">
        <p14:creationId xmlns:p14="http://schemas.microsoft.com/office/powerpoint/2010/main" val="4272573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3402" y="142043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 это счастье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11C73-0287-4CC2-8231-E1A173322399}"/>
              </a:ext>
            </a:extLst>
          </p:cNvPr>
          <p:cNvSpPr txBox="1"/>
          <p:nvPr/>
        </p:nvSpPr>
        <p:spPr>
          <a:xfrm>
            <a:off x="548196" y="1640047"/>
            <a:ext cx="1109560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ваш взгляд, что такое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Когда, по-вашему, наступает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нужно относиться к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Чем, на ваш взгляд, привлекательна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побуждает вас к долгой жизни?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 старости вы бы себе пожелали?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нужно жить, чтобы дожить до глубокой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отношения к себе заслуживают старики?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понимаете фразу Оскара Уайльда: «Трагедия старости в том, что ее нет»?</a:t>
            </a:r>
          </a:p>
        </p:txBody>
      </p:sp>
    </p:spTree>
    <p:extLst>
      <p:ext uri="{BB962C8B-B14F-4D97-AF65-F5344CB8AC3E}">
        <p14:creationId xmlns:p14="http://schemas.microsoft.com/office/powerpoint/2010/main" val="2899326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Прямая и косвенная речь</a:t>
            </a:r>
            <a:endParaRPr lang="ru-RU" sz="9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545996"/>
            <a:ext cx="11283885" cy="494687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Прямая речь </a:t>
            </a:r>
            <a:r>
              <a:rPr lang="ru-RU" dirty="0"/>
              <a:t>— высказывание, дословно введённое в авторскую речь (говорящего или пишущего). В отличие от косвенной речи, сохраняет индивидуальные и стилистические особенности речи того, чьё высказывание воспроизводится: диалектные черты, повторы, паузы, вводные слова и т. п. Прямая речь вводится без союзов, личных местоимений, глагольные формы обозначают отношение к лицу говорящего.</a:t>
            </a:r>
          </a:p>
          <a:p>
            <a:r>
              <a:rPr lang="ru-RU" b="1" dirty="0"/>
              <a:t>Косвенная речь </a:t>
            </a:r>
            <a:r>
              <a:rPr lang="ru-RU" dirty="0"/>
              <a:t>— синтаксический способ введения в свою речь чужой речи с сохранением основного содержания высказывания, представленной как </a:t>
            </a:r>
            <a:r>
              <a:rPr lang="ru-RU" i="1" dirty="0">
                <a:solidFill>
                  <a:srgbClr val="002060"/>
                </a:solidFill>
              </a:rPr>
              <a:t>пояснительная придаточная часть сложноподчинённого предложения</a:t>
            </a:r>
            <a:r>
              <a:rPr lang="ru-RU" dirty="0"/>
              <a:t> и находящейся в формальной зависимости от фразы передающего её лица. Присоединение к основной части предложения осуществляется </a:t>
            </a:r>
            <a:r>
              <a:rPr lang="ru-RU" i="1" dirty="0">
                <a:solidFill>
                  <a:srgbClr val="002060"/>
                </a:solidFill>
              </a:rPr>
              <a:t>с помощью различных союзов и соединительных слов</a:t>
            </a:r>
            <a:r>
              <a:rPr lang="ru-RU" dirty="0"/>
              <a:t>. Выбор средства связи косвенной речи с остальной частью сложноподчинённого предложения зависит от того, какой именно смысл закладывается передающим в цитируемое высказывание.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9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Диалог.</a:t>
            </a:r>
          </a:p>
          <a:p>
            <a:pPr marL="0" indent="0">
              <a:buNone/>
            </a:pPr>
            <a:r>
              <a:rPr lang="ru-RU" dirty="0"/>
              <a:t>     Кавычек нет (даже если в какой-то реплике есть слова автора). Каждая реплика диалога начинается с красной строки, перед репликами ставится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Кто там?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Это я, почтальон Печкин, — последовал ответ. — Принёс заметку про вашего мальчика.</a:t>
            </a:r>
          </a:p>
          <a:p>
            <a:pPr marL="0" indent="0">
              <a:buNone/>
            </a:pPr>
            <a:r>
              <a:rPr lang="ru-RU" dirty="0"/>
              <a:t>     Если в одном предложении есть две прямых речи, каждая со своим глаголом, то перед второй прямой речью, в дополнение к остальным знакам препинания, ставится двоеточие.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Идём, холодно, — сказал Макаров и угрюмо спросил: — Что молчишь? (Горький).</a:t>
            </a:r>
          </a:p>
          <a:p>
            <a:pPr marL="0" indent="0">
              <a:buNone/>
            </a:pPr>
            <a:r>
              <a:rPr lang="ru-RU" sz="2700" dirty="0"/>
              <a:t>     Короткие (2—3 реплики) диалоги разрешается писать в одной строке, в кавычках. Такие диалоги пишутся по обычным правилам прямой речи, но реплики отделяются друг от друга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«Кто там?» — спросил дядя Фёдор. — «Это я!»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2678351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463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«Откройте дверь!» — крикнул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«Кто там?» — спросил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«Это я пришёл», — сказал мальчик.</a:t>
            </a: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2734031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97712" y="2328530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19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768871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721935" y="2268521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987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658230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 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5624623" y="2238490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мальчик. —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мальчик, — с которой мы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 и добавил: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758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149649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8709725" y="2240865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28D30-1303-84DB-B8A3-53E0D708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3748164"/>
            <a:ext cx="11283885" cy="29523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пришёл», — но его никто не услышал.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сказал, но его никто не услышал.)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 — и закрыл дверь.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не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 и закрыл дверь.)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 — и внимательно прислушался.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 — и продолжил читать книгу.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пришёл…», — и мы узнали интересную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1850416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CACC2-D1FA-41B1-A75B-4CC44132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11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AB0828-B51C-40A3-AC71-788338D65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7036" y="4184550"/>
            <a:ext cx="106750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повествовательное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</a:t>
            </a:r>
            <a:r>
              <a:rPr lang="ru-RU" altLang="ru-RU" sz="1800" dirty="0">
                <a:latin typeface="Arial" panose="020B0604020202020204" pitchFamily="34" charset="0"/>
              </a:rPr>
              <a:t>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</a:rPr>
              <a:t>При этом местоимения 1 и 2 лица, как правило, меняются на другие, в зависимости от роли говорящего и слушающего в главном предложении: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</a:rPr>
              <a:t>»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</a:t>
            </a:r>
            <a:r>
              <a:rPr lang="en-US" altLang="ru-RU" sz="1800" i="1" dirty="0">
                <a:latin typeface="Arial" panose="020B0604020202020204" pitchFamily="34" charset="0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она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ru-RU" altLang="ru-RU" sz="1800" i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мне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ему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Лена сказала ему,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06027" y="1854192"/>
          <a:ext cx="11097088" cy="222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504069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373601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Прямая речь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Повествовательное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ушёл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Мама сказала, </a:t>
                      </a:r>
                      <a:r>
                        <a:rPr lang="ru-RU" sz="1600" u="none" strike="noStrike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>
                          <a:effectLst/>
                        </a:rPr>
                        <a:t> Петя ушёл в магазин.</a:t>
                      </a:r>
                      <a:endParaRPr lang="ru-RU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30887240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208038558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пойдёт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Петя пойдёт в магазин.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88667504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пойду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пойдёт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52219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0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73794" y="1827611"/>
          <a:ext cx="10859679" cy="1509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2672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420114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Побудительное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сходи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сходил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сходить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магазин.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388122232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не 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не 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не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76242465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0E4BAF-8671-4554-ADC7-51AEA027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4BD6857-E1E4-4C9E-ADBC-31605CFF9D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3794" y="3816350"/>
            <a:ext cx="107800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побудительное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ЧТОБЫ </a:t>
            </a:r>
            <a:r>
              <a:rPr lang="ru-RU" altLang="ru-RU" sz="1800" dirty="0">
                <a:latin typeface="Arial" panose="020B0604020202020204" pitchFamily="34" charset="0"/>
              </a:rPr>
              <a:t>(при этом форма глагола меняется с императива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прошедшее </a:t>
            </a:r>
            <a:r>
              <a:rPr lang="ru-RU" altLang="ru-RU" sz="1800" dirty="0">
                <a:latin typeface="Arial" panose="020B0604020202020204" pitchFamily="34" charset="0"/>
              </a:rPr>
              <a:t>время изъявительного наклонения) или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инфинитив</a:t>
            </a:r>
            <a:r>
              <a:rPr lang="ru-RU" altLang="ru-RU" sz="1800" dirty="0">
                <a:latin typeface="Arial" panose="020B0604020202020204" pitchFamily="34" charset="0"/>
              </a:rPr>
              <a:t>ную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</a:rPr>
              <a:t>конструкцию.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Побудительные предложения со словом ПУСТЬ преобразуются в косвенную речь по тем же правилам, но при этом слово ПУСТЬ опускается: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Мама сказала: «Пусть Петя сходит в магазин»</a:t>
            </a:r>
            <a:b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</a:b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Мама сказала, чтобы Петя сходил в магазин</a:t>
            </a: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623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292963" y="1388387"/>
          <a:ext cx="11780668" cy="288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90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5111056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563122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Вопросительное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ты ходил?»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ходил Петя.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055857055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спросила: «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 dirty="0">
                          <a:effectLst/>
                        </a:rPr>
                        <a:t> ты не видел сегодня в институте?»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спросила, </a:t>
                      </a:r>
                      <a:r>
                        <a:rPr lang="ru-RU" sz="1400" u="none" strike="noStrike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>
                          <a:effectLst/>
                        </a:rPr>
                        <a:t> я не видел сегодня в институте.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404520136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ты ходил в магазин?»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ходил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45038293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видел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видел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68444693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Мама спросила: «Петя, ты пойдешь в магазин?»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пойдёт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23907935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увидишь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увижу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00673108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292963" y="4332915"/>
            <a:ext cx="1141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прямая речь —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предложение, то способ его перевода в косвенную речь зависит от типа вопроса.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есть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слово, то предложение превращается в придаточное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изъяснительное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присоединяется к главному при помощи этого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слова. Иногда требуется изменить порядок слов.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придаточном без вопросительного слова соединительным элементом является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порядок слов изменить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необходимо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в начале придаточного должен стоять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глагол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(тот, к которому и задан вопрос), затем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потом всё остальное.</a:t>
            </a:r>
          </a:p>
        </p:txBody>
      </p:sp>
    </p:spTree>
    <p:extLst>
      <p:ext uri="{BB962C8B-B14F-4D97-AF65-F5344CB8AC3E}">
        <p14:creationId xmlns:p14="http://schemas.microsoft.com/office/powerpoint/2010/main" val="3085661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838199" y="1563081"/>
            <a:ext cx="105156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ВАЖНО!!!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 путайте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союз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условия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частицу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сказала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сказала,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останемся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87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45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99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871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18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(его),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когда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00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(его),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когда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487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832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73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97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630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попросил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 / меня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открыть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791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535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попросил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 / меня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открыть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 сказала Серёже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сход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сходить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к отцу в больницу и </a:t>
            </a:r>
            <a:r>
              <a:rPr lang="ru-RU" sz="2400" i="1" u="sng" dirty="0">
                <a:ln>
                  <a:solidFill>
                    <a:srgbClr val="FFC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отец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будет рад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его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видеть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22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8219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268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40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06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ты так поступил?»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008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ты так поступил?»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 (и сказала):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«Поздравляю с днём рождения, расти большим!»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266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871405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7752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142739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13112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больше никогда не приду к тебе!»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924414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больше никогда не приду к тебе!»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Приедет ли Оля в этом году?»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45715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48DC3-CF03-1FBF-10D5-C7B00B640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8E9DA09-4923-ED13-3D21-3F0AFD756EC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58585-D39F-23DC-28BC-7678883A4683}"/>
              </a:ext>
            </a:extLst>
          </p:cNvPr>
          <p:cNvSpPr txBox="1"/>
          <p:nvPr/>
        </p:nvSpPr>
        <p:spPr>
          <a:xfrm>
            <a:off x="0" y="1060641"/>
            <a:ext cx="12192000" cy="582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rgbClr val="ABC0E4"/>
                </a:solidFill>
              </a:rPr>
              <a:t>Выучить наизусть четыре скороговорки («Чешуя…», «Черепаха…», «Четверть…», «Наша дочь…»).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Мини-тест «Что/Чтобы». Рассказать, как проходили, что было сложно.</a:t>
            </a:r>
            <a:endParaRPr lang="ru-RU" sz="28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rgbClr val="ABC0E4"/>
                </a:solidFill>
              </a:rPr>
              <a:t>3. По группе текстов «6 текстов (формат PDF)» (по теме "Семья" на странице Темы и тексты) — текст 3 («Количество детей в семье»):</a:t>
            </a:r>
          </a:p>
          <a:p>
            <a:pPr lvl="1"/>
            <a:r>
              <a:rPr lang="ru-RU" sz="2800" dirty="0">
                <a:solidFill>
                  <a:srgbClr val="ABC0E4"/>
                </a:solidFill>
              </a:rPr>
              <a:t>1) прочитать текст;</a:t>
            </a:r>
          </a:p>
          <a:p>
            <a:pPr lvl="1"/>
            <a:r>
              <a:rPr lang="ru-RU" sz="2800" dirty="0">
                <a:solidFill>
                  <a:srgbClr val="ABC0E4"/>
                </a:solidFill>
              </a:rPr>
              <a:t>2) пересказать текст, используя фразы с косвенной речью (</a:t>
            </a:r>
            <a:r>
              <a:rPr lang="ru-RU" sz="2800" i="1" dirty="0">
                <a:solidFill>
                  <a:srgbClr val="ABC0E4"/>
                </a:solidFill>
              </a:rPr>
              <a:t>Журналист спросил, …; отец Александр ответил, …; / добавил / высказал мнение / поинтересовался / привел пример …</a:t>
            </a:r>
            <a:r>
              <a:rPr lang="ru-RU" sz="2800" dirty="0">
                <a:solidFill>
                  <a:srgbClr val="ABC0E4"/>
                </a:solidFill>
              </a:rPr>
              <a:t>);</a:t>
            </a:r>
          </a:p>
          <a:p>
            <a:pPr lvl="1"/>
            <a:r>
              <a:rPr lang="ru-RU" sz="2800" dirty="0">
                <a:solidFill>
                  <a:srgbClr val="ABC0E4"/>
                </a:solidFill>
              </a:rPr>
              <a:t>3) ответить на вопросы по тексту;</a:t>
            </a:r>
          </a:p>
          <a:p>
            <a:pPr lvl="1"/>
            <a:r>
              <a:rPr lang="ru-RU" sz="2800" dirty="0">
                <a:solidFill>
                  <a:srgbClr val="ABC0E4"/>
                </a:solidFill>
              </a:rPr>
              <a:t>4) прочитать разделы «Разные мнения» и кратко пересказать содержание;</a:t>
            </a:r>
          </a:p>
          <a:p>
            <a:pPr lvl="1"/>
            <a:r>
              <a:rPr lang="ru-RU" sz="2800" dirty="0">
                <a:solidFill>
                  <a:srgbClr val="ABC0E4"/>
                </a:solidFill>
              </a:rPr>
              <a:t>5) по пунктам </a:t>
            </a:r>
            <a:r>
              <a:rPr lang="ru-RU" sz="2800" dirty="0">
                <a:solidFill>
                  <a:srgbClr val="ABC0E4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2800" dirty="0">
              <a:solidFill>
                <a:srgbClr val="ABC0E4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627544-0543-6BBB-0E7B-1962598FD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625" y="28771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996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293A7-DE95-C787-96C6-5C3EE9D84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218DF57-80D6-53AE-4099-FAF0B303559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E8D04E-A3CD-73BE-48D6-341A3BD7995F}"/>
              </a:ext>
            </a:extLst>
          </p:cNvPr>
          <p:cNvSpPr txBox="1"/>
          <p:nvPr/>
        </p:nvSpPr>
        <p:spPr>
          <a:xfrm>
            <a:off x="0" y="1060641"/>
            <a:ext cx="12192000" cy="582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rgbClr val="ABC0E4"/>
                </a:solidFill>
              </a:rPr>
              <a:t>Выучить наизусть четыре скороговорки («Чешуя…», «Черепаха…», «Четверть…», «Наша дочь…»).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rgbClr val="ABC0E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Мини-тест «Что/Чтобы». Рассказать, как проходили, что было сложно.</a:t>
            </a:r>
            <a:endParaRPr lang="ru-RU" sz="2800" dirty="0">
              <a:solidFill>
                <a:srgbClr val="ABC0E4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3. По группе текстов «6 текстов (формат PDF)» (по теме "Семья" на странице Темы и тексты) — текст 3 («Количество детей в семье»):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1) прочитать текст;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2) пересказать текст, используя фразы с косвенной речью (</a:t>
            </a:r>
            <a:r>
              <a:rPr lang="ru-RU" sz="2800" i="1" dirty="0">
                <a:solidFill>
                  <a:srgbClr val="0070C0"/>
                </a:solidFill>
              </a:rPr>
              <a:t>Журналист спросил, …; отец Александр ответил, …; / добавил / высказал мнение / поинтересовался / привел пример …</a:t>
            </a:r>
            <a:r>
              <a:rPr lang="ru-RU" sz="2800" dirty="0">
                <a:solidFill>
                  <a:schemeClr val="tx1"/>
                </a:solidFill>
              </a:rPr>
              <a:t>);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3) ответить на вопросы по тексту;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4) прочитать разделы «Разные мнения» и кратко пересказать содержание;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5) по пунктам </a:t>
            </a: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609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3402" y="142043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508987" y="1325107"/>
            <a:ext cx="6069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Количество детей в семье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FB257B-DB02-9AFB-51E1-892CF46297ED}"/>
              </a:ext>
            </a:extLst>
          </p:cNvPr>
          <p:cNvSpPr txBox="1"/>
          <p:nvPr/>
        </p:nvSpPr>
        <p:spPr>
          <a:xfrm>
            <a:off x="1811045" y="1971438"/>
            <a:ext cx="8023193" cy="4497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 пересказать текст, используя фразы с косвенной речью (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Журналист спросил, …; отец Александр ответил, …; / добавил / высказал мнение / поинтересовался / привел пример …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39997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Количество детей в семье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11C73-0287-4CC2-8231-E1A173322399}"/>
              </a:ext>
            </a:extLst>
          </p:cNvPr>
          <p:cNvSpPr txBox="1"/>
          <p:nvPr/>
        </p:nvSpPr>
        <p:spPr>
          <a:xfrm>
            <a:off x="6906826" y="217095"/>
            <a:ext cx="50869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Пересказ текста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 использований конструкций косвенной речи)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C0723B-5338-4634-875A-01677A2C6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36" y="1602090"/>
            <a:ext cx="4686754" cy="18269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D3D3A9D-4A0C-45D4-A5C0-70F4C0954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289"/>
          <a:stretch/>
        </p:blipFill>
        <p:spPr>
          <a:xfrm>
            <a:off x="5749200" y="1411039"/>
            <a:ext cx="4848331" cy="33883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EA0273A-F8A5-47B5-8005-A74E0F0BE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514" y="4767309"/>
            <a:ext cx="4724486" cy="20404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4418DE-873F-4282-85BA-DAEFD513FC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48350"/>
          <a:stretch/>
        </p:blipFill>
        <p:spPr>
          <a:xfrm>
            <a:off x="668784" y="3438896"/>
            <a:ext cx="4672043" cy="339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472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73510B-63BE-A52E-0500-6AE562775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3A53261-C0CE-6C6F-BC8D-A5A3CB3013B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74B152-49DC-1BE6-B021-8CE706700DA4}"/>
              </a:ext>
            </a:extLst>
          </p:cNvPr>
          <p:cNvSpPr txBox="1"/>
          <p:nvPr/>
        </p:nvSpPr>
        <p:spPr>
          <a:xfrm>
            <a:off x="602166" y="1060641"/>
            <a:ext cx="11050858" cy="5326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1. Выучить скороговорку «В четверг…».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2. По файлу «6 текстов (формат PDF)» (по теме "Семья" на странице Темы и тексты) —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тексты 4 («Суррогатная мама») </a:t>
            </a:r>
            <a:r>
              <a:rPr lang="ru-RU" sz="2800" dirty="0">
                <a:solidFill>
                  <a:schemeClr val="tx1"/>
                </a:solidFill>
              </a:rPr>
              <a:t>и </a:t>
            </a:r>
            <a:r>
              <a:rPr lang="ru-RU" sz="2800" dirty="0">
                <a:solidFill>
                  <a:srgbClr val="002060"/>
                </a:solidFill>
              </a:rPr>
              <a:t>6 («Мама из 7 </a:t>
            </a:r>
            <a:r>
              <a:rPr lang="en-US" sz="2800" dirty="0">
                <a:solidFill>
                  <a:srgbClr val="002060"/>
                </a:solidFill>
              </a:rPr>
              <a:t>“</a:t>
            </a:r>
            <a:r>
              <a:rPr lang="ru-RU" sz="2800" dirty="0">
                <a:solidFill>
                  <a:srgbClr val="002060"/>
                </a:solidFill>
              </a:rPr>
              <a:t>Б</a:t>
            </a:r>
            <a:r>
              <a:rPr lang="en-US" sz="2800" dirty="0">
                <a:solidFill>
                  <a:srgbClr val="002060"/>
                </a:solidFill>
              </a:rPr>
              <a:t>”</a:t>
            </a:r>
            <a:r>
              <a:rPr lang="ru-RU" sz="2800" dirty="0">
                <a:solidFill>
                  <a:srgbClr val="002060"/>
                </a:solidFill>
              </a:rPr>
              <a:t>»</a:t>
            </a:r>
            <a:r>
              <a:rPr lang="en-US" sz="2800" dirty="0">
                <a:solidFill>
                  <a:srgbClr val="002060"/>
                </a:solidFill>
              </a:rPr>
              <a:t>)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Работа по группам —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 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группа 1 (по списку 1—9) — текст 4</a:t>
            </a:r>
            <a:r>
              <a:rPr lang="ru-RU" sz="2800" i="1" dirty="0"/>
              <a:t>, </a:t>
            </a:r>
            <a:br>
              <a:rPr lang="ru-RU" sz="2800" i="1" dirty="0"/>
            </a:br>
            <a:r>
              <a:rPr lang="ru-RU" sz="2800" i="1" dirty="0"/>
              <a:t>  </a:t>
            </a:r>
            <a:r>
              <a:rPr lang="ru-RU" sz="2800" i="1" dirty="0">
                <a:solidFill>
                  <a:srgbClr val="002060"/>
                </a:solidFill>
              </a:rPr>
              <a:t>группа 2 (по списку 10—18) — текст 6</a:t>
            </a:r>
            <a:r>
              <a:rPr lang="ru-RU" sz="2800" i="1" dirty="0"/>
              <a:t>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     1) прочитать тексты и разделы </a:t>
            </a: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;</a:t>
            </a:r>
            <a:b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</a:b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     2) пересказать тексты и приведенные мнения (чтобы вторая группа поняла суть и могла составить своё мнение по теме текста).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4040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12801</TotalTime>
  <Words>6869</Words>
  <Application>Microsoft Office PowerPoint</Application>
  <PresentationFormat>Широкоэкранный</PresentationFormat>
  <Paragraphs>829</Paragraphs>
  <Slides>56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Arial</vt:lpstr>
      <vt:lpstr>Arial Black</vt:lpstr>
      <vt:lpstr>Calibri</vt:lpstr>
      <vt:lpstr>Calibri Light</vt:lpstr>
      <vt:lpstr>Times New Roman</vt:lpstr>
      <vt:lpstr>Wingdings</vt:lpstr>
      <vt:lpstr>Wingdings 2</vt:lpstr>
      <vt:lpstr>Тема Office</vt:lpstr>
      <vt:lpstr>1_Тема Office</vt:lpstr>
      <vt:lpstr>Группа 101СА </vt:lpstr>
      <vt:lpstr>Фонетика Русские скороговорки и стихотворения</vt:lpstr>
      <vt:lpstr>чшщ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Проверка ДЗ </vt:lpstr>
      <vt:lpstr>Проверка ДЗ</vt:lpstr>
      <vt:lpstr>Проверка ДЗ </vt:lpstr>
      <vt:lpstr>Проверка ДЗ </vt:lpstr>
      <vt:lpstr>Проверка ДЗ </vt:lpstr>
      <vt:lpstr>Презентация PowerPoint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 Перевод прямой речи в косвенную</vt:lpstr>
      <vt:lpstr>Прямая и косвенная речь Перевод прямой речи в косвенную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Проверка ДЗ </vt:lpstr>
      <vt:lpstr>Проверка ДЗ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161</cp:revision>
  <dcterms:created xsi:type="dcterms:W3CDTF">2024-09-01T20:30:35Z</dcterms:created>
  <dcterms:modified xsi:type="dcterms:W3CDTF">2024-11-12T13:32:21Z</dcterms:modified>
</cp:coreProperties>
</file>