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6"/>
  </p:notesMasterIdLst>
  <p:sldIdLst>
    <p:sldId id="256" r:id="rId3"/>
    <p:sldId id="273" r:id="rId4"/>
    <p:sldId id="679" r:id="rId5"/>
    <p:sldId id="573" r:id="rId6"/>
    <p:sldId id="682" r:id="rId7"/>
    <p:sldId id="680" r:id="rId8"/>
    <p:sldId id="626" r:id="rId9"/>
    <p:sldId id="441" r:id="rId10"/>
    <p:sldId id="681" r:id="rId11"/>
    <p:sldId id="552" r:id="rId12"/>
    <p:sldId id="674" r:id="rId13"/>
    <p:sldId id="263" r:id="rId14"/>
    <p:sldId id="265" r:id="rId15"/>
    <p:sldId id="545" r:id="rId16"/>
    <p:sldId id="546" r:id="rId17"/>
    <p:sldId id="547" r:id="rId18"/>
    <p:sldId id="537" r:id="rId19"/>
    <p:sldId id="266" r:id="rId20"/>
    <p:sldId id="267" r:id="rId21"/>
    <p:sldId id="486" r:id="rId22"/>
    <p:sldId id="269" r:id="rId23"/>
    <p:sldId id="506" r:id="rId24"/>
    <p:sldId id="673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C0E4"/>
    <a:srgbClr val="C3A8BF"/>
    <a:srgbClr val="B1F57C"/>
    <a:srgbClr val="D3F9AE"/>
    <a:srgbClr val="B5F77B"/>
    <a:srgbClr val="FFFFFF"/>
    <a:srgbClr val="B3A6E5"/>
    <a:srgbClr val="F3F6FB"/>
    <a:srgbClr val="E5CBB1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68" autoAdjust="0"/>
    <p:restoredTop sz="94660"/>
  </p:normalViewPr>
  <p:slideViewPr>
    <p:cSldViewPr snapToGrid="0">
      <p:cViewPr varScale="1">
        <p:scale>
          <a:sx n="85" d="100"/>
          <a:sy n="85" d="100"/>
        </p:scale>
        <p:origin x="42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12095-B66C-4D65-955C-A4C5B1553B8B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C7D8EF-D432-42D2-9983-35849A0EB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134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C7D8EF-D432-42D2-9983-35849A0EBDA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178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921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2189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923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19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2948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39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1969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5558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7093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842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08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philol.msu.ru/~elvigus/Grammatika/Miniprogramms/Chto-Chtoby/grammatikaChto-Chtoby_01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831" y="4851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655983"/>
              </p:ext>
            </p:extLst>
          </p:nvPr>
        </p:nvGraphicFramePr>
        <p:xfrm>
          <a:off x="-7691" y="813679"/>
          <a:ext cx="4760371" cy="5954989"/>
        </p:xfrm>
        <a:graphic>
          <a:graphicData uri="http://schemas.openxmlformats.org/drawingml/2006/table">
            <a:tbl>
              <a:tblPr firstRow="1" firstCol="1" bandRow="1"/>
              <a:tblGrid>
                <a:gridCol w="434898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583473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412595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632159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836342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860904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текстов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выск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Детей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Цзэжань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Цзэкунь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Жань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Инин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Минцзюнь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Вэньцин</a:t>
                      </a:r>
                      <a:endParaRPr lang="ru-RU" sz="1800" kern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 </a:t>
                      </a:r>
                      <a:r>
                        <a:rPr lang="ru-RU" sz="18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 Инин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Хэ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Хоулинь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Цзоу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ХаоюйА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Ботянь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Чжоу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Сяньчжи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Чжунтэн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Шанюй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22788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4752680" y="744993"/>
            <a:ext cx="2686639" cy="255454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7 ноября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2024 года,</a:t>
            </a:r>
          </a:p>
          <a:p>
            <a:pPr algn="ctr"/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13:30—15:00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15:15—16:45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057518"/>
              </p:ext>
            </p:extLst>
          </p:nvPr>
        </p:nvGraphicFramePr>
        <p:xfrm>
          <a:off x="7390996" y="813679"/>
          <a:ext cx="4801004" cy="5966244"/>
        </p:xfrm>
        <a:graphic>
          <a:graphicData uri="http://schemas.openxmlformats.org/drawingml/2006/table">
            <a:tbl>
              <a:tblPr firstRow="1" firstCol="1" bandRow="1"/>
              <a:tblGrid>
                <a:gridCol w="388837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540016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66482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61279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747131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  <a:gridCol w="680225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617034">
                  <a:extLst>
                    <a:ext uri="{9D8B030D-6E8A-4147-A177-3AD203B41FA5}">
                      <a16:colId xmlns:a16="http://schemas.microsoft.com/office/drawing/2014/main" val="2452781310"/>
                    </a:ext>
                  </a:extLst>
                </a:gridCol>
              </a:tblGrid>
              <a:tr h="14818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Доклад </a:t>
                      </a: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9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през.кажд</a:t>
                      </a: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текстов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выск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Детей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7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r>
                        <a:rPr lang="ru-RU" sz="17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7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7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r>
                        <a:rPr lang="ru-RU" sz="17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7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 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7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endParaRPr lang="ru-RU" sz="17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1,2,-,-.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70.68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 </a:t>
                      </a:r>
                      <a:endParaRPr lang="ru-RU" sz="17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Имин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70.68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ЦзюньА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7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endParaRPr lang="ru-RU" sz="17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B2F02F3-9000-D5A7-B4DC-2F6E803667E1}"/>
              </a:ext>
            </a:extLst>
          </p:cNvPr>
          <p:cNvSpPr txBox="1"/>
          <p:nvPr/>
        </p:nvSpPr>
        <p:spPr>
          <a:xfrm>
            <a:off x="4688488" y="3429000"/>
            <a:ext cx="28150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Не забывайте записать свое </a:t>
            </a:r>
            <a:r>
              <a:rPr lang="ru-RU" sz="3600" b="1" dirty="0"/>
              <a:t>имя</a:t>
            </a:r>
            <a:r>
              <a:rPr lang="ru-RU" sz="3600" dirty="0"/>
              <a:t>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</a:t>
            </a:r>
            <a:r>
              <a:rPr lang="ru-RU" sz="3600" dirty="0"/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49F9EF-6DBD-206C-A270-ED5DFCA67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A85BCB-119F-F76F-8E98-9E27A84DC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37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7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шщ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1887459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F20A8F0-E204-588A-F58C-F7A48F7E52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9" t="9366" r="19924" b="9989"/>
          <a:stretch/>
        </p:blipFill>
        <p:spPr bwMode="auto">
          <a:xfrm>
            <a:off x="130629" y="1169653"/>
            <a:ext cx="2783393" cy="251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3393E81-2FF7-DE29-5DA7-59D8F8261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8774" y="1316566"/>
            <a:ext cx="2481550" cy="2770498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E746AD9-4156-0909-ABFA-AACD77595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60" y="4417849"/>
            <a:ext cx="2390051" cy="154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C82E595-5A68-2B59-9DE4-A39754351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179" y="4607622"/>
            <a:ext cx="2262821" cy="220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E1EFAC3-2877-ABD6-DBDB-314278253D93}"/>
              </a:ext>
            </a:extLst>
          </p:cNvPr>
          <p:cNvSpPr txBox="1"/>
          <p:nvPr/>
        </p:nvSpPr>
        <p:spPr>
          <a:xfrm>
            <a:off x="3599613" y="5806536"/>
            <a:ext cx="68506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Учи́тельница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попроси́ла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еркну́ть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пе́рвую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бу́кву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слова́х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12196E-7BC3-5695-6C71-7A8554C4DB0A}"/>
              </a:ext>
            </a:extLst>
          </p:cNvPr>
          <p:cNvSpPr txBox="1"/>
          <p:nvPr/>
        </p:nvSpPr>
        <p:spPr>
          <a:xfrm>
            <a:off x="2130930" y="4069013"/>
            <a:ext cx="485624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Докла́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вопро́сы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дава́л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дохо́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ивые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отве́ты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442C5E-2CA2-0734-CEDA-9AE1A70193AB}"/>
              </a:ext>
            </a:extLst>
          </p:cNvPr>
          <p:cNvSpPr txBox="1"/>
          <p:nvPr/>
        </p:nvSpPr>
        <p:spPr>
          <a:xfrm>
            <a:off x="3906101" y="3102165"/>
            <a:ext cx="62376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Лё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тч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ик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де́лал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а́янные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виражи́.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A24AE-C365-9359-BB03-40A3A29B975D}"/>
              </a:ext>
            </a:extLst>
          </p:cNvPr>
          <p:cNvSpPr txBox="1"/>
          <p:nvPr/>
        </p:nvSpPr>
        <p:spPr>
          <a:xfrm>
            <a:off x="2587511" y="1040680"/>
            <a:ext cx="46423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По́езд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мчи́тся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скрежеща́: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ж, ч, ш, щ, ж, ч, щ.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0761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7F2DAC-A6FD-C5CE-F13B-21077C03C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EE0A5EA-F0E6-6811-FFF6-D85ADB9C9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BA53B80-49CC-C0C6-BAB5-44D254E7EE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9" t="9366" r="19924" b="9989"/>
          <a:stretch/>
        </p:blipFill>
        <p:spPr bwMode="auto">
          <a:xfrm>
            <a:off x="130629" y="1169653"/>
            <a:ext cx="2783393" cy="251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95ADDF1-EE8F-76BF-2183-DD8B3775E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8774" y="1316566"/>
            <a:ext cx="2481550" cy="2770498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B389D3B-C2A9-3F5A-DB93-292062E8D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60" y="4417849"/>
            <a:ext cx="2390051" cy="154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4881A2FC-C77C-5879-454B-E22C38C54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179" y="4607622"/>
            <a:ext cx="2262821" cy="220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062F2E4-7C1F-06EB-97E3-8D8EEB1CB3AC}"/>
              </a:ext>
            </a:extLst>
          </p:cNvPr>
          <p:cNvSpPr txBox="1"/>
          <p:nvPr/>
        </p:nvSpPr>
        <p:spPr>
          <a:xfrm>
            <a:off x="3599613" y="5806536"/>
            <a:ext cx="68506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Учи́тельница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попроси́ла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еркну́ть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пе́рвую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бу́кву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слова́х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EE899B-139D-97A8-B9A3-7BC1F35DDDF0}"/>
              </a:ext>
            </a:extLst>
          </p:cNvPr>
          <p:cNvSpPr txBox="1"/>
          <p:nvPr/>
        </p:nvSpPr>
        <p:spPr>
          <a:xfrm>
            <a:off x="2130930" y="4069013"/>
            <a:ext cx="485624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Докла́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вопро́сы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дава́л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дохо́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ивые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отве́ты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A43A7D-3CE9-C3AB-3A18-4E77EDABDBC6}"/>
              </a:ext>
            </a:extLst>
          </p:cNvPr>
          <p:cNvSpPr txBox="1"/>
          <p:nvPr/>
        </p:nvSpPr>
        <p:spPr>
          <a:xfrm>
            <a:off x="3906101" y="3102165"/>
            <a:ext cx="62376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Лё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тч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ик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де́лал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тч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а́янные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виражи́.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F04F87-25AC-A669-B3B0-B66131A9F7C5}"/>
              </a:ext>
            </a:extLst>
          </p:cNvPr>
          <p:cNvSpPr txBox="1"/>
          <p:nvPr/>
        </p:nvSpPr>
        <p:spPr>
          <a:xfrm>
            <a:off x="2587511" y="1040680"/>
            <a:ext cx="46423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По́езд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мчи́тся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скрежеща́: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ж, ч, ш, щ, ж, ч, щ.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0934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4DED2-12EF-DE66-1682-C557F20C5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A85390-9D37-0D4F-6D4D-26448C168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altLang="ru-RU" sz="3600" b="1" dirty="0">
                <a:solidFill>
                  <a:srgbClr val="CC0033"/>
                </a:solidFill>
                <a:latin typeface="Lato"/>
              </a:rPr>
              <a:t>Современный русский алфавит</a:t>
            </a:r>
            <a:br>
              <a:rPr lang="ru-RU" altLang="ru-RU" b="1" dirty="0">
                <a:solidFill>
                  <a:srgbClr val="CC0033"/>
                </a:solidFill>
                <a:latin typeface="Lat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br>
              <a:rPr lang="ru-RU" altLang="ru-RU" dirty="0">
                <a:latin typeface="Arial" panose="020B0604020202020204" pitchFamily="34" charset="0"/>
              </a:rPr>
            </a:b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4FF7125-AABA-68AD-21AF-F090038BC9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838200" y="4001294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06B96F-5D2F-DE17-C652-ACFD24BE8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327" y="567112"/>
            <a:ext cx="5978909" cy="592576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9330420-529A-9D90-19EE-1B1215A94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1237" y="3424237"/>
            <a:ext cx="9525" cy="9525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B04CE0F1-1438-B4FD-EAF5-665066F64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638" y="35766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BFB7805-9A04-6E77-0C5B-2FC78DBEB6EF}"/>
              </a:ext>
            </a:extLst>
          </p:cNvPr>
          <p:cNvSpPr/>
          <p:nvPr/>
        </p:nvSpPr>
        <p:spPr>
          <a:xfrm>
            <a:off x="4030462" y="1951510"/>
            <a:ext cx="426128" cy="223519"/>
          </a:xfrm>
          <a:prstGeom prst="rect">
            <a:avLst/>
          </a:prstGeom>
          <a:solidFill>
            <a:srgbClr val="E9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1627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3C1D8B1-7587-1BAE-B41D-116F84FA0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139" y="919134"/>
            <a:ext cx="3573895" cy="268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3CF77A79-E593-B41C-3488-828DF7603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" y="1009710"/>
            <a:ext cx="3453126" cy="258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0D8A2DB2-EB5C-8815-CB91-20A200CA5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223" y="4357577"/>
            <a:ext cx="3103171" cy="23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4AC04DB-BC73-9D0D-2E22-181BE4ABC2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4045" y="4537297"/>
            <a:ext cx="2381754" cy="219912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902BEF8-9156-1510-9E21-18307E2E550C}"/>
              </a:ext>
            </a:extLst>
          </p:cNvPr>
          <p:cNvSpPr txBox="1"/>
          <p:nvPr/>
        </p:nvSpPr>
        <p:spPr>
          <a:xfrm>
            <a:off x="6908545" y="4061827"/>
            <a:ext cx="481297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На́ша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дочь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речи́стая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неё речь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чи́стая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4ECB644C-B9DB-84A6-30AF-0B1518CB9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494" y="5038317"/>
            <a:ext cx="1259958" cy="161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15303B48-5851-9529-C04D-EEA46CEC3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3" y="4521495"/>
            <a:ext cx="3115340" cy="23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F83D5D9-B02B-0E6F-B0B2-BF8F28B7F032}"/>
              </a:ext>
            </a:extLst>
          </p:cNvPr>
          <p:cNvSpPr txBox="1"/>
          <p:nvPr/>
        </p:nvSpPr>
        <p:spPr>
          <a:xfrm>
            <a:off x="129599" y="2058379"/>
            <a:ext cx="6778946" cy="584775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4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Чешуя́ у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щу́чки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щети́нка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чу́шки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79FB65-2CF1-9074-0C23-138326470E27}"/>
              </a:ext>
            </a:extLst>
          </p:cNvPr>
          <p:cNvSpPr txBox="1"/>
          <p:nvPr/>
        </p:nvSpPr>
        <p:spPr>
          <a:xfrm>
            <a:off x="-28801" y="3720668"/>
            <a:ext cx="5420596" cy="622799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1260475" marR="0" lvl="0" indent="-126047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Че́тверть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четверика́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горо́ха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BE99715-72F5-B864-645D-A469445C34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9319" y="189447"/>
            <a:ext cx="2858977" cy="31359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F8CF976-1694-DB55-195F-4CFC0F65576A}"/>
              </a:ext>
            </a:extLst>
          </p:cNvPr>
          <p:cNvSpPr txBox="1"/>
          <p:nvPr/>
        </p:nvSpPr>
        <p:spPr>
          <a:xfrm>
            <a:off x="7325140" y="2667320"/>
            <a:ext cx="4861536" cy="1189108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Чеpепа́хa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скучáя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чaс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сиди́т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зa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чáшкой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E9982B-6AB5-8637-879D-EB5D796A7C49}"/>
              </a:ext>
            </a:extLst>
          </p:cNvPr>
          <p:cNvSpPr txBox="1"/>
          <p:nvPr/>
        </p:nvSpPr>
        <p:spPr>
          <a:xfrm>
            <a:off x="1705716" y="4289036"/>
            <a:ext cx="3595370" cy="622799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1260475" marR="0" lvl="0" indent="-126047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червото́чинки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id="{D1F38B05-8069-ECA5-DE71-DC7246897E70}"/>
              </a:ext>
            </a:extLst>
          </p:cNvPr>
          <p:cNvSpPr/>
          <p:nvPr/>
        </p:nvSpPr>
        <p:spPr>
          <a:xfrm>
            <a:off x="7219507" y="85060"/>
            <a:ext cx="5007935" cy="3944680"/>
          </a:xfrm>
          <a:custGeom>
            <a:avLst/>
            <a:gdLst>
              <a:gd name="connsiteX0" fmla="*/ 1796902 w 5007935"/>
              <a:gd name="connsiteY0" fmla="*/ 0 h 3944680"/>
              <a:gd name="connsiteX1" fmla="*/ 1754372 w 5007935"/>
              <a:gd name="connsiteY1" fmla="*/ 53163 h 3944680"/>
              <a:gd name="connsiteX2" fmla="*/ 1722474 w 5007935"/>
              <a:gd name="connsiteY2" fmla="*/ 63796 h 3944680"/>
              <a:gd name="connsiteX3" fmla="*/ 1690577 w 5007935"/>
              <a:gd name="connsiteY3" fmla="*/ 106326 h 3944680"/>
              <a:gd name="connsiteX4" fmla="*/ 1616149 w 5007935"/>
              <a:gd name="connsiteY4" fmla="*/ 180754 h 3944680"/>
              <a:gd name="connsiteX5" fmla="*/ 1605516 w 5007935"/>
              <a:gd name="connsiteY5" fmla="*/ 223284 h 3944680"/>
              <a:gd name="connsiteX6" fmla="*/ 1584251 w 5007935"/>
              <a:gd name="connsiteY6" fmla="*/ 287080 h 3944680"/>
              <a:gd name="connsiteX7" fmla="*/ 1573619 w 5007935"/>
              <a:gd name="connsiteY7" fmla="*/ 350875 h 3944680"/>
              <a:gd name="connsiteX8" fmla="*/ 1520456 w 5007935"/>
              <a:gd name="connsiteY8" fmla="*/ 489098 h 3944680"/>
              <a:gd name="connsiteX9" fmla="*/ 1499191 w 5007935"/>
              <a:gd name="connsiteY9" fmla="*/ 542261 h 3944680"/>
              <a:gd name="connsiteX10" fmla="*/ 1488558 w 5007935"/>
              <a:gd name="connsiteY10" fmla="*/ 595424 h 3944680"/>
              <a:gd name="connsiteX11" fmla="*/ 1435395 w 5007935"/>
              <a:gd name="connsiteY11" fmla="*/ 701749 h 3944680"/>
              <a:gd name="connsiteX12" fmla="*/ 1392865 w 5007935"/>
              <a:gd name="connsiteY12" fmla="*/ 786810 h 3944680"/>
              <a:gd name="connsiteX13" fmla="*/ 1360967 w 5007935"/>
              <a:gd name="connsiteY13" fmla="*/ 850605 h 3944680"/>
              <a:gd name="connsiteX14" fmla="*/ 1350335 w 5007935"/>
              <a:gd name="connsiteY14" fmla="*/ 903768 h 3944680"/>
              <a:gd name="connsiteX15" fmla="*/ 1339702 w 5007935"/>
              <a:gd name="connsiteY15" fmla="*/ 1041991 h 3944680"/>
              <a:gd name="connsiteX16" fmla="*/ 1275907 w 5007935"/>
              <a:gd name="connsiteY16" fmla="*/ 1148317 h 3944680"/>
              <a:gd name="connsiteX17" fmla="*/ 1201479 w 5007935"/>
              <a:gd name="connsiteY17" fmla="*/ 1254642 h 3944680"/>
              <a:gd name="connsiteX18" fmla="*/ 1116419 w 5007935"/>
              <a:gd name="connsiteY18" fmla="*/ 1371600 h 3944680"/>
              <a:gd name="connsiteX19" fmla="*/ 1010093 w 5007935"/>
              <a:gd name="connsiteY19" fmla="*/ 1446028 h 3944680"/>
              <a:gd name="connsiteX20" fmla="*/ 850605 w 5007935"/>
              <a:gd name="connsiteY20" fmla="*/ 1584252 h 3944680"/>
              <a:gd name="connsiteX21" fmla="*/ 818707 w 5007935"/>
              <a:gd name="connsiteY21" fmla="*/ 1648047 h 3944680"/>
              <a:gd name="connsiteX22" fmla="*/ 765544 w 5007935"/>
              <a:gd name="connsiteY22" fmla="*/ 1701210 h 3944680"/>
              <a:gd name="connsiteX23" fmla="*/ 744279 w 5007935"/>
              <a:gd name="connsiteY23" fmla="*/ 1733107 h 3944680"/>
              <a:gd name="connsiteX24" fmla="*/ 680484 w 5007935"/>
              <a:gd name="connsiteY24" fmla="*/ 1796903 h 3944680"/>
              <a:gd name="connsiteX25" fmla="*/ 648586 w 5007935"/>
              <a:gd name="connsiteY25" fmla="*/ 1828800 h 3944680"/>
              <a:gd name="connsiteX26" fmla="*/ 499730 w 5007935"/>
              <a:gd name="connsiteY26" fmla="*/ 1935126 h 3944680"/>
              <a:gd name="connsiteX27" fmla="*/ 446567 w 5007935"/>
              <a:gd name="connsiteY27" fmla="*/ 1977656 h 3944680"/>
              <a:gd name="connsiteX28" fmla="*/ 414670 w 5007935"/>
              <a:gd name="connsiteY28" fmla="*/ 2020187 h 3944680"/>
              <a:gd name="connsiteX29" fmla="*/ 329609 w 5007935"/>
              <a:gd name="connsiteY29" fmla="*/ 2126512 h 3944680"/>
              <a:gd name="connsiteX30" fmla="*/ 244549 w 5007935"/>
              <a:gd name="connsiteY30" fmla="*/ 2264735 h 3944680"/>
              <a:gd name="connsiteX31" fmla="*/ 127591 w 5007935"/>
              <a:gd name="connsiteY31" fmla="*/ 2392326 h 3944680"/>
              <a:gd name="connsiteX32" fmla="*/ 95693 w 5007935"/>
              <a:gd name="connsiteY32" fmla="*/ 2445489 h 3944680"/>
              <a:gd name="connsiteX33" fmla="*/ 85060 w 5007935"/>
              <a:gd name="connsiteY33" fmla="*/ 2509284 h 3944680"/>
              <a:gd name="connsiteX34" fmla="*/ 63795 w 5007935"/>
              <a:gd name="connsiteY34" fmla="*/ 2562447 h 3944680"/>
              <a:gd name="connsiteX35" fmla="*/ 63795 w 5007935"/>
              <a:gd name="connsiteY35" fmla="*/ 2732568 h 3944680"/>
              <a:gd name="connsiteX36" fmla="*/ 95693 w 5007935"/>
              <a:gd name="connsiteY36" fmla="*/ 2796363 h 3944680"/>
              <a:gd name="connsiteX37" fmla="*/ 85060 w 5007935"/>
              <a:gd name="connsiteY37" fmla="*/ 3147238 h 3944680"/>
              <a:gd name="connsiteX38" fmla="*/ 74428 w 5007935"/>
              <a:gd name="connsiteY38" fmla="*/ 3179135 h 3944680"/>
              <a:gd name="connsiteX39" fmla="*/ 53163 w 5007935"/>
              <a:gd name="connsiteY39" fmla="*/ 3264196 h 3944680"/>
              <a:gd name="connsiteX40" fmla="*/ 31898 w 5007935"/>
              <a:gd name="connsiteY40" fmla="*/ 3327991 h 3944680"/>
              <a:gd name="connsiteX41" fmla="*/ 21265 w 5007935"/>
              <a:gd name="connsiteY41" fmla="*/ 3370521 h 3944680"/>
              <a:gd name="connsiteX42" fmla="*/ 0 w 5007935"/>
              <a:gd name="connsiteY42" fmla="*/ 3413052 h 3944680"/>
              <a:gd name="connsiteX43" fmla="*/ 31898 w 5007935"/>
              <a:gd name="connsiteY43" fmla="*/ 3625703 h 3944680"/>
              <a:gd name="connsiteX44" fmla="*/ 42530 w 5007935"/>
              <a:gd name="connsiteY44" fmla="*/ 3657600 h 3944680"/>
              <a:gd name="connsiteX45" fmla="*/ 74428 w 5007935"/>
              <a:gd name="connsiteY45" fmla="*/ 3700131 h 3944680"/>
              <a:gd name="connsiteX46" fmla="*/ 255181 w 5007935"/>
              <a:gd name="connsiteY46" fmla="*/ 3795824 h 3944680"/>
              <a:gd name="connsiteX47" fmla="*/ 489098 w 5007935"/>
              <a:gd name="connsiteY47" fmla="*/ 3859619 h 3944680"/>
              <a:gd name="connsiteX48" fmla="*/ 786809 w 5007935"/>
              <a:gd name="connsiteY48" fmla="*/ 3891517 h 3944680"/>
              <a:gd name="connsiteX49" fmla="*/ 2030819 w 5007935"/>
              <a:gd name="connsiteY49" fmla="*/ 3902149 h 3944680"/>
              <a:gd name="connsiteX50" fmla="*/ 3200400 w 5007935"/>
              <a:gd name="connsiteY50" fmla="*/ 3934047 h 3944680"/>
              <a:gd name="connsiteX51" fmla="*/ 4242391 w 5007935"/>
              <a:gd name="connsiteY51" fmla="*/ 3944680 h 3944680"/>
              <a:gd name="connsiteX52" fmla="*/ 4848446 w 5007935"/>
              <a:gd name="connsiteY52" fmla="*/ 3934047 h 3944680"/>
              <a:gd name="connsiteX53" fmla="*/ 4880344 w 5007935"/>
              <a:gd name="connsiteY53" fmla="*/ 3912782 h 3944680"/>
              <a:gd name="connsiteX54" fmla="*/ 5007935 w 5007935"/>
              <a:gd name="connsiteY54" fmla="*/ 3891517 h 394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007935" h="3944680">
                <a:moveTo>
                  <a:pt x="1796902" y="0"/>
                </a:moveTo>
                <a:cubicBezTo>
                  <a:pt x="1782725" y="17721"/>
                  <a:pt x="1771602" y="38394"/>
                  <a:pt x="1754372" y="53163"/>
                </a:cubicBezTo>
                <a:cubicBezTo>
                  <a:pt x="1745862" y="60457"/>
                  <a:pt x="1731084" y="56621"/>
                  <a:pt x="1722474" y="63796"/>
                </a:cubicBezTo>
                <a:cubicBezTo>
                  <a:pt x="1708861" y="75141"/>
                  <a:pt x="1703107" y="93796"/>
                  <a:pt x="1690577" y="106326"/>
                </a:cubicBezTo>
                <a:cubicBezTo>
                  <a:pt x="1591340" y="205563"/>
                  <a:pt x="1701207" y="67342"/>
                  <a:pt x="1616149" y="180754"/>
                </a:cubicBezTo>
                <a:cubicBezTo>
                  <a:pt x="1612605" y="194931"/>
                  <a:pt x="1609715" y="209287"/>
                  <a:pt x="1605516" y="223284"/>
                </a:cubicBezTo>
                <a:cubicBezTo>
                  <a:pt x="1599075" y="244754"/>
                  <a:pt x="1589687" y="265334"/>
                  <a:pt x="1584251" y="287080"/>
                </a:cubicBezTo>
                <a:cubicBezTo>
                  <a:pt x="1579022" y="307995"/>
                  <a:pt x="1580111" y="330317"/>
                  <a:pt x="1573619" y="350875"/>
                </a:cubicBezTo>
                <a:cubicBezTo>
                  <a:pt x="1558754" y="397948"/>
                  <a:pt x="1538348" y="443090"/>
                  <a:pt x="1520456" y="489098"/>
                </a:cubicBezTo>
                <a:cubicBezTo>
                  <a:pt x="1513538" y="506886"/>
                  <a:pt x="1502934" y="523546"/>
                  <a:pt x="1499191" y="542261"/>
                </a:cubicBezTo>
                <a:cubicBezTo>
                  <a:pt x="1495647" y="559982"/>
                  <a:pt x="1495270" y="578645"/>
                  <a:pt x="1488558" y="595424"/>
                </a:cubicBezTo>
                <a:cubicBezTo>
                  <a:pt x="1473841" y="632215"/>
                  <a:pt x="1453116" y="666307"/>
                  <a:pt x="1435395" y="701749"/>
                </a:cubicBezTo>
                <a:lnTo>
                  <a:pt x="1392865" y="786810"/>
                </a:lnTo>
                <a:lnTo>
                  <a:pt x="1360967" y="850605"/>
                </a:lnTo>
                <a:cubicBezTo>
                  <a:pt x="1357423" y="868326"/>
                  <a:pt x="1352331" y="885807"/>
                  <a:pt x="1350335" y="903768"/>
                </a:cubicBezTo>
                <a:cubicBezTo>
                  <a:pt x="1345232" y="949696"/>
                  <a:pt x="1353157" y="997783"/>
                  <a:pt x="1339702" y="1041991"/>
                </a:cubicBezTo>
                <a:cubicBezTo>
                  <a:pt x="1327668" y="1081532"/>
                  <a:pt x="1297172" y="1112875"/>
                  <a:pt x="1275907" y="1148317"/>
                </a:cubicBezTo>
                <a:cubicBezTo>
                  <a:pt x="1210696" y="1257003"/>
                  <a:pt x="1280680" y="1145741"/>
                  <a:pt x="1201479" y="1254642"/>
                </a:cubicBezTo>
                <a:cubicBezTo>
                  <a:pt x="1183030" y="1280010"/>
                  <a:pt x="1142355" y="1349369"/>
                  <a:pt x="1116419" y="1371600"/>
                </a:cubicBezTo>
                <a:cubicBezTo>
                  <a:pt x="1083572" y="1399755"/>
                  <a:pt x="1044703" y="1420071"/>
                  <a:pt x="1010093" y="1446028"/>
                </a:cubicBezTo>
                <a:cubicBezTo>
                  <a:pt x="956363" y="1486325"/>
                  <a:pt x="896014" y="1532355"/>
                  <a:pt x="850605" y="1584252"/>
                </a:cubicBezTo>
                <a:cubicBezTo>
                  <a:pt x="728257" y="1724079"/>
                  <a:pt x="916586" y="1517542"/>
                  <a:pt x="818707" y="1648047"/>
                </a:cubicBezTo>
                <a:cubicBezTo>
                  <a:pt x="803670" y="1668096"/>
                  <a:pt x="782047" y="1682350"/>
                  <a:pt x="765544" y="1701210"/>
                </a:cubicBezTo>
                <a:cubicBezTo>
                  <a:pt x="757129" y="1710827"/>
                  <a:pt x="752769" y="1723556"/>
                  <a:pt x="744279" y="1733107"/>
                </a:cubicBezTo>
                <a:cubicBezTo>
                  <a:pt x="724299" y="1755584"/>
                  <a:pt x="701749" y="1775638"/>
                  <a:pt x="680484" y="1796903"/>
                </a:cubicBezTo>
                <a:cubicBezTo>
                  <a:pt x="669851" y="1807536"/>
                  <a:pt x="661480" y="1821064"/>
                  <a:pt x="648586" y="1828800"/>
                </a:cubicBezTo>
                <a:cubicBezTo>
                  <a:pt x="563219" y="1880021"/>
                  <a:pt x="606951" y="1850881"/>
                  <a:pt x="499730" y="1935126"/>
                </a:cubicBezTo>
                <a:cubicBezTo>
                  <a:pt x="481885" y="1949147"/>
                  <a:pt x="460183" y="1959501"/>
                  <a:pt x="446567" y="1977656"/>
                </a:cubicBezTo>
                <a:cubicBezTo>
                  <a:pt x="435935" y="1991833"/>
                  <a:pt x="426339" y="2006850"/>
                  <a:pt x="414670" y="2020187"/>
                </a:cubicBezTo>
                <a:cubicBezTo>
                  <a:pt x="376259" y="2064086"/>
                  <a:pt x="354973" y="2067327"/>
                  <a:pt x="329609" y="2126512"/>
                </a:cubicBezTo>
                <a:cubicBezTo>
                  <a:pt x="283638" y="2233781"/>
                  <a:pt x="318243" y="2172618"/>
                  <a:pt x="244549" y="2264735"/>
                </a:cubicBezTo>
                <a:cubicBezTo>
                  <a:pt x="153147" y="2378987"/>
                  <a:pt x="205121" y="2334177"/>
                  <a:pt x="127591" y="2392326"/>
                </a:cubicBezTo>
                <a:cubicBezTo>
                  <a:pt x="116958" y="2410047"/>
                  <a:pt x="102756" y="2426067"/>
                  <a:pt x="95693" y="2445489"/>
                </a:cubicBezTo>
                <a:cubicBezTo>
                  <a:pt x="88325" y="2465749"/>
                  <a:pt x="90732" y="2488485"/>
                  <a:pt x="85060" y="2509284"/>
                </a:cubicBezTo>
                <a:cubicBezTo>
                  <a:pt x="80038" y="2527698"/>
                  <a:pt x="70883" y="2544726"/>
                  <a:pt x="63795" y="2562447"/>
                </a:cubicBezTo>
                <a:cubicBezTo>
                  <a:pt x="53735" y="2632873"/>
                  <a:pt x="43851" y="2657779"/>
                  <a:pt x="63795" y="2732568"/>
                </a:cubicBezTo>
                <a:cubicBezTo>
                  <a:pt x="69921" y="2755540"/>
                  <a:pt x="85060" y="2775098"/>
                  <a:pt x="95693" y="2796363"/>
                </a:cubicBezTo>
                <a:cubicBezTo>
                  <a:pt x="92149" y="2913321"/>
                  <a:pt x="91551" y="3030406"/>
                  <a:pt x="85060" y="3147238"/>
                </a:cubicBezTo>
                <a:cubicBezTo>
                  <a:pt x="84438" y="3158428"/>
                  <a:pt x="77377" y="3168322"/>
                  <a:pt x="74428" y="3179135"/>
                </a:cubicBezTo>
                <a:cubicBezTo>
                  <a:pt x="66738" y="3207331"/>
                  <a:pt x="60251" y="3235842"/>
                  <a:pt x="53163" y="3264196"/>
                </a:cubicBezTo>
                <a:cubicBezTo>
                  <a:pt x="47727" y="3285942"/>
                  <a:pt x="38339" y="3306521"/>
                  <a:pt x="31898" y="3327991"/>
                </a:cubicBezTo>
                <a:cubicBezTo>
                  <a:pt x="27699" y="3341988"/>
                  <a:pt x="26396" y="3356838"/>
                  <a:pt x="21265" y="3370521"/>
                </a:cubicBezTo>
                <a:cubicBezTo>
                  <a:pt x="15700" y="3385362"/>
                  <a:pt x="7088" y="3398875"/>
                  <a:pt x="0" y="3413052"/>
                </a:cubicBezTo>
                <a:cubicBezTo>
                  <a:pt x="10633" y="3483936"/>
                  <a:pt x="19617" y="3555086"/>
                  <a:pt x="31898" y="3625703"/>
                </a:cubicBezTo>
                <a:cubicBezTo>
                  <a:pt x="33818" y="3636745"/>
                  <a:pt x="36970" y="3647869"/>
                  <a:pt x="42530" y="3657600"/>
                </a:cubicBezTo>
                <a:cubicBezTo>
                  <a:pt x="51322" y="3672986"/>
                  <a:pt x="61897" y="3687600"/>
                  <a:pt x="74428" y="3700131"/>
                </a:cubicBezTo>
                <a:cubicBezTo>
                  <a:pt x="130547" y="3756250"/>
                  <a:pt x="173686" y="3764778"/>
                  <a:pt x="255181" y="3795824"/>
                </a:cubicBezTo>
                <a:cubicBezTo>
                  <a:pt x="323448" y="3821831"/>
                  <a:pt x="419770" y="3849473"/>
                  <a:pt x="489098" y="3859619"/>
                </a:cubicBezTo>
                <a:cubicBezTo>
                  <a:pt x="587851" y="3874071"/>
                  <a:pt x="687042" y="3888765"/>
                  <a:pt x="786809" y="3891517"/>
                </a:cubicBezTo>
                <a:cubicBezTo>
                  <a:pt x="1201336" y="3902952"/>
                  <a:pt x="1616149" y="3898605"/>
                  <a:pt x="2030819" y="3902149"/>
                </a:cubicBezTo>
                <a:cubicBezTo>
                  <a:pt x="2494619" y="3940801"/>
                  <a:pt x="2197081" y="3918690"/>
                  <a:pt x="3200400" y="3934047"/>
                </a:cubicBezTo>
                <a:lnTo>
                  <a:pt x="4242391" y="3944680"/>
                </a:lnTo>
                <a:cubicBezTo>
                  <a:pt x="4444409" y="3941136"/>
                  <a:pt x="4646649" y="3944137"/>
                  <a:pt x="4848446" y="3934047"/>
                </a:cubicBezTo>
                <a:cubicBezTo>
                  <a:pt x="4861209" y="3933409"/>
                  <a:pt x="4867997" y="3916075"/>
                  <a:pt x="4880344" y="3912782"/>
                </a:cubicBezTo>
                <a:cubicBezTo>
                  <a:pt x="4922005" y="3901672"/>
                  <a:pt x="4965405" y="3898605"/>
                  <a:pt x="5007935" y="389151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id="{FE43546B-B724-347B-E5E6-0306F29DD5BB}"/>
              </a:ext>
            </a:extLst>
          </p:cNvPr>
          <p:cNvSpPr/>
          <p:nvPr/>
        </p:nvSpPr>
        <p:spPr>
          <a:xfrm>
            <a:off x="5103560" y="3838007"/>
            <a:ext cx="2466821" cy="2966891"/>
          </a:xfrm>
          <a:custGeom>
            <a:avLst/>
            <a:gdLst>
              <a:gd name="connsiteX0" fmla="*/ 2466821 w 2466821"/>
              <a:gd name="connsiteY0" fmla="*/ 85407 h 2966891"/>
              <a:gd name="connsiteX1" fmla="*/ 2413659 w 2466821"/>
              <a:gd name="connsiteY1" fmla="*/ 64142 h 2966891"/>
              <a:gd name="connsiteX2" fmla="*/ 2371128 w 2466821"/>
              <a:gd name="connsiteY2" fmla="*/ 42877 h 2966891"/>
              <a:gd name="connsiteX3" fmla="*/ 2317966 w 2466821"/>
              <a:gd name="connsiteY3" fmla="*/ 32244 h 2966891"/>
              <a:gd name="connsiteX4" fmla="*/ 2275435 w 2466821"/>
              <a:gd name="connsiteY4" fmla="*/ 10979 h 2966891"/>
              <a:gd name="connsiteX5" fmla="*/ 1711910 w 2466821"/>
              <a:gd name="connsiteY5" fmla="*/ 21612 h 2966891"/>
              <a:gd name="connsiteX6" fmla="*/ 1584319 w 2466821"/>
              <a:gd name="connsiteY6" fmla="*/ 53509 h 2966891"/>
              <a:gd name="connsiteX7" fmla="*/ 1488626 w 2466821"/>
              <a:gd name="connsiteY7" fmla="*/ 96040 h 2966891"/>
              <a:gd name="connsiteX8" fmla="*/ 1382300 w 2466821"/>
              <a:gd name="connsiteY8" fmla="*/ 149202 h 2966891"/>
              <a:gd name="connsiteX9" fmla="*/ 1350403 w 2466821"/>
              <a:gd name="connsiteY9" fmla="*/ 170467 h 2966891"/>
              <a:gd name="connsiteX10" fmla="*/ 1297240 w 2466821"/>
              <a:gd name="connsiteY10" fmla="*/ 191733 h 2966891"/>
              <a:gd name="connsiteX11" fmla="*/ 1254710 w 2466821"/>
              <a:gd name="connsiteY11" fmla="*/ 212998 h 2966891"/>
              <a:gd name="connsiteX12" fmla="*/ 1201547 w 2466821"/>
              <a:gd name="connsiteY12" fmla="*/ 223630 h 2966891"/>
              <a:gd name="connsiteX13" fmla="*/ 1105854 w 2466821"/>
              <a:gd name="connsiteY13" fmla="*/ 255528 h 2966891"/>
              <a:gd name="connsiteX14" fmla="*/ 1031426 w 2466821"/>
              <a:gd name="connsiteY14" fmla="*/ 276793 h 2966891"/>
              <a:gd name="connsiteX15" fmla="*/ 701817 w 2466821"/>
              <a:gd name="connsiteY15" fmla="*/ 298058 h 2966891"/>
              <a:gd name="connsiteX16" fmla="*/ 627389 w 2466821"/>
              <a:gd name="connsiteY16" fmla="*/ 319323 h 2966891"/>
              <a:gd name="connsiteX17" fmla="*/ 531696 w 2466821"/>
              <a:gd name="connsiteY17" fmla="*/ 372486 h 2966891"/>
              <a:gd name="connsiteX18" fmla="*/ 489166 w 2466821"/>
              <a:gd name="connsiteY18" fmla="*/ 415016 h 2966891"/>
              <a:gd name="connsiteX19" fmla="*/ 436003 w 2466821"/>
              <a:gd name="connsiteY19" fmla="*/ 489444 h 2966891"/>
              <a:gd name="connsiteX20" fmla="*/ 425370 w 2466821"/>
              <a:gd name="connsiteY20" fmla="*/ 531974 h 2966891"/>
              <a:gd name="connsiteX21" fmla="*/ 393473 w 2466821"/>
              <a:gd name="connsiteY21" fmla="*/ 563872 h 2966891"/>
              <a:gd name="connsiteX22" fmla="*/ 372207 w 2466821"/>
              <a:gd name="connsiteY22" fmla="*/ 659565 h 2966891"/>
              <a:gd name="connsiteX23" fmla="*/ 340310 w 2466821"/>
              <a:gd name="connsiteY23" fmla="*/ 755258 h 2966891"/>
              <a:gd name="connsiteX24" fmla="*/ 329677 w 2466821"/>
              <a:gd name="connsiteY24" fmla="*/ 819053 h 2966891"/>
              <a:gd name="connsiteX25" fmla="*/ 297780 w 2466821"/>
              <a:gd name="connsiteY25" fmla="*/ 872216 h 2966891"/>
              <a:gd name="connsiteX26" fmla="*/ 276514 w 2466821"/>
              <a:gd name="connsiteY26" fmla="*/ 936012 h 2966891"/>
              <a:gd name="connsiteX27" fmla="*/ 255249 w 2466821"/>
              <a:gd name="connsiteY27" fmla="*/ 978542 h 2966891"/>
              <a:gd name="connsiteX28" fmla="*/ 244617 w 2466821"/>
              <a:gd name="connsiteY28" fmla="*/ 1297519 h 2966891"/>
              <a:gd name="connsiteX29" fmla="*/ 223352 w 2466821"/>
              <a:gd name="connsiteY29" fmla="*/ 1361314 h 2966891"/>
              <a:gd name="connsiteX30" fmla="*/ 212719 w 2466821"/>
              <a:gd name="connsiteY30" fmla="*/ 1510170 h 2966891"/>
              <a:gd name="connsiteX31" fmla="*/ 95761 w 2466821"/>
              <a:gd name="connsiteY31" fmla="*/ 1595230 h 2966891"/>
              <a:gd name="connsiteX32" fmla="*/ 74496 w 2466821"/>
              <a:gd name="connsiteY32" fmla="*/ 1627128 h 2966891"/>
              <a:gd name="connsiteX33" fmla="*/ 63863 w 2466821"/>
              <a:gd name="connsiteY33" fmla="*/ 1659026 h 2966891"/>
              <a:gd name="connsiteX34" fmla="*/ 74496 w 2466821"/>
              <a:gd name="connsiteY34" fmla="*/ 1924840 h 2966891"/>
              <a:gd name="connsiteX35" fmla="*/ 63863 w 2466821"/>
              <a:gd name="connsiteY35" fmla="*/ 2190653 h 2966891"/>
              <a:gd name="connsiteX36" fmla="*/ 53231 w 2466821"/>
              <a:gd name="connsiteY36" fmla="*/ 2233184 h 2966891"/>
              <a:gd name="connsiteX37" fmla="*/ 21333 w 2466821"/>
              <a:gd name="connsiteY37" fmla="*/ 2413937 h 2966891"/>
              <a:gd name="connsiteX38" fmla="*/ 10700 w 2466821"/>
              <a:gd name="connsiteY38" fmla="*/ 2477733 h 2966891"/>
              <a:gd name="connsiteX39" fmla="*/ 68 w 2466821"/>
              <a:gd name="connsiteY39" fmla="*/ 2530895 h 2966891"/>
              <a:gd name="connsiteX40" fmla="*/ 42598 w 2466821"/>
              <a:gd name="connsiteY40" fmla="*/ 2743546 h 2966891"/>
              <a:gd name="connsiteX41" fmla="*/ 74496 w 2466821"/>
              <a:gd name="connsiteY41" fmla="*/ 2775444 h 2966891"/>
              <a:gd name="connsiteX42" fmla="*/ 85128 w 2466821"/>
              <a:gd name="connsiteY42" fmla="*/ 2817974 h 2966891"/>
              <a:gd name="connsiteX43" fmla="*/ 117026 w 2466821"/>
              <a:gd name="connsiteY43" fmla="*/ 2828607 h 2966891"/>
              <a:gd name="connsiteX44" fmla="*/ 127659 w 2466821"/>
              <a:gd name="connsiteY44" fmla="*/ 2892402 h 2966891"/>
              <a:gd name="connsiteX45" fmla="*/ 138291 w 2466821"/>
              <a:gd name="connsiteY45" fmla="*/ 2934933 h 2966891"/>
              <a:gd name="connsiteX46" fmla="*/ 170189 w 2466821"/>
              <a:gd name="connsiteY46" fmla="*/ 2966830 h 2966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466821" h="2966891">
                <a:moveTo>
                  <a:pt x="2466821" y="85407"/>
                </a:moveTo>
                <a:cubicBezTo>
                  <a:pt x="2449100" y="78319"/>
                  <a:pt x="2431100" y="71893"/>
                  <a:pt x="2413659" y="64142"/>
                </a:cubicBezTo>
                <a:cubicBezTo>
                  <a:pt x="2399175" y="57705"/>
                  <a:pt x="2386165" y="47889"/>
                  <a:pt x="2371128" y="42877"/>
                </a:cubicBezTo>
                <a:cubicBezTo>
                  <a:pt x="2353984" y="37162"/>
                  <a:pt x="2335687" y="35788"/>
                  <a:pt x="2317966" y="32244"/>
                </a:cubicBezTo>
                <a:cubicBezTo>
                  <a:pt x="2303789" y="25156"/>
                  <a:pt x="2291014" y="13900"/>
                  <a:pt x="2275435" y="10979"/>
                </a:cubicBezTo>
                <a:cubicBezTo>
                  <a:pt x="2123025" y="-17598"/>
                  <a:pt x="1780849" y="18249"/>
                  <a:pt x="1711910" y="21612"/>
                </a:cubicBezTo>
                <a:cubicBezTo>
                  <a:pt x="1666517" y="29177"/>
                  <a:pt x="1626443" y="32447"/>
                  <a:pt x="1584319" y="53509"/>
                </a:cubicBezTo>
                <a:cubicBezTo>
                  <a:pt x="1479840" y="105749"/>
                  <a:pt x="1607598" y="72245"/>
                  <a:pt x="1488626" y="96040"/>
                </a:cubicBezTo>
                <a:cubicBezTo>
                  <a:pt x="1453184" y="113761"/>
                  <a:pt x="1415270" y="127222"/>
                  <a:pt x="1382300" y="149202"/>
                </a:cubicBezTo>
                <a:cubicBezTo>
                  <a:pt x="1371668" y="156290"/>
                  <a:pt x="1361832" y="164752"/>
                  <a:pt x="1350403" y="170467"/>
                </a:cubicBezTo>
                <a:cubicBezTo>
                  <a:pt x="1333332" y="179003"/>
                  <a:pt x="1314681" y="183981"/>
                  <a:pt x="1297240" y="191733"/>
                </a:cubicBezTo>
                <a:cubicBezTo>
                  <a:pt x="1282756" y="198170"/>
                  <a:pt x="1269747" y="207986"/>
                  <a:pt x="1254710" y="212998"/>
                </a:cubicBezTo>
                <a:cubicBezTo>
                  <a:pt x="1237565" y="218713"/>
                  <a:pt x="1219268" y="220086"/>
                  <a:pt x="1201547" y="223630"/>
                </a:cubicBezTo>
                <a:cubicBezTo>
                  <a:pt x="1120583" y="256015"/>
                  <a:pt x="1177798" y="235907"/>
                  <a:pt x="1105854" y="255528"/>
                </a:cubicBezTo>
                <a:cubicBezTo>
                  <a:pt x="1080961" y="262317"/>
                  <a:pt x="1056877" y="272551"/>
                  <a:pt x="1031426" y="276793"/>
                </a:cubicBezTo>
                <a:cubicBezTo>
                  <a:pt x="965623" y="287760"/>
                  <a:pt x="732681" y="296515"/>
                  <a:pt x="701817" y="298058"/>
                </a:cubicBezTo>
                <a:cubicBezTo>
                  <a:pt x="677008" y="305146"/>
                  <a:pt x="651471" y="310061"/>
                  <a:pt x="627389" y="319323"/>
                </a:cubicBezTo>
                <a:cubicBezTo>
                  <a:pt x="609290" y="326284"/>
                  <a:pt x="552671" y="354507"/>
                  <a:pt x="531696" y="372486"/>
                </a:cubicBezTo>
                <a:cubicBezTo>
                  <a:pt x="516474" y="385534"/>
                  <a:pt x="502368" y="399928"/>
                  <a:pt x="489166" y="415016"/>
                </a:cubicBezTo>
                <a:cubicBezTo>
                  <a:pt x="470699" y="436121"/>
                  <a:pt x="451883" y="465623"/>
                  <a:pt x="436003" y="489444"/>
                </a:cubicBezTo>
                <a:cubicBezTo>
                  <a:pt x="432459" y="503621"/>
                  <a:pt x="432620" y="519286"/>
                  <a:pt x="425370" y="531974"/>
                </a:cubicBezTo>
                <a:cubicBezTo>
                  <a:pt x="417910" y="545029"/>
                  <a:pt x="399256" y="549992"/>
                  <a:pt x="393473" y="563872"/>
                </a:cubicBezTo>
                <a:cubicBezTo>
                  <a:pt x="380905" y="594034"/>
                  <a:pt x="380953" y="628081"/>
                  <a:pt x="372207" y="659565"/>
                </a:cubicBezTo>
                <a:cubicBezTo>
                  <a:pt x="363208" y="691961"/>
                  <a:pt x="345838" y="722092"/>
                  <a:pt x="340310" y="755258"/>
                </a:cubicBezTo>
                <a:cubicBezTo>
                  <a:pt x="336766" y="776523"/>
                  <a:pt x="337044" y="798793"/>
                  <a:pt x="329677" y="819053"/>
                </a:cubicBezTo>
                <a:cubicBezTo>
                  <a:pt x="322615" y="838475"/>
                  <a:pt x="306332" y="853402"/>
                  <a:pt x="297780" y="872216"/>
                </a:cubicBezTo>
                <a:cubicBezTo>
                  <a:pt x="288504" y="892623"/>
                  <a:pt x="284839" y="915200"/>
                  <a:pt x="276514" y="936012"/>
                </a:cubicBezTo>
                <a:cubicBezTo>
                  <a:pt x="270627" y="950728"/>
                  <a:pt x="262337" y="964365"/>
                  <a:pt x="255249" y="978542"/>
                </a:cubicBezTo>
                <a:cubicBezTo>
                  <a:pt x="251705" y="1084868"/>
                  <a:pt x="253452" y="1191502"/>
                  <a:pt x="244617" y="1297519"/>
                </a:cubicBezTo>
                <a:cubicBezTo>
                  <a:pt x="242756" y="1319857"/>
                  <a:pt x="226677" y="1339147"/>
                  <a:pt x="223352" y="1361314"/>
                </a:cubicBezTo>
                <a:cubicBezTo>
                  <a:pt x="215973" y="1410509"/>
                  <a:pt x="236540" y="1466499"/>
                  <a:pt x="212719" y="1510170"/>
                </a:cubicBezTo>
                <a:cubicBezTo>
                  <a:pt x="189635" y="1552490"/>
                  <a:pt x="134747" y="1566877"/>
                  <a:pt x="95761" y="1595230"/>
                </a:cubicBezTo>
                <a:cubicBezTo>
                  <a:pt x="88673" y="1605863"/>
                  <a:pt x="80211" y="1615698"/>
                  <a:pt x="74496" y="1627128"/>
                </a:cubicBezTo>
                <a:cubicBezTo>
                  <a:pt x="69484" y="1637153"/>
                  <a:pt x="63863" y="1647818"/>
                  <a:pt x="63863" y="1659026"/>
                </a:cubicBezTo>
                <a:cubicBezTo>
                  <a:pt x="63863" y="1747702"/>
                  <a:pt x="70952" y="1836235"/>
                  <a:pt x="74496" y="1924840"/>
                </a:cubicBezTo>
                <a:cubicBezTo>
                  <a:pt x="70952" y="2013444"/>
                  <a:pt x="69964" y="2102188"/>
                  <a:pt x="63863" y="2190653"/>
                </a:cubicBezTo>
                <a:cubicBezTo>
                  <a:pt x="62858" y="2205232"/>
                  <a:pt x="55633" y="2218770"/>
                  <a:pt x="53231" y="2233184"/>
                </a:cubicBezTo>
                <a:cubicBezTo>
                  <a:pt x="22766" y="2415978"/>
                  <a:pt x="49520" y="2329382"/>
                  <a:pt x="21333" y="2413937"/>
                </a:cubicBezTo>
                <a:cubicBezTo>
                  <a:pt x="17789" y="2435202"/>
                  <a:pt x="14557" y="2456522"/>
                  <a:pt x="10700" y="2477733"/>
                </a:cubicBezTo>
                <a:cubicBezTo>
                  <a:pt x="7467" y="2495513"/>
                  <a:pt x="-834" y="2512846"/>
                  <a:pt x="68" y="2530895"/>
                </a:cubicBezTo>
                <a:cubicBezTo>
                  <a:pt x="2035" y="2570231"/>
                  <a:pt x="9179" y="2690076"/>
                  <a:pt x="42598" y="2743546"/>
                </a:cubicBezTo>
                <a:cubicBezTo>
                  <a:pt x="50568" y="2756297"/>
                  <a:pt x="63863" y="2764811"/>
                  <a:pt x="74496" y="2775444"/>
                </a:cubicBezTo>
                <a:cubicBezTo>
                  <a:pt x="78040" y="2789621"/>
                  <a:pt x="75999" y="2806563"/>
                  <a:pt x="85128" y="2817974"/>
                </a:cubicBezTo>
                <a:cubicBezTo>
                  <a:pt x="92129" y="2826726"/>
                  <a:pt x="111465" y="2818876"/>
                  <a:pt x="117026" y="2828607"/>
                </a:cubicBezTo>
                <a:cubicBezTo>
                  <a:pt x="127722" y="2847325"/>
                  <a:pt x="123431" y="2871262"/>
                  <a:pt x="127659" y="2892402"/>
                </a:cubicBezTo>
                <a:cubicBezTo>
                  <a:pt x="130525" y="2906731"/>
                  <a:pt x="132535" y="2921501"/>
                  <a:pt x="138291" y="2934933"/>
                </a:cubicBezTo>
                <a:cubicBezTo>
                  <a:pt x="153225" y="2969779"/>
                  <a:pt x="149079" y="2966830"/>
                  <a:pt x="170189" y="296683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:a16="http://schemas.microsoft.com/office/drawing/2014/main" id="{95256A2B-B0FF-3F32-724F-68AA9ECEDD81}"/>
              </a:ext>
            </a:extLst>
          </p:cNvPr>
          <p:cNvSpPr/>
          <p:nvPr/>
        </p:nvSpPr>
        <p:spPr>
          <a:xfrm>
            <a:off x="0" y="3646967"/>
            <a:ext cx="5635527" cy="595424"/>
          </a:xfrm>
          <a:custGeom>
            <a:avLst/>
            <a:gdLst>
              <a:gd name="connsiteX0" fmla="*/ 0 w 5635527"/>
              <a:gd name="connsiteY0" fmla="*/ 10633 h 595424"/>
              <a:gd name="connsiteX1" fmla="*/ 584791 w 5635527"/>
              <a:gd name="connsiteY1" fmla="*/ 42531 h 595424"/>
              <a:gd name="connsiteX2" fmla="*/ 861237 w 5635527"/>
              <a:gd name="connsiteY2" fmla="*/ 53163 h 595424"/>
              <a:gd name="connsiteX3" fmla="*/ 2573079 w 5635527"/>
              <a:gd name="connsiteY3" fmla="*/ 42531 h 595424"/>
              <a:gd name="connsiteX4" fmla="*/ 2828260 w 5635527"/>
              <a:gd name="connsiteY4" fmla="*/ 0 h 595424"/>
              <a:gd name="connsiteX5" fmla="*/ 4657060 w 5635527"/>
              <a:gd name="connsiteY5" fmla="*/ 10633 h 595424"/>
              <a:gd name="connsiteX6" fmla="*/ 4890977 w 5635527"/>
              <a:gd name="connsiteY6" fmla="*/ 63796 h 595424"/>
              <a:gd name="connsiteX7" fmla="*/ 5188688 w 5635527"/>
              <a:gd name="connsiteY7" fmla="*/ 148856 h 595424"/>
              <a:gd name="connsiteX8" fmla="*/ 5433237 w 5635527"/>
              <a:gd name="connsiteY8" fmla="*/ 233917 h 595424"/>
              <a:gd name="connsiteX9" fmla="*/ 5486400 w 5635527"/>
              <a:gd name="connsiteY9" fmla="*/ 265814 h 595424"/>
              <a:gd name="connsiteX10" fmla="*/ 5550195 w 5635527"/>
              <a:gd name="connsiteY10" fmla="*/ 297712 h 595424"/>
              <a:gd name="connsiteX11" fmla="*/ 5592726 w 5635527"/>
              <a:gd name="connsiteY11" fmla="*/ 382773 h 595424"/>
              <a:gd name="connsiteX12" fmla="*/ 5613991 w 5635527"/>
              <a:gd name="connsiteY12" fmla="*/ 446568 h 595424"/>
              <a:gd name="connsiteX13" fmla="*/ 5635256 w 5635527"/>
              <a:gd name="connsiteY13" fmla="*/ 499731 h 595424"/>
              <a:gd name="connsiteX14" fmla="*/ 5624623 w 5635527"/>
              <a:gd name="connsiteY14" fmla="*/ 595424 h 59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35527" h="595424">
                <a:moveTo>
                  <a:pt x="0" y="10633"/>
                </a:moveTo>
                <a:lnTo>
                  <a:pt x="584791" y="42531"/>
                </a:lnTo>
                <a:cubicBezTo>
                  <a:pt x="676896" y="47079"/>
                  <a:pt x="769020" y="53163"/>
                  <a:pt x="861237" y="53163"/>
                </a:cubicBezTo>
                <a:lnTo>
                  <a:pt x="2573079" y="42531"/>
                </a:lnTo>
                <a:cubicBezTo>
                  <a:pt x="2694954" y="1906"/>
                  <a:pt x="2673832" y="0"/>
                  <a:pt x="2828260" y="0"/>
                </a:cubicBezTo>
                <a:lnTo>
                  <a:pt x="4657060" y="10633"/>
                </a:lnTo>
                <a:cubicBezTo>
                  <a:pt x="4838640" y="30809"/>
                  <a:pt x="4665038" y="5490"/>
                  <a:pt x="4890977" y="63796"/>
                </a:cubicBezTo>
                <a:cubicBezTo>
                  <a:pt x="5295724" y="168246"/>
                  <a:pt x="4918826" y="50724"/>
                  <a:pt x="5188688" y="148856"/>
                </a:cubicBezTo>
                <a:cubicBezTo>
                  <a:pt x="5269798" y="178351"/>
                  <a:pt x="5359229" y="189513"/>
                  <a:pt x="5433237" y="233917"/>
                </a:cubicBezTo>
                <a:cubicBezTo>
                  <a:pt x="5450958" y="244549"/>
                  <a:pt x="5467916" y="256572"/>
                  <a:pt x="5486400" y="265814"/>
                </a:cubicBezTo>
                <a:cubicBezTo>
                  <a:pt x="5574433" y="309830"/>
                  <a:pt x="5458792" y="236776"/>
                  <a:pt x="5550195" y="297712"/>
                </a:cubicBezTo>
                <a:cubicBezTo>
                  <a:pt x="5574630" y="371017"/>
                  <a:pt x="5555610" y="345657"/>
                  <a:pt x="5592726" y="382773"/>
                </a:cubicBezTo>
                <a:cubicBezTo>
                  <a:pt x="5599814" y="404038"/>
                  <a:pt x="5606331" y="425502"/>
                  <a:pt x="5613991" y="446568"/>
                </a:cubicBezTo>
                <a:cubicBezTo>
                  <a:pt x="5620514" y="464505"/>
                  <a:pt x="5633896" y="480693"/>
                  <a:pt x="5635256" y="499731"/>
                </a:cubicBezTo>
                <a:cubicBezTo>
                  <a:pt x="5637542" y="531743"/>
                  <a:pt x="5624623" y="595424"/>
                  <a:pt x="5624623" y="59542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B96021D2-7822-4ECB-0F31-4651AFB674FE}"/>
              </a:ext>
            </a:extLst>
          </p:cNvPr>
          <p:cNvSpPr/>
          <p:nvPr/>
        </p:nvSpPr>
        <p:spPr>
          <a:xfrm>
            <a:off x="-85060" y="765544"/>
            <a:ext cx="7668116" cy="1392865"/>
          </a:xfrm>
          <a:custGeom>
            <a:avLst/>
            <a:gdLst>
              <a:gd name="connsiteX0" fmla="*/ 7655441 w 7668116"/>
              <a:gd name="connsiteY0" fmla="*/ 1392865 h 1392865"/>
              <a:gd name="connsiteX1" fmla="*/ 7634176 w 7668116"/>
              <a:gd name="connsiteY1" fmla="*/ 1020726 h 1392865"/>
              <a:gd name="connsiteX2" fmla="*/ 7538483 w 7668116"/>
              <a:gd name="connsiteY2" fmla="*/ 893135 h 1392865"/>
              <a:gd name="connsiteX3" fmla="*/ 7442790 w 7668116"/>
              <a:gd name="connsiteY3" fmla="*/ 765544 h 1392865"/>
              <a:gd name="connsiteX4" fmla="*/ 7389627 w 7668116"/>
              <a:gd name="connsiteY4" fmla="*/ 701749 h 1392865"/>
              <a:gd name="connsiteX5" fmla="*/ 7347097 w 7668116"/>
              <a:gd name="connsiteY5" fmla="*/ 627321 h 1392865"/>
              <a:gd name="connsiteX6" fmla="*/ 7325832 w 7668116"/>
              <a:gd name="connsiteY6" fmla="*/ 584791 h 1392865"/>
              <a:gd name="connsiteX7" fmla="*/ 7272669 w 7668116"/>
              <a:gd name="connsiteY7" fmla="*/ 520996 h 1392865"/>
              <a:gd name="connsiteX8" fmla="*/ 7208874 w 7668116"/>
              <a:gd name="connsiteY8" fmla="*/ 435935 h 1392865"/>
              <a:gd name="connsiteX9" fmla="*/ 7187609 w 7668116"/>
              <a:gd name="connsiteY9" fmla="*/ 404037 h 1392865"/>
              <a:gd name="connsiteX10" fmla="*/ 7123813 w 7668116"/>
              <a:gd name="connsiteY10" fmla="*/ 340242 h 1392865"/>
              <a:gd name="connsiteX11" fmla="*/ 7081283 w 7668116"/>
              <a:gd name="connsiteY11" fmla="*/ 297712 h 1392865"/>
              <a:gd name="connsiteX12" fmla="*/ 7049386 w 7668116"/>
              <a:gd name="connsiteY12" fmla="*/ 265814 h 1392865"/>
              <a:gd name="connsiteX13" fmla="*/ 6996223 w 7668116"/>
              <a:gd name="connsiteY13" fmla="*/ 244549 h 1392865"/>
              <a:gd name="connsiteX14" fmla="*/ 6900530 w 7668116"/>
              <a:gd name="connsiteY14" fmla="*/ 202019 h 1392865"/>
              <a:gd name="connsiteX15" fmla="*/ 6794204 w 7668116"/>
              <a:gd name="connsiteY15" fmla="*/ 180754 h 1392865"/>
              <a:gd name="connsiteX16" fmla="*/ 6762307 w 7668116"/>
              <a:gd name="connsiteY16" fmla="*/ 170121 h 1392865"/>
              <a:gd name="connsiteX17" fmla="*/ 6687879 w 7668116"/>
              <a:gd name="connsiteY17" fmla="*/ 159489 h 1392865"/>
              <a:gd name="connsiteX18" fmla="*/ 6602818 w 7668116"/>
              <a:gd name="connsiteY18" fmla="*/ 138223 h 1392865"/>
              <a:gd name="connsiteX19" fmla="*/ 6528390 w 7668116"/>
              <a:gd name="connsiteY19" fmla="*/ 116958 h 1392865"/>
              <a:gd name="connsiteX20" fmla="*/ 6432697 w 7668116"/>
              <a:gd name="connsiteY20" fmla="*/ 106326 h 1392865"/>
              <a:gd name="connsiteX21" fmla="*/ 6028660 w 7668116"/>
              <a:gd name="connsiteY21" fmla="*/ 85061 h 1392865"/>
              <a:gd name="connsiteX22" fmla="*/ 5358809 w 7668116"/>
              <a:gd name="connsiteY22" fmla="*/ 116958 h 1392865"/>
              <a:gd name="connsiteX23" fmla="*/ 5316279 w 7668116"/>
              <a:gd name="connsiteY23" fmla="*/ 127591 h 1392865"/>
              <a:gd name="connsiteX24" fmla="*/ 4657060 w 7668116"/>
              <a:gd name="connsiteY24" fmla="*/ 116958 h 1392865"/>
              <a:gd name="connsiteX25" fmla="*/ 4540102 w 7668116"/>
              <a:gd name="connsiteY25" fmla="*/ 95693 h 1392865"/>
              <a:gd name="connsiteX26" fmla="*/ 3476846 w 7668116"/>
              <a:gd name="connsiteY26" fmla="*/ 85061 h 1392865"/>
              <a:gd name="connsiteX27" fmla="*/ 2690037 w 7668116"/>
              <a:gd name="connsiteY27" fmla="*/ 74428 h 1392865"/>
              <a:gd name="connsiteX28" fmla="*/ 2466753 w 7668116"/>
              <a:gd name="connsiteY28" fmla="*/ 10633 h 1392865"/>
              <a:gd name="connsiteX29" fmla="*/ 2169041 w 7668116"/>
              <a:gd name="connsiteY29" fmla="*/ 0 h 1392865"/>
              <a:gd name="connsiteX30" fmla="*/ 669851 w 7668116"/>
              <a:gd name="connsiteY30" fmla="*/ 31898 h 1392865"/>
              <a:gd name="connsiteX31" fmla="*/ 595423 w 7668116"/>
              <a:gd name="connsiteY31" fmla="*/ 74428 h 1392865"/>
              <a:gd name="connsiteX32" fmla="*/ 446567 w 7668116"/>
              <a:gd name="connsiteY32" fmla="*/ 159489 h 1392865"/>
              <a:gd name="connsiteX33" fmla="*/ 382772 w 7668116"/>
              <a:gd name="connsiteY33" fmla="*/ 223284 h 1392865"/>
              <a:gd name="connsiteX34" fmla="*/ 308344 w 7668116"/>
              <a:gd name="connsiteY34" fmla="*/ 265814 h 1392865"/>
              <a:gd name="connsiteX35" fmla="*/ 265813 w 7668116"/>
              <a:gd name="connsiteY35" fmla="*/ 287079 h 1392865"/>
              <a:gd name="connsiteX36" fmla="*/ 233916 w 7668116"/>
              <a:gd name="connsiteY36" fmla="*/ 308344 h 1392865"/>
              <a:gd name="connsiteX37" fmla="*/ 191386 w 7668116"/>
              <a:gd name="connsiteY37" fmla="*/ 318977 h 1392865"/>
              <a:gd name="connsiteX38" fmla="*/ 106325 w 7668116"/>
              <a:gd name="connsiteY38" fmla="*/ 382772 h 1392865"/>
              <a:gd name="connsiteX39" fmla="*/ 53162 w 7668116"/>
              <a:gd name="connsiteY39" fmla="*/ 446568 h 1392865"/>
              <a:gd name="connsiteX40" fmla="*/ 0 w 7668116"/>
              <a:gd name="connsiteY40" fmla="*/ 489098 h 139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668116" h="1392865">
                <a:moveTo>
                  <a:pt x="7655441" y="1392865"/>
                </a:moveTo>
                <a:cubicBezTo>
                  <a:pt x="7671050" y="1236780"/>
                  <a:pt x="7680099" y="1224099"/>
                  <a:pt x="7634176" y="1020726"/>
                </a:cubicBezTo>
                <a:cubicBezTo>
                  <a:pt x="7628478" y="995492"/>
                  <a:pt x="7551486" y="909853"/>
                  <a:pt x="7538483" y="893135"/>
                </a:cubicBezTo>
                <a:cubicBezTo>
                  <a:pt x="7505844" y="851171"/>
                  <a:pt x="7476824" y="806385"/>
                  <a:pt x="7442790" y="765544"/>
                </a:cubicBezTo>
                <a:cubicBezTo>
                  <a:pt x="7425069" y="744279"/>
                  <a:pt x="7405383" y="724508"/>
                  <a:pt x="7389627" y="701749"/>
                </a:cubicBezTo>
                <a:cubicBezTo>
                  <a:pt x="7373362" y="678256"/>
                  <a:pt x="7360780" y="652406"/>
                  <a:pt x="7347097" y="627321"/>
                </a:cubicBezTo>
                <a:cubicBezTo>
                  <a:pt x="7339507" y="613406"/>
                  <a:pt x="7334921" y="597776"/>
                  <a:pt x="7325832" y="584791"/>
                </a:cubicBezTo>
                <a:cubicBezTo>
                  <a:pt x="7309958" y="562114"/>
                  <a:pt x="7289771" y="542762"/>
                  <a:pt x="7272669" y="520996"/>
                </a:cubicBezTo>
                <a:cubicBezTo>
                  <a:pt x="7250772" y="493127"/>
                  <a:pt x="7228533" y="465425"/>
                  <a:pt x="7208874" y="435935"/>
                </a:cubicBezTo>
                <a:cubicBezTo>
                  <a:pt x="7201786" y="425302"/>
                  <a:pt x="7196099" y="413588"/>
                  <a:pt x="7187609" y="404037"/>
                </a:cubicBezTo>
                <a:cubicBezTo>
                  <a:pt x="7167629" y="381560"/>
                  <a:pt x="7145078" y="361507"/>
                  <a:pt x="7123813" y="340242"/>
                </a:cubicBezTo>
                <a:lnTo>
                  <a:pt x="7081283" y="297712"/>
                </a:lnTo>
                <a:cubicBezTo>
                  <a:pt x="7070651" y="287079"/>
                  <a:pt x="7063347" y="271398"/>
                  <a:pt x="7049386" y="265814"/>
                </a:cubicBezTo>
                <a:cubicBezTo>
                  <a:pt x="7031665" y="258726"/>
                  <a:pt x="7013664" y="252301"/>
                  <a:pt x="6996223" y="244549"/>
                </a:cubicBezTo>
                <a:cubicBezTo>
                  <a:pt x="6960273" y="228571"/>
                  <a:pt x="6939929" y="212525"/>
                  <a:pt x="6900530" y="202019"/>
                </a:cubicBezTo>
                <a:cubicBezTo>
                  <a:pt x="6865607" y="192706"/>
                  <a:pt x="6829422" y="188881"/>
                  <a:pt x="6794204" y="180754"/>
                </a:cubicBezTo>
                <a:cubicBezTo>
                  <a:pt x="6783283" y="178234"/>
                  <a:pt x="6773297" y="172319"/>
                  <a:pt x="6762307" y="170121"/>
                </a:cubicBezTo>
                <a:cubicBezTo>
                  <a:pt x="6737732" y="165206"/>
                  <a:pt x="6712454" y="164404"/>
                  <a:pt x="6687879" y="159489"/>
                </a:cubicBezTo>
                <a:cubicBezTo>
                  <a:pt x="6659220" y="153757"/>
                  <a:pt x="6630545" y="147465"/>
                  <a:pt x="6602818" y="138223"/>
                </a:cubicBezTo>
                <a:cubicBezTo>
                  <a:pt x="6579004" y="130286"/>
                  <a:pt x="6553177" y="120771"/>
                  <a:pt x="6528390" y="116958"/>
                </a:cubicBezTo>
                <a:cubicBezTo>
                  <a:pt x="6496669" y="112078"/>
                  <a:pt x="6464659" y="109232"/>
                  <a:pt x="6432697" y="106326"/>
                </a:cubicBezTo>
                <a:cubicBezTo>
                  <a:pt x="6268304" y="91381"/>
                  <a:pt x="6221204" y="92762"/>
                  <a:pt x="6028660" y="85061"/>
                </a:cubicBezTo>
                <a:cubicBezTo>
                  <a:pt x="5981053" y="86761"/>
                  <a:pt x="5557553" y="80823"/>
                  <a:pt x="5358809" y="116958"/>
                </a:cubicBezTo>
                <a:cubicBezTo>
                  <a:pt x="5344432" y="119572"/>
                  <a:pt x="5330456" y="124047"/>
                  <a:pt x="5316279" y="127591"/>
                </a:cubicBezTo>
                <a:cubicBezTo>
                  <a:pt x="5096539" y="124047"/>
                  <a:pt x="4876643" y="125982"/>
                  <a:pt x="4657060" y="116958"/>
                </a:cubicBezTo>
                <a:cubicBezTo>
                  <a:pt x="4617468" y="115331"/>
                  <a:pt x="4579713" y="96764"/>
                  <a:pt x="4540102" y="95693"/>
                </a:cubicBezTo>
                <a:cubicBezTo>
                  <a:pt x="4185795" y="86117"/>
                  <a:pt x="3831259" y="89135"/>
                  <a:pt x="3476846" y="85061"/>
                </a:cubicBezTo>
                <a:lnTo>
                  <a:pt x="2690037" y="74428"/>
                </a:lnTo>
                <a:cubicBezTo>
                  <a:pt x="2631742" y="54996"/>
                  <a:pt x="2523976" y="16355"/>
                  <a:pt x="2466753" y="10633"/>
                </a:cubicBezTo>
                <a:cubicBezTo>
                  <a:pt x="2367945" y="752"/>
                  <a:pt x="2268278" y="3544"/>
                  <a:pt x="2169041" y="0"/>
                </a:cubicBezTo>
                <a:cubicBezTo>
                  <a:pt x="1669311" y="10633"/>
                  <a:pt x="1169136" y="8283"/>
                  <a:pt x="669851" y="31898"/>
                </a:cubicBezTo>
                <a:cubicBezTo>
                  <a:pt x="641309" y="33248"/>
                  <a:pt x="620636" y="60981"/>
                  <a:pt x="595423" y="74428"/>
                </a:cubicBezTo>
                <a:cubicBezTo>
                  <a:pt x="537641" y="105245"/>
                  <a:pt x="496315" y="118032"/>
                  <a:pt x="446567" y="159489"/>
                </a:cubicBezTo>
                <a:cubicBezTo>
                  <a:pt x="423464" y="178742"/>
                  <a:pt x="408883" y="208364"/>
                  <a:pt x="382772" y="223284"/>
                </a:cubicBezTo>
                <a:cubicBezTo>
                  <a:pt x="357963" y="237461"/>
                  <a:pt x="333429" y="252131"/>
                  <a:pt x="308344" y="265814"/>
                </a:cubicBezTo>
                <a:cubicBezTo>
                  <a:pt x="294429" y="273404"/>
                  <a:pt x="279575" y="279215"/>
                  <a:pt x="265813" y="287079"/>
                </a:cubicBezTo>
                <a:cubicBezTo>
                  <a:pt x="254718" y="293419"/>
                  <a:pt x="245661" y="303310"/>
                  <a:pt x="233916" y="308344"/>
                </a:cubicBezTo>
                <a:cubicBezTo>
                  <a:pt x="220485" y="314100"/>
                  <a:pt x="205563" y="315433"/>
                  <a:pt x="191386" y="318977"/>
                </a:cubicBezTo>
                <a:cubicBezTo>
                  <a:pt x="116036" y="394327"/>
                  <a:pt x="212017" y="303504"/>
                  <a:pt x="106325" y="382772"/>
                </a:cubicBezTo>
                <a:cubicBezTo>
                  <a:pt x="64907" y="413835"/>
                  <a:pt x="83179" y="410547"/>
                  <a:pt x="53162" y="446568"/>
                </a:cubicBezTo>
                <a:cubicBezTo>
                  <a:pt x="26376" y="478711"/>
                  <a:pt x="29066" y="474564"/>
                  <a:pt x="0" y="48909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9845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200000"/>
              </a:lnSpc>
            </a:pPr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Семья. </a:t>
            </a:r>
          </a:p>
          <a:p>
            <a:pPr algn="ctr">
              <a:lnSpc>
                <a:spcPct val="200000"/>
              </a:lnSpc>
            </a:pPr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Отцы и дети. </a:t>
            </a:r>
          </a:p>
          <a:p>
            <a:pPr algn="ctr">
              <a:lnSpc>
                <a:spcPct val="200000"/>
              </a:lnSpc>
            </a:pPr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Взаимоотношения поколений</a:t>
            </a:r>
          </a:p>
        </p:txBody>
      </p:sp>
    </p:spTree>
    <p:extLst>
      <p:ext uri="{BB962C8B-B14F-4D97-AF65-F5344CB8AC3E}">
        <p14:creationId xmlns:p14="http://schemas.microsoft.com/office/powerpoint/2010/main" val="3883580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5CDC67-216A-783F-8CF3-511C53BE5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5DCC71C-985D-4412-56DD-2946A7D7D930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7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9230AE-B47A-1E45-4B13-E477F9C36903}"/>
              </a:ext>
            </a:extLst>
          </p:cNvPr>
          <p:cNvSpPr txBox="1"/>
          <p:nvPr/>
        </p:nvSpPr>
        <p:spPr>
          <a:xfrm>
            <a:off x="0" y="1060641"/>
            <a:ext cx="12192000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ru-RU" sz="2800" dirty="0">
                <a:solidFill>
                  <a:srgbClr val="ABC0E4"/>
                </a:solidFill>
              </a:rPr>
              <a:t>Выучить наизусть скороговорки и повторить алфавит.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eriod"/>
            </a:pPr>
            <a:endParaRPr lang="ru-RU" sz="2800" dirty="0">
              <a:solidFill>
                <a:schemeClr val="tx1"/>
              </a:solidFill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</a:rPr>
              <a:t>2. По группе текстов «6 текстов (формат PDF)» (по теме "Семья" на странице Темы и тексты): 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</a:rPr>
              <a:t>тексты 1 («Родители и дети») и 2 («Старость — это счастье):</a:t>
            </a:r>
          </a:p>
          <a:p>
            <a:pPr marL="914400" indent="-360000" algn="l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ru-RU" sz="2800" dirty="0">
                <a:solidFill>
                  <a:schemeClr val="tx1"/>
                </a:solidFill>
              </a:rPr>
              <a:t>прочитать тексты;</a:t>
            </a:r>
          </a:p>
          <a:p>
            <a:pPr marL="914400" indent="-3600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arenR"/>
            </a:pPr>
            <a:r>
              <a:rPr lang="ru-RU" sz="2800" dirty="0">
                <a:solidFill>
                  <a:schemeClr val="tx1"/>
                </a:solidFill>
              </a:rPr>
              <a:t>ответить на вопросы по текстам;</a:t>
            </a:r>
          </a:p>
          <a:p>
            <a:pPr marL="914400" indent="-3600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arenR"/>
            </a:pPr>
            <a:r>
              <a:rPr lang="ru-RU" sz="2800" dirty="0">
                <a:solidFill>
                  <a:schemeClr val="tx1"/>
                </a:solidFill>
              </a:rPr>
              <a:t>прочитать разделы «Разные мнения» и высказать свое согласие или несогласие с каким-нибудь из них, аргументировав свой ответ;</a:t>
            </a:r>
          </a:p>
          <a:p>
            <a:pPr marL="914400" indent="-3600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arenR"/>
            </a:pPr>
            <a:r>
              <a:rPr lang="ru-RU" sz="2800" dirty="0">
                <a:solidFill>
                  <a:schemeClr val="tx1"/>
                </a:solidFill>
              </a:rPr>
              <a:t>по пунктам </a:t>
            </a:r>
            <a:r>
              <a:rPr lang="ru-RU" sz="2800" dirty="0">
                <a:solidFill>
                  <a:schemeClr val="tx1"/>
                </a:solidFill>
                <a:sym typeface="Wingdings 2" panose="05020102010507070707" pitchFamily="18" charset="2"/>
              </a:rPr>
              <a:t> высказать свое мнение.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732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4449717" cy="8167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Проверка ДЗ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ED28EE-85B9-45C9-85F6-0B400417B375}"/>
              </a:ext>
            </a:extLst>
          </p:cNvPr>
          <p:cNvSpPr txBox="1"/>
          <p:nvPr/>
        </p:nvSpPr>
        <p:spPr>
          <a:xfrm>
            <a:off x="91736" y="816748"/>
            <a:ext cx="38943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Родители и дети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C8C43E-F6EC-414A-B62E-278C32FBAD48}"/>
              </a:ext>
            </a:extLst>
          </p:cNvPr>
          <p:cNvSpPr txBox="1"/>
          <p:nvPr/>
        </p:nvSpPr>
        <p:spPr>
          <a:xfrm>
            <a:off x="225949" y="2279827"/>
            <a:ext cx="1151433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Разные мнения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СМОГ БЫ ТЫ ПРОЖИТЬ БЕЗ РОДИТЕЛЕЙ?</a:t>
            </a:r>
          </a:p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Ираклий, 11 лет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«Когда вырасту, точно смогу, а сейчас нет, они меня только учат жить</a:t>
            </a:r>
          </a:p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самостоятельно».</a:t>
            </a:r>
          </a:p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Женя, 12 лет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«Не, не смогу, наверное, я к ним уже привык как-то...»</a:t>
            </a:r>
          </a:p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Лиза, 7 лет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«Я без бабушки не могу жить. Она меня из школы встречает. А без нее я</a:t>
            </a:r>
          </a:p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бы так в школе и осталась жить, потому что я дорогу не знаю».</a:t>
            </a:r>
          </a:p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Карен, 10 лет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«Конечно, смог бы. Я даже яичницу сам умею готовить».</a:t>
            </a:r>
          </a:p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Саша, 7 лет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«Родители для меня — это все. А если у меня ничего не будет, как же я</a:t>
            </a:r>
          </a:p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стану жить?»</a:t>
            </a:r>
          </a:p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Наташа, 12 лет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«Мне бы было очень страшно. Я трусиха, а с родителями ничего</a:t>
            </a:r>
          </a:p>
          <a:p>
            <a:pPr marL="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не боюсь».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52C845-F205-44EA-A3D3-21057ADD3DCD}"/>
              </a:ext>
            </a:extLst>
          </p:cNvPr>
          <p:cNvSpPr txBox="1"/>
          <p:nvPr/>
        </p:nvSpPr>
        <p:spPr>
          <a:xfrm>
            <a:off x="3986074" y="53858"/>
            <a:ext cx="811419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Оцените высказывания детей, передав их высказывания с помощью косвенной речи и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использовав фразы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i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Мне понравились слова (кого) о том, что …,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Мне было смешно читать слова (кого), потому что…,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согласен (согласна) с мнением (кого) …, </a:t>
            </a:r>
            <a:b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Я, как и (кто) думаю / считаю / могу / не могу …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подобные   </a:t>
            </a:r>
          </a:p>
        </p:txBody>
      </p:sp>
    </p:spTree>
    <p:extLst>
      <p:ext uri="{BB962C8B-B14F-4D97-AF65-F5344CB8AC3E}">
        <p14:creationId xmlns:p14="http://schemas.microsoft.com/office/powerpoint/2010/main" val="2937415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12AB14-8EDA-BE46-22F5-4D8FB1F0A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62CE6C6C-FD91-8654-9A75-09177C5F302A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Прямая и косвенная речь</a:t>
            </a:r>
            <a:endParaRPr lang="ru-RU" sz="9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639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1" y="1545996"/>
            <a:ext cx="11283885" cy="4946879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Прямая речь </a:t>
            </a:r>
            <a:r>
              <a:rPr lang="ru-RU" dirty="0"/>
              <a:t>— высказывание, дословно введённое в авторскую речь (говорящего или пишущего). В отличие от косвенной речи, сохраняет индивидуальные и стилистические особенности речи того, чьё высказывание воспроизводится: диалектные черты, повторы, паузы, вводные слова и т. п. Прямая речь вводится без союзов, личных местоимений, глагольные формы обозначают отношение к лицу говорящего.</a:t>
            </a:r>
          </a:p>
          <a:p>
            <a:r>
              <a:rPr lang="ru-RU" b="1" dirty="0"/>
              <a:t>Косвенная речь </a:t>
            </a:r>
            <a:r>
              <a:rPr lang="ru-RU" dirty="0"/>
              <a:t>— синтаксический способ введения в свою речь чужой речи с сохранением основного содержания высказывания, представленной как </a:t>
            </a:r>
            <a:r>
              <a:rPr lang="ru-RU" i="1" dirty="0">
                <a:solidFill>
                  <a:srgbClr val="002060"/>
                </a:solidFill>
              </a:rPr>
              <a:t>пояснительная придаточная часть сложноподчинённого предложения</a:t>
            </a:r>
            <a:r>
              <a:rPr lang="ru-RU" dirty="0"/>
              <a:t> и находящейся в формальной зависимости от фразы передающего её лица. Присоединение к основной части предложения осуществляется </a:t>
            </a:r>
            <a:r>
              <a:rPr lang="ru-RU" i="1" dirty="0">
                <a:solidFill>
                  <a:srgbClr val="002060"/>
                </a:solidFill>
              </a:rPr>
              <a:t>с помощью различных союзов и соединительных слов</a:t>
            </a:r>
            <a:r>
              <a:rPr lang="ru-RU" dirty="0"/>
              <a:t>. Выбор средства связи косвенной речи с остальной частью сложноподчинённого предложения зависит от того, какой именно смысл закладывается передающим в цитируемое высказывание.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24EA55-B41F-4725-B83D-52981D817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708" y="179887"/>
            <a:ext cx="1223178" cy="127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919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57" y="3835829"/>
            <a:ext cx="11283885" cy="295234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Диалог.</a:t>
            </a:r>
          </a:p>
          <a:p>
            <a:pPr marL="0" indent="0">
              <a:buNone/>
            </a:pPr>
            <a:r>
              <a:rPr lang="ru-RU" dirty="0"/>
              <a:t>     Кавычек нет (даже если в какой-то реплике есть слова автора). Каждая реплика диалога начинается с красной строки, перед репликами ставится тире.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— Кто там?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— Это я, почтальон Печкин, — последовал ответ. — Принёс заметку про вашего мальчика.</a:t>
            </a:r>
          </a:p>
          <a:p>
            <a:pPr marL="0" indent="0">
              <a:buNone/>
            </a:pPr>
            <a:r>
              <a:rPr lang="ru-RU" dirty="0"/>
              <a:t>     Если в одном предложении есть две прямых речи, каждая со своим глаголом, то перед второй прямой речью, в дополнение к остальным знакам препинания, ставится двоеточие.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— Идём, холодно, — сказал Макаров и угрюмо спросил: — Что молчишь? (Горький).</a:t>
            </a:r>
          </a:p>
          <a:p>
            <a:pPr marL="0" indent="0">
              <a:buNone/>
            </a:pPr>
            <a:r>
              <a:rPr lang="ru-RU" sz="2700" dirty="0"/>
              <a:t>     Короткие (2—3 реплики) диалоги разрешается писать в одной строке, в кавычках. Такие диалоги пишутся по обычным правилам прямой речи, но реплики отделяются друг от друга тире.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«Кто там?» — спросил дядя Фёдор. — «Это я!»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24EA55-B41F-4725-B83D-52981D817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708" y="179887"/>
            <a:ext cx="1223178" cy="1271552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2678351"/>
              </p:ext>
            </p:extLst>
          </p:nvPr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4463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57" y="3835829"/>
            <a:ext cx="11283885" cy="29523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«Откройте дверь!» — крикнул мальчик.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«Кто там?» — спросил мальчик.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«Это я пришёл», — сказал мальчик.</a:t>
            </a:r>
          </a:p>
          <a:p>
            <a:pPr marL="0" indent="0">
              <a:buNone/>
            </a:pPr>
            <a:endParaRPr lang="ru-RU" i="1" dirty="0">
              <a:solidFill>
                <a:srgbClr val="002060"/>
              </a:solidFill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2734031"/>
              </p:ext>
            </p:extLst>
          </p:nvPr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297712" y="2328530"/>
            <a:ext cx="1658679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199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57" y="3835829"/>
            <a:ext cx="11283885" cy="29523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крикнул: «Откройте дверь!»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спросил: «Кто там?»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начал рассказывать: «Когда я пришёл…»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сказал: «Это я пришёл».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9768871"/>
              </p:ext>
            </p:extLst>
          </p:nvPr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2721935" y="2268521"/>
            <a:ext cx="1658679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5987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4658230"/>
              </p:ext>
            </p:extLst>
          </p:nvPr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 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5624623" y="2238490"/>
            <a:ext cx="1935126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78C3C7F7-A4F2-54CE-0244-E8C8DB374153}"/>
              </a:ext>
            </a:extLst>
          </p:cNvPr>
          <p:cNvSpPr txBox="1">
            <a:spLocks/>
          </p:cNvSpPr>
          <p:nvPr/>
        </p:nvSpPr>
        <p:spPr>
          <a:xfrm>
            <a:off x="180753" y="3579733"/>
            <a:ext cx="11853345" cy="2952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«Это пришла моя подруга, — сказал мальчик. — Мы с ней идём в кино».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«Это пришла моя подруга, — сказал мальчик, — с которой мы идём в кино».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«Это пришла моя подруга, — сказал мальчик и добавил: Мы с ней идём в кино».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0758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2149649"/>
              </p:ext>
            </p:extLst>
          </p:nvPr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8709725" y="2240865"/>
            <a:ext cx="1935126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78C3C7F7-A4F2-54CE-0244-E8C8DB374153}"/>
              </a:ext>
            </a:extLst>
          </p:cNvPr>
          <p:cNvSpPr txBox="1">
            <a:spLocks/>
          </p:cNvSpPr>
          <p:nvPr/>
        </p:nvSpPr>
        <p:spPr>
          <a:xfrm>
            <a:off x="180753" y="3579733"/>
            <a:ext cx="11853345" cy="2952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728D30-1303-84DB-B8A3-53E0D7088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1" y="3748164"/>
            <a:ext cx="11283885" cy="295234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сказал: «Это я пришёл», — но его никто не услышал.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sz="2200" dirty="0">
                <a:solidFill>
                  <a:srgbClr val="002060"/>
                </a:solidFill>
              </a:rPr>
              <a:t>(Запятая нужна без прямой речи:</a:t>
            </a:r>
            <a:r>
              <a:rPr lang="ru-RU" sz="2200" i="1" dirty="0">
                <a:solidFill>
                  <a:srgbClr val="002060"/>
                </a:solidFill>
              </a:rPr>
              <a:t> Мальчик сказал, но его никто не услышал.)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сказал: «Это я пришёл» — и закрыл дверь.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sz="2200" dirty="0">
                <a:solidFill>
                  <a:srgbClr val="002060"/>
                </a:solidFill>
              </a:rPr>
              <a:t>(Запятая не нужна без прямой речи:</a:t>
            </a:r>
            <a:r>
              <a:rPr lang="ru-RU" sz="2200" i="1" dirty="0">
                <a:solidFill>
                  <a:srgbClr val="002060"/>
                </a:solidFill>
              </a:rPr>
              <a:t> Мальчик сказал и закрыл дверь.)</a:t>
            </a:r>
            <a:endParaRPr lang="ru-RU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спросил: «Кто там?» — и внимательно прислушался.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крикнул: «Откройте дверь!» — и продолжил читать книгу.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начал рассказывать: «Когда я пришёл…», — и мы узнали интересную историю.</a:t>
            </a:r>
          </a:p>
        </p:txBody>
      </p:sp>
    </p:spTree>
    <p:extLst>
      <p:ext uri="{BB962C8B-B14F-4D97-AF65-F5344CB8AC3E}">
        <p14:creationId xmlns:p14="http://schemas.microsoft.com/office/powerpoint/2010/main" val="1850416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DCACC2-D1FA-41B1-A75B-4CC441329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115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Прямая и косвенная речь</a:t>
            </a:r>
            <a:br>
              <a:rPr lang="ru-RU" dirty="0"/>
            </a:br>
            <a:r>
              <a:rPr lang="ru-RU" altLang="ru-RU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lang="ru-RU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EAB0828-B51C-40A3-AC71-788338D65B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17036" y="4184550"/>
            <a:ext cx="1067507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Если прямая речь —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повествовательное</a:t>
            </a:r>
            <a:r>
              <a:rPr lang="ru-RU" altLang="ru-RU" sz="1800" dirty="0">
                <a:latin typeface="Arial" panose="020B0604020202020204" pitchFamily="34" charset="0"/>
              </a:rPr>
              <a:t> предложение, то оно при переводе в косвенную речь превращается в придаточное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изъяснительное</a:t>
            </a:r>
            <a:r>
              <a:rPr lang="ru-RU" altLang="ru-RU" sz="1800" dirty="0">
                <a:latin typeface="Arial" panose="020B0604020202020204" pitchFamily="34" charset="0"/>
              </a:rPr>
              <a:t> и присоединяется союзом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ЧТО</a:t>
            </a:r>
            <a:r>
              <a:rPr lang="ru-RU" altLang="ru-RU" sz="1800" dirty="0">
                <a:latin typeface="Arial" panose="020B0604020202020204" pitchFamily="34" charset="0"/>
              </a:rPr>
              <a:t>. </a:t>
            </a:r>
            <a:endParaRPr lang="en-US" altLang="ru-RU" sz="1800" dirty="0"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800" dirty="0">
                <a:latin typeface="Arial" panose="020B0604020202020204" pitchFamily="34" charset="0"/>
              </a:rPr>
              <a:t>При этом местоимения 1 и 2 лица, как правило, меняются на другие, в зависимости от роли говорящего и слушающего в главном предложении: </a:t>
            </a:r>
            <a:endParaRPr lang="en-US" altLang="ru-RU" sz="1800" dirty="0">
              <a:latin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мне: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Я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пойду»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</a:t>
            </a:r>
            <a:r>
              <a:rPr lang="en-US" altLang="ru-RU" sz="1800" i="1" dirty="0">
                <a:latin typeface="Arial" panose="020B0604020202020204" pitchFamily="34" charset="0"/>
              </a:rPr>
              <a:t>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Лена сказала мне,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она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пойдет.</a:t>
            </a:r>
            <a:endParaRPr lang="ru-RU" altLang="ru-RU" sz="1800" i="1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мне</a:t>
            </a:r>
            <a:r>
              <a:rPr lang="ru-RU" altLang="ru-RU" sz="1800" i="1" dirty="0">
                <a:latin typeface="Arial" panose="020B0604020202020204" pitchFamily="34" charset="0"/>
              </a:rPr>
              <a:t>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Ты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пойдешь»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</a:t>
            </a:r>
            <a:r>
              <a:rPr lang="en-US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Лена сказала мне,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я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пойду.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ему</a:t>
            </a:r>
            <a:r>
              <a:rPr lang="ru-RU" altLang="ru-RU" sz="1800" i="1" dirty="0">
                <a:latin typeface="Arial" panose="020B0604020202020204" pitchFamily="34" charset="0"/>
              </a:rPr>
              <a:t>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Ты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пойдешь»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 Лена сказала ему,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он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пойдет.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мне: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Он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пойдёт»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</a:t>
            </a:r>
            <a:r>
              <a:rPr lang="en-US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Лена сказала мне,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он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пойдет.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3BF7DF0-6B76-43B9-A557-0C5B92583DA5}"/>
              </a:ext>
            </a:extLst>
          </p:cNvPr>
          <p:cNvGraphicFramePr/>
          <p:nvPr/>
        </p:nvGraphicFramePr>
        <p:xfrm>
          <a:off x="506027" y="1854192"/>
          <a:ext cx="11097088" cy="22219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19418">
                  <a:extLst>
                    <a:ext uri="{9D8B030D-6E8A-4147-A177-3AD203B41FA5}">
                      <a16:colId xmlns:a16="http://schemas.microsoft.com/office/drawing/2014/main" val="1074450461"/>
                    </a:ext>
                  </a:extLst>
                </a:gridCol>
                <a:gridCol w="4504069">
                  <a:extLst>
                    <a:ext uri="{9D8B030D-6E8A-4147-A177-3AD203B41FA5}">
                      <a16:colId xmlns:a16="http://schemas.microsoft.com/office/drawing/2014/main" val="2946883772"/>
                    </a:ext>
                  </a:extLst>
                </a:gridCol>
                <a:gridCol w="4373601">
                  <a:extLst>
                    <a:ext uri="{9D8B030D-6E8A-4147-A177-3AD203B41FA5}">
                      <a16:colId xmlns:a16="http://schemas.microsoft.com/office/drawing/2014/main" val="2209240869"/>
                    </a:ext>
                  </a:extLst>
                </a:gridCol>
              </a:tblGrid>
              <a:tr h="2203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Тип предложения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Прямая речь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Косвенная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331199801"/>
                  </a:ext>
                </a:extLst>
              </a:tr>
              <a:tr h="432661">
                <a:tc rowSpan="4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Повествовательное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 ушёл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>
                          <a:effectLst/>
                        </a:rPr>
                        <a:t>Мама сказала, </a:t>
                      </a:r>
                      <a:r>
                        <a:rPr lang="ru-RU" sz="1600" u="none" strike="noStrike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>
                          <a:effectLst/>
                        </a:rPr>
                        <a:t> Петя ушёл в магазин.</a:t>
                      </a:r>
                      <a:endParaRPr lang="ru-RU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308872403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сказала: «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Я</a:t>
                      </a:r>
                      <a:r>
                        <a:rPr lang="ru-RU" sz="1600" u="none" strike="noStrike" dirty="0">
                          <a:effectLst/>
                        </a:rPr>
                        <a:t> не ходила сегодня в институт».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она</a:t>
                      </a:r>
                      <a:r>
                        <a:rPr lang="ru-RU" sz="1600" u="none" strike="noStrike" dirty="0">
                          <a:effectLst/>
                        </a:rPr>
                        <a:t> не ходила сегодня в институт.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4208038558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 пойдёт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 dirty="0">
                          <a:effectLst/>
                        </a:rPr>
                        <a:t> Петя пойдёт в магазин.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886675042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сказала: «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Я</a:t>
                      </a:r>
                      <a:r>
                        <a:rPr lang="ru-RU" sz="1600" u="none" strike="noStrike" dirty="0">
                          <a:effectLst/>
                        </a:rPr>
                        <a:t> не пойду сегодня в институт».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она</a:t>
                      </a:r>
                      <a:r>
                        <a:rPr lang="ru-RU" sz="1600" u="none" strike="noStrike" dirty="0">
                          <a:effectLst/>
                        </a:rPr>
                        <a:t> не пойдёт сегодня в институт.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522192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4750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3BF7DF0-6B76-43B9-A557-0C5B92583DA5}"/>
              </a:ext>
            </a:extLst>
          </p:cNvPr>
          <p:cNvGraphicFramePr/>
          <p:nvPr/>
        </p:nvGraphicFramePr>
        <p:xfrm>
          <a:off x="573794" y="1827611"/>
          <a:ext cx="10859679" cy="15090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22672">
                  <a:extLst>
                    <a:ext uri="{9D8B030D-6E8A-4147-A177-3AD203B41FA5}">
                      <a16:colId xmlns:a16="http://schemas.microsoft.com/office/drawing/2014/main" val="1074450461"/>
                    </a:ext>
                  </a:extLst>
                </a:gridCol>
                <a:gridCol w="4216893">
                  <a:extLst>
                    <a:ext uri="{9D8B030D-6E8A-4147-A177-3AD203B41FA5}">
                      <a16:colId xmlns:a16="http://schemas.microsoft.com/office/drawing/2014/main" val="2946883772"/>
                    </a:ext>
                  </a:extLst>
                </a:gridCol>
                <a:gridCol w="4420114">
                  <a:extLst>
                    <a:ext uri="{9D8B030D-6E8A-4147-A177-3AD203B41FA5}">
                      <a16:colId xmlns:a16="http://schemas.microsoft.com/office/drawing/2014/main" val="2209240869"/>
                    </a:ext>
                  </a:extLst>
                </a:gridCol>
              </a:tblGrid>
              <a:tr h="2203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Тип предложения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Прямая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Косвенная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331199801"/>
                  </a:ext>
                </a:extLst>
              </a:tr>
              <a:tr h="432661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000" u="none" strike="noStrike" dirty="0">
                          <a:effectLst/>
                        </a:rPr>
                        <a:t>Побудительное</a:t>
                      </a:r>
                      <a:endParaRPr lang="ru-RU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«Петя, сходи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чтобы</a:t>
                      </a:r>
                      <a:r>
                        <a:rPr lang="ru-RU" sz="1600" u="none" strike="noStrike" dirty="0">
                          <a:effectLst/>
                        </a:rPr>
                        <a:t> Петя сходил в магазин.</a:t>
                      </a:r>
                    </a:p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Мама сказала Пете 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сходить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магазин.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3881222323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«Петя, не ходи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чтобы</a:t>
                      </a:r>
                      <a:r>
                        <a:rPr lang="ru-RU" sz="1600" u="none" strike="noStrike" dirty="0">
                          <a:effectLst/>
                        </a:rPr>
                        <a:t> Петя не ходил в магазин.</a:t>
                      </a:r>
                    </a:p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Мама сказала Пете не 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ходить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магазин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762424652"/>
                  </a:ext>
                </a:extLst>
              </a:tr>
            </a:tbl>
          </a:graphicData>
        </a:graphic>
      </p:graphicFrame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F0E4BAF-8671-4554-ADC7-51AEA0274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Прямая и косвенная речь</a:t>
            </a:r>
            <a:br>
              <a:rPr lang="ru-RU" dirty="0"/>
            </a:br>
            <a:r>
              <a:rPr lang="ru-RU" altLang="ru-RU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lang="ru-RU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44BD6857-E1E4-4C9E-ADBC-31605CFF9D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73794" y="3816350"/>
            <a:ext cx="10780006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Если прямая речь —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побудительное</a:t>
            </a:r>
            <a:r>
              <a:rPr lang="ru-RU" altLang="ru-RU" sz="1800" dirty="0">
                <a:latin typeface="Arial" panose="020B0604020202020204" pitchFamily="34" charset="0"/>
              </a:rPr>
              <a:t> предложение, то оно при переводе в косвенную речь превращается в придаточное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изъяснительное</a:t>
            </a:r>
            <a:r>
              <a:rPr lang="ru-RU" altLang="ru-RU" sz="1800" dirty="0">
                <a:latin typeface="Arial" panose="020B0604020202020204" pitchFamily="34" charset="0"/>
              </a:rPr>
              <a:t> и присоединяется союзом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ЧТОБЫ </a:t>
            </a:r>
            <a:r>
              <a:rPr lang="ru-RU" altLang="ru-RU" sz="1800" dirty="0">
                <a:latin typeface="Arial" panose="020B0604020202020204" pitchFamily="34" charset="0"/>
              </a:rPr>
              <a:t>(при этом форма глагола меняется с императива на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прошедшее </a:t>
            </a:r>
            <a:r>
              <a:rPr lang="ru-RU" altLang="ru-RU" sz="1800" dirty="0">
                <a:latin typeface="Arial" panose="020B0604020202020204" pitchFamily="34" charset="0"/>
              </a:rPr>
              <a:t>время изъявительного наклонения) или на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инфинитив</a:t>
            </a:r>
            <a:r>
              <a:rPr lang="ru-RU" altLang="ru-RU" sz="1800" dirty="0">
                <a:latin typeface="Arial" panose="020B0604020202020204" pitchFamily="34" charset="0"/>
              </a:rPr>
              <a:t>ную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ru-RU" altLang="ru-RU" sz="1800" dirty="0">
                <a:latin typeface="Arial" panose="020B0604020202020204" pitchFamily="34" charset="0"/>
              </a:rPr>
              <a:t>конструкцию.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800" dirty="0"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800" dirty="0">
                <a:latin typeface="Arial" panose="020B0604020202020204" pitchFamily="34" charset="0"/>
                <a:sym typeface="Wingdings" panose="05000000000000000000" pitchFamily="2" charset="2"/>
              </a:rPr>
              <a:t>Побудительные предложения со словом ПУСТЬ преобразуются в косвенную речь по тем же правилам, но при этом слово ПУСТЬ опускается: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Мама сказала: «Пусть Петя сходит в магазин»</a:t>
            </a:r>
            <a:b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</a:b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 Мама сказала, чтобы Петя сходил в магазин</a:t>
            </a:r>
            <a:r>
              <a:rPr lang="ru-RU" altLang="ru-RU" sz="1800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7623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3BF7DF0-6B76-43B9-A557-0C5B92583DA5}"/>
              </a:ext>
            </a:extLst>
          </p:cNvPr>
          <p:cNvGraphicFramePr/>
          <p:nvPr/>
        </p:nvGraphicFramePr>
        <p:xfrm>
          <a:off x="292963" y="1388387"/>
          <a:ext cx="11780668" cy="28817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06490">
                  <a:extLst>
                    <a:ext uri="{9D8B030D-6E8A-4147-A177-3AD203B41FA5}">
                      <a16:colId xmlns:a16="http://schemas.microsoft.com/office/drawing/2014/main" val="1074450461"/>
                    </a:ext>
                  </a:extLst>
                </a:gridCol>
                <a:gridCol w="5111056">
                  <a:extLst>
                    <a:ext uri="{9D8B030D-6E8A-4147-A177-3AD203B41FA5}">
                      <a16:colId xmlns:a16="http://schemas.microsoft.com/office/drawing/2014/main" val="2946883772"/>
                    </a:ext>
                  </a:extLst>
                </a:gridCol>
                <a:gridCol w="4563122">
                  <a:extLst>
                    <a:ext uri="{9D8B030D-6E8A-4147-A177-3AD203B41FA5}">
                      <a16:colId xmlns:a16="http://schemas.microsoft.com/office/drawing/2014/main" val="2209240869"/>
                    </a:ext>
                  </a:extLst>
                </a:gridCol>
              </a:tblGrid>
              <a:tr h="2203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Тип предложения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Прямая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Косвенная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331199801"/>
                  </a:ext>
                </a:extLst>
              </a:tr>
              <a:tr h="432661">
                <a:tc rowSpan="6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000" u="none" strike="noStrike" dirty="0">
                          <a:effectLst/>
                        </a:rPr>
                        <a:t>Вопросительное</a:t>
                      </a:r>
                      <a:endParaRPr lang="ru-RU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спросила: «Петя,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куда</a:t>
                      </a:r>
                      <a:r>
                        <a:rPr lang="ru-RU" sz="1400" u="none" strike="noStrike" dirty="0">
                          <a:effectLst/>
                        </a:rPr>
                        <a:t> ты ходил?»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спросила,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куда</a:t>
                      </a:r>
                      <a:r>
                        <a:rPr lang="ru-RU" sz="1400" u="none" strike="noStrike" dirty="0">
                          <a:effectLst/>
                        </a:rPr>
                        <a:t> ходил Петя.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055857055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Лена спросила: «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Кого из наших</a:t>
                      </a:r>
                      <a:r>
                        <a:rPr lang="ru-RU" sz="1400" u="none" strike="noStrike" dirty="0">
                          <a:effectLst/>
                        </a:rPr>
                        <a:t> ты не видел сегодня в институте?»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Лена спросила, </a:t>
                      </a:r>
                      <a:r>
                        <a:rPr lang="ru-RU" sz="1400" u="none" strike="noStrike">
                          <a:effectLst/>
                          <a:highlight>
                            <a:srgbClr val="FFFF00"/>
                          </a:highlight>
                        </a:rPr>
                        <a:t>кого из наших</a:t>
                      </a:r>
                      <a:r>
                        <a:rPr lang="ru-RU" sz="1400" u="none" strike="noStrike">
                          <a:effectLst/>
                        </a:rPr>
                        <a:t> я не видел сегодня в институте.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404520136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спросила: «Петя, ты ходил в магазин?»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спросила, ходил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Петя в магазин.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450382932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Лена спросила: «Ты не видел сегодня в институте Диму?»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Лена спросила, не видел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я сегодня в институте Диму.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684446934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Мама спросила: «Петя, ты пойдешь в магазин?»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спросила, пойдёт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Петя в магазин.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239079354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Лена спросила: «Ты не увидишь сегодня в институте Диму?»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Лена спросила, не увижу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я сегодня в институте Диму.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4006731086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855D1B1-9879-42DA-8143-3EC90879B10D}"/>
              </a:ext>
            </a:extLst>
          </p:cNvPr>
          <p:cNvSpPr txBox="1">
            <a:spLocks/>
          </p:cNvSpPr>
          <p:nvPr/>
        </p:nvSpPr>
        <p:spPr>
          <a:xfrm>
            <a:off x="584462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Прямая и косвенная речь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alt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1BE0C9-3F12-4B33-946C-A40791F55D51}"/>
              </a:ext>
            </a:extLst>
          </p:cNvPr>
          <p:cNvSpPr txBox="1"/>
          <p:nvPr/>
        </p:nvSpPr>
        <p:spPr>
          <a:xfrm>
            <a:off x="292963" y="4332915"/>
            <a:ext cx="11416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 прямая речь —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вопросительное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предложение, то способ его перевода в косвенную речь зависит от типа вопроса.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 есть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вопросительное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слово, то предложение превращается в придаточное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изъяснительное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и присоединяется к главному при помощи этого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вопросительного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слова. Иногда требуется изменить порядок слов.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 придаточном без вопросительного слова соединительным элементом является частица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а порядок слов изменить 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необходимо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в начале придаточного должен стоять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глагол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(тот, к которому и задан вопрос), затем частица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а потом всё остальное.</a:t>
            </a:r>
          </a:p>
        </p:txBody>
      </p:sp>
    </p:spTree>
    <p:extLst>
      <p:ext uri="{BB962C8B-B14F-4D97-AF65-F5344CB8AC3E}">
        <p14:creationId xmlns:p14="http://schemas.microsoft.com/office/powerpoint/2010/main" val="30856610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855D1B1-9879-42DA-8143-3EC90879B10D}"/>
              </a:ext>
            </a:extLst>
          </p:cNvPr>
          <p:cNvSpPr txBox="1">
            <a:spLocks/>
          </p:cNvSpPr>
          <p:nvPr/>
        </p:nvSpPr>
        <p:spPr>
          <a:xfrm>
            <a:off x="584462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Прямая и косвенная речь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alt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1BE0C9-3F12-4B33-946C-A40791F55D51}"/>
              </a:ext>
            </a:extLst>
          </p:cNvPr>
          <p:cNvSpPr txBox="1"/>
          <p:nvPr/>
        </p:nvSpPr>
        <p:spPr>
          <a:xfrm>
            <a:off x="838199" y="1563081"/>
            <a:ext cx="10515601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ВАЖНО!!!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Не путайте </a:t>
            </a:r>
            <a:r>
              <a:rPr kumimoji="0" lang="ru-RU" alt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союз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условия 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и частицу 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сказала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«Мы останемся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Wingdings" panose="05000000000000000000" pitchFamily="2" charset="2"/>
              </a:rPr>
              <a:t>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сказала,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что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останемся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спросила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«Мы останемся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дождь,?»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ð"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спросила, останемся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ð"/>
              <a:tabLst/>
              <a:defRPr/>
            </a:pP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спросила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«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Что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будем делать,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дождь?»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Wingdings" panose="05000000000000000000" pitchFamily="2" charset="2"/>
              </a:rPr>
              <a:t>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спросила,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что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будем делать,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3687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855D1B1-9879-42DA-8143-3EC90879B10D}"/>
              </a:ext>
            </a:extLst>
          </p:cNvPr>
          <p:cNvSpPr txBox="1">
            <a:spLocks/>
          </p:cNvSpPr>
          <p:nvPr/>
        </p:nvSpPr>
        <p:spPr>
          <a:xfrm>
            <a:off x="584462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Прямая и косвенная речь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alt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6EE1A1-3837-4550-B50E-625070A6172C}"/>
              </a:ext>
            </a:extLst>
          </p:cNvPr>
          <p:cNvSpPr txBox="1"/>
          <p:nvPr/>
        </p:nvSpPr>
        <p:spPr>
          <a:xfrm>
            <a:off x="426720" y="1490693"/>
            <a:ext cx="1111504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Мини-те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"ЧТО/ЧТОБЫ"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http://www.philol.msu.ru/~elvigus/Grammatika/Miniprogramms/Chto-Chtoby/grammatikaChto-Chtoby_01.html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57E237-80C3-4EAB-91FA-4786E301F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4822794"/>
            <a:ext cx="11811000" cy="18002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AF899F7-E5DE-4F22-BB56-2316A5F02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888" y="2452740"/>
            <a:ext cx="2589830" cy="212693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7CA9898-6AB5-4530-AE98-7A233A9C19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8410"/>
          <a:stretch/>
        </p:blipFill>
        <p:spPr>
          <a:xfrm>
            <a:off x="4419600" y="2825568"/>
            <a:ext cx="1564641" cy="1510983"/>
          </a:xfrm>
          <a:prstGeom prst="rect">
            <a:avLst/>
          </a:prstGeom>
        </p:spPr>
      </p:pic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076AC9FC-C7FB-4351-BEB2-DBF6C556C065}"/>
              </a:ext>
            </a:extLst>
          </p:cNvPr>
          <p:cNvSpPr/>
          <p:nvPr/>
        </p:nvSpPr>
        <p:spPr>
          <a:xfrm>
            <a:off x="1137920" y="3436556"/>
            <a:ext cx="1564640" cy="668122"/>
          </a:xfrm>
          <a:custGeom>
            <a:avLst/>
            <a:gdLst>
              <a:gd name="connsiteX0" fmla="*/ 1564640 w 1564640"/>
              <a:gd name="connsiteY0" fmla="*/ 292164 h 668122"/>
              <a:gd name="connsiteX1" fmla="*/ 1361440 w 1564640"/>
              <a:gd name="connsiteY1" fmla="*/ 180404 h 668122"/>
              <a:gd name="connsiteX2" fmla="*/ 1300480 w 1564640"/>
              <a:gd name="connsiteY2" fmla="*/ 160084 h 668122"/>
              <a:gd name="connsiteX3" fmla="*/ 1259840 w 1564640"/>
              <a:gd name="connsiteY3" fmla="*/ 139764 h 668122"/>
              <a:gd name="connsiteX4" fmla="*/ 1219200 w 1564640"/>
              <a:gd name="connsiteY4" fmla="*/ 129604 h 668122"/>
              <a:gd name="connsiteX5" fmla="*/ 1127760 w 1564640"/>
              <a:gd name="connsiteY5" fmla="*/ 109284 h 668122"/>
              <a:gd name="connsiteX6" fmla="*/ 985520 w 1564640"/>
              <a:gd name="connsiteY6" fmla="*/ 68644 h 668122"/>
              <a:gd name="connsiteX7" fmla="*/ 924560 w 1564640"/>
              <a:gd name="connsiteY7" fmla="*/ 48324 h 668122"/>
              <a:gd name="connsiteX8" fmla="*/ 782320 w 1564640"/>
              <a:gd name="connsiteY8" fmla="*/ 38164 h 668122"/>
              <a:gd name="connsiteX9" fmla="*/ 345440 w 1564640"/>
              <a:gd name="connsiteY9" fmla="*/ 28004 h 668122"/>
              <a:gd name="connsiteX10" fmla="*/ 294640 w 1564640"/>
              <a:gd name="connsiteY10" fmla="*/ 58484 h 668122"/>
              <a:gd name="connsiteX11" fmla="*/ 254000 w 1564640"/>
              <a:gd name="connsiteY11" fmla="*/ 68644 h 668122"/>
              <a:gd name="connsiteX12" fmla="*/ 223520 w 1564640"/>
              <a:gd name="connsiteY12" fmla="*/ 88964 h 668122"/>
              <a:gd name="connsiteX13" fmla="*/ 152400 w 1564640"/>
              <a:gd name="connsiteY13" fmla="*/ 109284 h 668122"/>
              <a:gd name="connsiteX14" fmla="*/ 111760 w 1564640"/>
              <a:gd name="connsiteY14" fmla="*/ 129604 h 668122"/>
              <a:gd name="connsiteX15" fmla="*/ 91440 w 1564640"/>
              <a:gd name="connsiteY15" fmla="*/ 160084 h 668122"/>
              <a:gd name="connsiteX16" fmla="*/ 50800 w 1564640"/>
              <a:gd name="connsiteY16" fmla="*/ 190564 h 668122"/>
              <a:gd name="connsiteX17" fmla="*/ 40640 w 1564640"/>
              <a:gd name="connsiteY17" fmla="*/ 221044 h 668122"/>
              <a:gd name="connsiteX18" fmla="*/ 20320 w 1564640"/>
              <a:gd name="connsiteY18" fmla="*/ 251524 h 668122"/>
              <a:gd name="connsiteX19" fmla="*/ 0 w 1564640"/>
              <a:gd name="connsiteY19" fmla="*/ 312484 h 668122"/>
              <a:gd name="connsiteX20" fmla="*/ 10160 w 1564640"/>
              <a:gd name="connsiteY20" fmla="*/ 495364 h 668122"/>
              <a:gd name="connsiteX21" fmla="*/ 71120 w 1564640"/>
              <a:gd name="connsiteY21" fmla="*/ 556324 h 668122"/>
              <a:gd name="connsiteX22" fmla="*/ 111760 w 1564640"/>
              <a:gd name="connsiteY22" fmla="*/ 596964 h 668122"/>
              <a:gd name="connsiteX23" fmla="*/ 142240 w 1564640"/>
              <a:gd name="connsiteY23" fmla="*/ 607124 h 668122"/>
              <a:gd name="connsiteX24" fmla="*/ 264160 w 1564640"/>
              <a:gd name="connsiteY24" fmla="*/ 637604 h 668122"/>
              <a:gd name="connsiteX25" fmla="*/ 325120 w 1564640"/>
              <a:gd name="connsiteY25" fmla="*/ 657924 h 668122"/>
              <a:gd name="connsiteX26" fmla="*/ 426720 w 1564640"/>
              <a:gd name="connsiteY26" fmla="*/ 668084 h 668122"/>
              <a:gd name="connsiteX27" fmla="*/ 1016000 w 1564640"/>
              <a:gd name="connsiteY27" fmla="*/ 647764 h 668122"/>
              <a:gd name="connsiteX28" fmla="*/ 1107440 w 1564640"/>
              <a:gd name="connsiteY28" fmla="*/ 617284 h 668122"/>
              <a:gd name="connsiteX29" fmla="*/ 1168400 w 1564640"/>
              <a:gd name="connsiteY29" fmla="*/ 596964 h 668122"/>
              <a:gd name="connsiteX30" fmla="*/ 1209040 w 1564640"/>
              <a:gd name="connsiteY30" fmla="*/ 586804 h 668122"/>
              <a:gd name="connsiteX31" fmla="*/ 1351280 w 1564640"/>
              <a:gd name="connsiteY31" fmla="*/ 505524 h 668122"/>
              <a:gd name="connsiteX32" fmla="*/ 1402080 w 1564640"/>
              <a:gd name="connsiteY32" fmla="*/ 475044 h 668122"/>
              <a:gd name="connsiteX33" fmla="*/ 1442720 w 1564640"/>
              <a:gd name="connsiteY33" fmla="*/ 454724 h 66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64640" h="668122">
                <a:moveTo>
                  <a:pt x="1564640" y="292164"/>
                </a:moveTo>
                <a:cubicBezTo>
                  <a:pt x="1496907" y="254911"/>
                  <a:pt x="1430581" y="214975"/>
                  <a:pt x="1361440" y="180404"/>
                </a:cubicBezTo>
                <a:cubicBezTo>
                  <a:pt x="1342282" y="170825"/>
                  <a:pt x="1320367" y="168039"/>
                  <a:pt x="1300480" y="160084"/>
                </a:cubicBezTo>
                <a:cubicBezTo>
                  <a:pt x="1286418" y="154459"/>
                  <a:pt x="1274021" y="145082"/>
                  <a:pt x="1259840" y="139764"/>
                </a:cubicBezTo>
                <a:cubicBezTo>
                  <a:pt x="1246765" y="134861"/>
                  <a:pt x="1232806" y="132744"/>
                  <a:pt x="1219200" y="129604"/>
                </a:cubicBezTo>
                <a:cubicBezTo>
                  <a:pt x="1188776" y="122583"/>
                  <a:pt x="1157972" y="117166"/>
                  <a:pt x="1127760" y="109284"/>
                </a:cubicBezTo>
                <a:cubicBezTo>
                  <a:pt x="1080046" y="96837"/>
                  <a:pt x="1032300" y="84237"/>
                  <a:pt x="985520" y="68644"/>
                </a:cubicBezTo>
                <a:cubicBezTo>
                  <a:pt x="965200" y="61871"/>
                  <a:pt x="945742" y="51501"/>
                  <a:pt x="924560" y="48324"/>
                </a:cubicBezTo>
                <a:cubicBezTo>
                  <a:pt x="877552" y="41273"/>
                  <a:pt x="829733" y="41551"/>
                  <a:pt x="782320" y="38164"/>
                </a:cubicBezTo>
                <a:cubicBezTo>
                  <a:pt x="613246" y="-18194"/>
                  <a:pt x="679532" y="-3814"/>
                  <a:pt x="345440" y="28004"/>
                </a:cubicBezTo>
                <a:cubicBezTo>
                  <a:pt x="325781" y="29876"/>
                  <a:pt x="312685" y="50464"/>
                  <a:pt x="294640" y="58484"/>
                </a:cubicBezTo>
                <a:cubicBezTo>
                  <a:pt x="281880" y="64155"/>
                  <a:pt x="267547" y="65257"/>
                  <a:pt x="254000" y="68644"/>
                </a:cubicBezTo>
                <a:cubicBezTo>
                  <a:pt x="243840" y="75417"/>
                  <a:pt x="234442" y="83503"/>
                  <a:pt x="223520" y="88964"/>
                </a:cubicBezTo>
                <a:cubicBezTo>
                  <a:pt x="198958" y="101245"/>
                  <a:pt x="178442" y="99518"/>
                  <a:pt x="152400" y="109284"/>
                </a:cubicBezTo>
                <a:cubicBezTo>
                  <a:pt x="138219" y="114602"/>
                  <a:pt x="125307" y="122831"/>
                  <a:pt x="111760" y="129604"/>
                </a:cubicBezTo>
                <a:cubicBezTo>
                  <a:pt x="104987" y="139764"/>
                  <a:pt x="100074" y="151450"/>
                  <a:pt x="91440" y="160084"/>
                </a:cubicBezTo>
                <a:cubicBezTo>
                  <a:pt x="79466" y="172058"/>
                  <a:pt x="61640" y="177555"/>
                  <a:pt x="50800" y="190564"/>
                </a:cubicBezTo>
                <a:cubicBezTo>
                  <a:pt x="43944" y="198791"/>
                  <a:pt x="45429" y="211465"/>
                  <a:pt x="40640" y="221044"/>
                </a:cubicBezTo>
                <a:cubicBezTo>
                  <a:pt x="35179" y="231966"/>
                  <a:pt x="25279" y="240366"/>
                  <a:pt x="20320" y="251524"/>
                </a:cubicBezTo>
                <a:cubicBezTo>
                  <a:pt x="11621" y="271097"/>
                  <a:pt x="0" y="312484"/>
                  <a:pt x="0" y="312484"/>
                </a:cubicBezTo>
                <a:cubicBezTo>
                  <a:pt x="3387" y="373444"/>
                  <a:pt x="1911" y="434870"/>
                  <a:pt x="10160" y="495364"/>
                </a:cubicBezTo>
                <a:cubicBezTo>
                  <a:pt x="17362" y="548179"/>
                  <a:pt x="36825" y="530602"/>
                  <a:pt x="71120" y="556324"/>
                </a:cubicBezTo>
                <a:cubicBezTo>
                  <a:pt x="86446" y="567819"/>
                  <a:pt x="96171" y="585829"/>
                  <a:pt x="111760" y="596964"/>
                </a:cubicBezTo>
                <a:cubicBezTo>
                  <a:pt x="120475" y="603189"/>
                  <a:pt x="132212" y="603364"/>
                  <a:pt x="142240" y="607124"/>
                </a:cubicBezTo>
                <a:cubicBezTo>
                  <a:pt x="223140" y="637461"/>
                  <a:pt x="164658" y="623389"/>
                  <a:pt x="264160" y="637604"/>
                </a:cubicBezTo>
                <a:cubicBezTo>
                  <a:pt x="284480" y="644377"/>
                  <a:pt x="304068" y="653977"/>
                  <a:pt x="325120" y="657924"/>
                </a:cubicBezTo>
                <a:cubicBezTo>
                  <a:pt x="358573" y="664196"/>
                  <a:pt x="392688" y="668584"/>
                  <a:pt x="426720" y="668084"/>
                </a:cubicBezTo>
                <a:cubicBezTo>
                  <a:pt x="623242" y="665194"/>
                  <a:pt x="819573" y="654537"/>
                  <a:pt x="1016000" y="647764"/>
                </a:cubicBezTo>
                <a:cubicBezTo>
                  <a:pt x="1113625" y="628239"/>
                  <a:pt x="1023312" y="650935"/>
                  <a:pt x="1107440" y="617284"/>
                </a:cubicBezTo>
                <a:cubicBezTo>
                  <a:pt x="1127327" y="609329"/>
                  <a:pt x="1147884" y="603119"/>
                  <a:pt x="1168400" y="596964"/>
                </a:cubicBezTo>
                <a:cubicBezTo>
                  <a:pt x="1181775" y="592952"/>
                  <a:pt x="1196075" y="591990"/>
                  <a:pt x="1209040" y="586804"/>
                </a:cubicBezTo>
                <a:cubicBezTo>
                  <a:pt x="1260198" y="566341"/>
                  <a:pt x="1304708" y="534183"/>
                  <a:pt x="1351280" y="505524"/>
                </a:cubicBezTo>
                <a:cubicBezTo>
                  <a:pt x="1368098" y="495174"/>
                  <a:pt x="1383346" y="481289"/>
                  <a:pt x="1402080" y="475044"/>
                </a:cubicBezTo>
                <a:cubicBezTo>
                  <a:pt x="1437104" y="463369"/>
                  <a:pt x="1424987" y="472457"/>
                  <a:pt x="1442720" y="454724"/>
                </a:cubicBezTo>
              </a:path>
            </a:pathLst>
          </a:custGeom>
          <a:ln w="76200">
            <a:solidFill>
              <a:srgbClr val="FF0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D84ACB36-791C-4FDF-8F9A-FE1443D4C2A0}"/>
              </a:ext>
            </a:extLst>
          </p:cNvPr>
          <p:cNvSpPr/>
          <p:nvPr/>
        </p:nvSpPr>
        <p:spPr>
          <a:xfrm>
            <a:off x="4185920" y="3246999"/>
            <a:ext cx="1564640" cy="668122"/>
          </a:xfrm>
          <a:custGeom>
            <a:avLst/>
            <a:gdLst>
              <a:gd name="connsiteX0" fmla="*/ 1564640 w 1564640"/>
              <a:gd name="connsiteY0" fmla="*/ 292164 h 668122"/>
              <a:gd name="connsiteX1" fmla="*/ 1361440 w 1564640"/>
              <a:gd name="connsiteY1" fmla="*/ 180404 h 668122"/>
              <a:gd name="connsiteX2" fmla="*/ 1300480 w 1564640"/>
              <a:gd name="connsiteY2" fmla="*/ 160084 h 668122"/>
              <a:gd name="connsiteX3" fmla="*/ 1259840 w 1564640"/>
              <a:gd name="connsiteY3" fmla="*/ 139764 h 668122"/>
              <a:gd name="connsiteX4" fmla="*/ 1219200 w 1564640"/>
              <a:gd name="connsiteY4" fmla="*/ 129604 h 668122"/>
              <a:gd name="connsiteX5" fmla="*/ 1127760 w 1564640"/>
              <a:gd name="connsiteY5" fmla="*/ 109284 h 668122"/>
              <a:gd name="connsiteX6" fmla="*/ 985520 w 1564640"/>
              <a:gd name="connsiteY6" fmla="*/ 68644 h 668122"/>
              <a:gd name="connsiteX7" fmla="*/ 924560 w 1564640"/>
              <a:gd name="connsiteY7" fmla="*/ 48324 h 668122"/>
              <a:gd name="connsiteX8" fmla="*/ 782320 w 1564640"/>
              <a:gd name="connsiteY8" fmla="*/ 38164 h 668122"/>
              <a:gd name="connsiteX9" fmla="*/ 345440 w 1564640"/>
              <a:gd name="connsiteY9" fmla="*/ 28004 h 668122"/>
              <a:gd name="connsiteX10" fmla="*/ 294640 w 1564640"/>
              <a:gd name="connsiteY10" fmla="*/ 58484 h 668122"/>
              <a:gd name="connsiteX11" fmla="*/ 254000 w 1564640"/>
              <a:gd name="connsiteY11" fmla="*/ 68644 h 668122"/>
              <a:gd name="connsiteX12" fmla="*/ 223520 w 1564640"/>
              <a:gd name="connsiteY12" fmla="*/ 88964 h 668122"/>
              <a:gd name="connsiteX13" fmla="*/ 152400 w 1564640"/>
              <a:gd name="connsiteY13" fmla="*/ 109284 h 668122"/>
              <a:gd name="connsiteX14" fmla="*/ 111760 w 1564640"/>
              <a:gd name="connsiteY14" fmla="*/ 129604 h 668122"/>
              <a:gd name="connsiteX15" fmla="*/ 91440 w 1564640"/>
              <a:gd name="connsiteY15" fmla="*/ 160084 h 668122"/>
              <a:gd name="connsiteX16" fmla="*/ 50800 w 1564640"/>
              <a:gd name="connsiteY16" fmla="*/ 190564 h 668122"/>
              <a:gd name="connsiteX17" fmla="*/ 40640 w 1564640"/>
              <a:gd name="connsiteY17" fmla="*/ 221044 h 668122"/>
              <a:gd name="connsiteX18" fmla="*/ 20320 w 1564640"/>
              <a:gd name="connsiteY18" fmla="*/ 251524 h 668122"/>
              <a:gd name="connsiteX19" fmla="*/ 0 w 1564640"/>
              <a:gd name="connsiteY19" fmla="*/ 312484 h 668122"/>
              <a:gd name="connsiteX20" fmla="*/ 10160 w 1564640"/>
              <a:gd name="connsiteY20" fmla="*/ 495364 h 668122"/>
              <a:gd name="connsiteX21" fmla="*/ 71120 w 1564640"/>
              <a:gd name="connsiteY21" fmla="*/ 556324 h 668122"/>
              <a:gd name="connsiteX22" fmla="*/ 111760 w 1564640"/>
              <a:gd name="connsiteY22" fmla="*/ 596964 h 668122"/>
              <a:gd name="connsiteX23" fmla="*/ 142240 w 1564640"/>
              <a:gd name="connsiteY23" fmla="*/ 607124 h 668122"/>
              <a:gd name="connsiteX24" fmla="*/ 264160 w 1564640"/>
              <a:gd name="connsiteY24" fmla="*/ 637604 h 668122"/>
              <a:gd name="connsiteX25" fmla="*/ 325120 w 1564640"/>
              <a:gd name="connsiteY25" fmla="*/ 657924 h 668122"/>
              <a:gd name="connsiteX26" fmla="*/ 426720 w 1564640"/>
              <a:gd name="connsiteY26" fmla="*/ 668084 h 668122"/>
              <a:gd name="connsiteX27" fmla="*/ 1016000 w 1564640"/>
              <a:gd name="connsiteY27" fmla="*/ 647764 h 668122"/>
              <a:gd name="connsiteX28" fmla="*/ 1107440 w 1564640"/>
              <a:gd name="connsiteY28" fmla="*/ 617284 h 668122"/>
              <a:gd name="connsiteX29" fmla="*/ 1168400 w 1564640"/>
              <a:gd name="connsiteY29" fmla="*/ 596964 h 668122"/>
              <a:gd name="connsiteX30" fmla="*/ 1209040 w 1564640"/>
              <a:gd name="connsiteY30" fmla="*/ 586804 h 668122"/>
              <a:gd name="connsiteX31" fmla="*/ 1351280 w 1564640"/>
              <a:gd name="connsiteY31" fmla="*/ 505524 h 668122"/>
              <a:gd name="connsiteX32" fmla="*/ 1402080 w 1564640"/>
              <a:gd name="connsiteY32" fmla="*/ 475044 h 668122"/>
              <a:gd name="connsiteX33" fmla="*/ 1442720 w 1564640"/>
              <a:gd name="connsiteY33" fmla="*/ 454724 h 66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64640" h="668122">
                <a:moveTo>
                  <a:pt x="1564640" y="292164"/>
                </a:moveTo>
                <a:cubicBezTo>
                  <a:pt x="1496907" y="254911"/>
                  <a:pt x="1430581" y="214975"/>
                  <a:pt x="1361440" y="180404"/>
                </a:cubicBezTo>
                <a:cubicBezTo>
                  <a:pt x="1342282" y="170825"/>
                  <a:pt x="1320367" y="168039"/>
                  <a:pt x="1300480" y="160084"/>
                </a:cubicBezTo>
                <a:cubicBezTo>
                  <a:pt x="1286418" y="154459"/>
                  <a:pt x="1274021" y="145082"/>
                  <a:pt x="1259840" y="139764"/>
                </a:cubicBezTo>
                <a:cubicBezTo>
                  <a:pt x="1246765" y="134861"/>
                  <a:pt x="1232806" y="132744"/>
                  <a:pt x="1219200" y="129604"/>
                </a:cubicBezTo>
                <a:cubicBezTo>
                  <a:pt x="1188776" y="122583"/>
                  <a:pt x="1157972" y="117166"/>
                  <a:pt x="1127760" y="109284"/>
                </a:cubicBezTo>
                <a:cubicBezTo>
                  <a:pt x="1080046" y="96837"/>
                  <a:pt x="1032300" y="84237"/>
                  <a:pt x="985520" y="68644"/>
                </a:cubicBezTo>
                <a:cubicBezTo>
                  <a:pt x="965200" y="61871"/>
                  <a:pt x="945742" y="51501"/>
                  <a:pt x="924560" y="48324"/>
                </a:cubicBezTo>
                <a:cubicBezTo>
                  <a:pt x="877552" y="41273"/>
                  <a:pt x="829733" y="41551"/>
                  <a:pt x="782320" y="38164"/>
                </a:cubicBezTo>
                <a:cubicBezTo>
                  <a:pt x="613246" y="-18194"/>
                  <a:pt x="679532" y="-3814"/>
                  <a:pt x="345440" y="28004"/>
                </a:cubicBezTo>
                <a:cubicBezTo>
                  <a:pt x="325781" y="29876"/>
                  <a:pt x="312685" y="50464"/>
                  <a:pt x="294640" y="58484"/>
                </a:cubicBezTo>
                <a:cubicBezTo>
                  <a:pt x="281880" y="64155"/>
                  <a:pt x="267547" y="65257"/>
                  <a:pt x="254000" y="68644"/>
                </a:cubicBezTo>
                <a:cubicBezTo>
                  <a:pt x="243840" y="75417"/>
                  <a:pt x="234442" y="83503"/>
                  <a:pt x="223520" y="88964"/>
                </a:cubicBezTo>
                <a:cubicBezTo>
                  <a:pt x="198958" y="101245"/>
                  <a:pt x="178442" y="99518"/>
                  <a:pt x="152400" y="109284"/>
                </a:cubicBezTo>
                <a:cubicBezTo>
                  <a:pt x="138219" y="114602"/>
                  <a:pt x="125307" y="122831"/>
                  <a:pt x="111760" y="129604"/>
                </a:cubicBezTo>
                <a:cubicBezTo>
                  <a:pt x="104987" y="139764"/>
                  <a:pt x="100074" y="151450"/>
                  <a:pt x="91440" y="160084"/>
                </a:cubicBezTo>
                <a:cubicBezTo>
                  <a:pt x="79466" y="172058"/>
                  <a:pt x="61640" y="177555"/>
                  <a:pt x="50800" y="190564"/>
                </a:cubicBezTo>
                <a:cubicBezTo>
                  <a:pt x="43944" y="198791"/>
                  <a:pt x="45429" y="211465"/>
                  <a:pt x="40640" y="221044"/>
                </a:cubicBezTo>
                <a:cubicBezTo>
                  <a:pt x="35179" y="231966"/>
                  <a:pt x="25279" y="240366"/>
                  <a:pt x="20320" y="251524"/>
                </a:cubicBezTo>
                <a:cubicBezTo>
                  <a:pt x="11621" y="271097"/>
                  <a:pt x="0" y="312484"/>
                  <a:pt x="0" y="312484"/>
                </a:cubicBezTo>
                <a:cubicBezTo>
                  <a:pt x="3387" y="373444"/>
                  <a:pt x="1911" y="434870"/>
                  <a:pt x="10160" y="495364"/>
                </a:cubicBezTo>
                <a:cubicBezTo>
                  <a:pt x="17362" y="548179"/>
                  <a:pt x="36825" y="530602"/>
                  <a:pt x="71120" y="556324"/>
                </a:cubicBezTo>
                <a:cubicBezTo>
                  <a:pt x="86446" y="567819"/>
                  <a:pt x="96171" y="585829"/>
                  <a:pt x="111760" y="596964"/>
                </a:cubicBezTo>
                <a:cubicBezTo>
                  <a:pt x="120475" y="603189"/>
                  <a:pt x="132212" y="603364"/>
                  <a:pt x="142240" y="607124"/>
                </a:cubicBezTo>
                <a:cubicBezTo>
                  <a:pt x="223140" y="637461"/>
                  <a:pt x="164658" y="623389"/>
                  <a:pt x="264160" y="637604"/>
                </a:cubicBezTo>
                <a:cubicBezTo>
                  <a:pt x="284480" y="644377"/>
                  <a:pt x="304068" y="653977"/>
                  <a:pt x="325120" y="657924"/>
                </a:cubicBezTo>
                <a:cubicBezTo>
                  <a:pt x="358573" y="664196"/>
                  <a:pt x="392688" y="668584"/>
                  <a:pt x="426720" y="668084"/>
                </a:cubicBezTo>
                <a:cubicBezTo>
                  <a:pt x="623242" y="665194"/>
                  <a:pt x="819573" y="654537"/>
                  <a:pt x="1016000" y="647764"/>
                </a:cubicBezTo>
                <a:cubicBezTo>
                  <a:pt x="1113625" y="628239"/>
                  <a:pt x="1023312" y="650935"/>
                  <a:pt x="1107440" y="617284"/>
                </a:cubicBezTo>
                <a:cubicBezTo>
                  <a:pt x="1127327" y="609329"/>
                  <a:pt x="1147884" y="603119"/>
                  <a:pt x="1168400" y="596964"/>
                </a:cubicBezTo>
                <a:cubicBezTo>
                  <a:pt x="1181775" y="592952"/>
                  <a:pt x="1196075" y="591990"/>
                  <a:pt x="1209040" y="586804"/>
                </a:cubicBezTo>
                <a:cubicBezTo>
                  <a:pt x="1260198" y="566341"/>
                  <a:pt x="1304708" y="534183"/>
                  <a:pt x="1351280" y="505524"/>
                </a:cubicBezTo>
                <a:cubicBezTo>
                  <a:pt x="1368098" y="495174"/>
                  <a:pt x="1383346" y="481289"/>
                  <a:pt x="1402080" y="475044"/>
                </a:cubicBezTo>
                <a:cubicBezTo>
                  <a:pt x="1437104" y="463369"/>
                  <a:pt x="1424987" y="472457"/>
                  <a:pt x="1442720" y="454724"/>
                </a:cubicBezTo>
              </a:path>
            </a:pathLst>
          </a:custGeom>
          <a:ln w="76200">
            <a:solidFill>
              <a:srgbClr val="FF0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7E399227-E62D-41B4-BA7B-CD261E0AADDB}"/>
              </a:ext>
            </a:extLst>
          </p:cNvPr>
          <p:cNvSpPr/>
          <p:nvPr/>
        </p:nvSpPr>
        <p:spPr>
          <a:xfrm>
            <a:off x="3637280" y="5717326"/>
            <a:ext cx="1564640" cy="668122"/>
          </a:xfrm>
          <a:custGeom>
            <a:avLst/>
            <a:gdLst>
              <a:gd name="connsiteX0" fmla="*/ 1564640 w 1564640"/>
              <a:gd name="connsiteY0" fmla="*/ 292164 h 668122"/>
              <a:gd name="connsiteX1" fmla="*/ 1361440 w 1564640"/>
              <a:gd name="connsiteY1" fmla="*/ 180404 h 668122"/>
              <a:gd name="connsiteX2" fmla="*/ 1300480 w 1564640"/>
              <a:gd name="connsiteY2" fmla="*/ 160084 h 668122"/>
              <a:gd name="connsiteX3" fmla="*/ 1259840 w 1564640"/>
              <a:gd name="connsiteY3" fmla="*/ 139764 h 668122"/>
              <a:gd name="connsiteX4" fmla="*/ 1219200 w 1564640"/>
              <a:gd name="connsiteY4" fmla="*/ 129604 h 668122"/>
              <a:gd name="connsiteX5" fmla="*/ 1127760 w 1564640"/>
              <a:gd name="connsiteY5" fmla="*/ 109284 h 668122"/>
              <a:gd name="connsiteX6" fmla="*/ 985520 w 1564640"/>
              <a:gd name="connsiteY6" fmla="*/ 68644 h 668122"/>
              <a:gd name="connsiteX7" fmla="*/ 924560 w 1564640"/>
              <a:gd name="connsiteY7" fmla="*/ 48324 h 668122"/>
              <a:gd name="connsiteX8" fmla="*/ 782320 w 1564640"/>
              <a:gd name="connsiteY8" fmla="*/ 38164 h 668122"/>
              <a:gd name="connsiteX9" fmla="*/ 345440 w 1564640"/>
              <a:gd name="connsiteY9" fmla="*/ 28004 h 668122"/>
              <a:gd name="connsiteX10" fmla="*/ 294640 w 1564640"/>
              <a:gd name="connsiteY10" fmla="*/ 58484 h 668122"/>
              <a:gd name="connsiteX11" fmla="*/ 254000 w 1564640"/>
              <a:gd name="connsiteY11" fmla="*/ 68644 h 668122"/>
              <a:gd name="connsiteX12" fmla="*/ 223520 w 1564640"/>
              <a:gd name="connsiteY12" fmla="*/ 88964 h 668122"/>
              <a:gd name="connsiteX13" fmla="*/ 152400 w 1564640"/>
              <a:gd name="connsiteY13" fmla="*/ 109284 h 668122"/>
              <a:gd name="connsiteX14" fmla="*/ 111760 w 1564640"/>
              <a:gd name="connsiteY14" fmla="*/ 129604 h 668122"/>
              <a:gd name="connsiteX15" fmla="*/ 91440 w 1564640"/>
              <a:gd name="connsiteY15" fmla="*/ 160084 h 668122"/>
              <a:gd name="connsiteX16" fmla="*/ 50800 w 1564640"/>
              <a:gd name="connsiteY16" fmla="*/ 190564 h 668122"/>
              <a:gd name="connsiteX17" fmla="*/ 40640 w 1564640"/>
              <a:gd name="connsiteY17" fmla="*/ 221044 h 668122"/>
              <a:gd name="connsiteX18" fmla="*/ 20320 w 1564640"/>
              <a:gd name="connsiteY18" fmla="*/ 251524 h 668122"/>
              <a:gd name="connsiteX19" fmla="*/ 0 w 1564640"/>
              <a:gd name="connsiteY19" fmla="*/ 312484 h 668122"/>
              <a:gd name="connsiteX20" fmla="*/ 10160 w 1564640"/>
              <a:gd name="connsiteY20" fmla="*/ 495364 h 668122"/>
              <a:gd name="connsiteX21" fmla="*/ 71120 w 1564640"/>
              <a:gd name="connsiteY21" fmla="*/ 556324 h 668122"/>
              <a:gd name="connsiteX22" fmla="*/ 111760 w 1564640"/>
              <a:gd name="connsiteY22" fmla="*/ 596964 h 668122"/>
              <a:gd name="connsiteX23" fmla="*/ 142240 w 1564640"/>
              <a:gd name="connsiteY23" fmla="*/ 607124 h 668122"/>
              <a:gd name="connsiteX24" fmla="*/ 264160 w 1564640"/>
              <a:gd name="connsiteY24" fmla="*/ 637604 h 668122"/>
              <a:gd name="connsiteX25" fmla="*/ 325120 w 1564640"/>
              <a:gd name="connsiteY25" fmla="*/ 657924 h 668122"/>
              <a:gd name="connsiteX26" fmla="*/ 426720 w 1564640"/>
              <a:gd name="connsiteY26" fmla="*/ 668084 h 668122"/>
              <a:gd name="connsiteX27" fmla="*/ 1016000 w 1564640"/>
              <a:gd name="connsiteY27" fmla="*/ 647764 h 668122"/>
              <a:gd name="connsiteX28" fmla="*/ 1107440 w 1564640"/>
              <a:gd name="connsiteY28" fmla="*/ 617284 h 668122"/>
              <a:gd name="connsiteX29" fmla="*/ 1168400 w 1564640"/>
              <a:gd name="connsiteY29" fmla="*/ 596964 h 668122"/>
              <a:gd name="connsiteX30" fmla="*/ 1209040 w 1564640"/>
              <a:gd name="connsiteY30" fmla="*/ 586804 h 668122"/>
              <a:gd name="connsiteX31" fmla="*/ 1351280 w 1564640"/>
              <a:gd name="connsiteY31" fmla="*/ 505524 h 668122"/>
              <a:gd name="connsiteX32" fmla="*/ 1402080 w 1564640"/>
              <a:gd name="connsiteY32" fmla="*/ 475044 h 668122"/>
              <a:gd name="connsiteX33" fmla="*/ 1442720 w 1564640"/>
              <a:gd name="connsiteY33" fmla="*/ 454724 h 66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64640" h="668122">
                <a:moveTo>
                  <a:pt x="1564640" y="292164"/>
                </a:moveTo>
                <a:cubicBezTo>
                  <a:pt x="1496907" y="254911"/>
                  <a:pt x="1430581" y="214975"/>
                  <a:pt x="1361440" y="180404"/>
                </a:cubicBezTo>
                <a:cubicBezTo>
                  <a:pt x="1342282" y="170825"/>
                  <a:pt x="1320367" y="168039"/>
                  <a:pt x="1300480" y="160084"/>
                </a:cubicBezTo>
                <a:cubicBezTo>
                  <a:pt x="1286418" y="154459"/>
                  <a:pt x="1274021" y="145082"/>
                  <a:pt x="1259840" y="139764"/>
                </a:cubicBezTo>
                <a:cubicBezTo>
                  <a:pt x="1246765" y="134861"/>
                  <a:pt x="1232806" y="132744"/>
                  <a:pt x="1219200" y="129604"/>
                </a:cubicBezTo>
                <a:cubicBezTo>
                  <a:pt x="1188776" y="122583"/>
                  <a:pt x="1157972" y="117166"/>
                  <a:pt x="1127760" y="109284"/>
                </a:cubicBezTo>
                <a:cubicBezTo>
                  <a:pt x="1080046" y="96837"/>
                  <a:pt x="1032300" y="84237"/>
                  <a:pt x="985520" y="68644"/>
                </a:cubicBezTo>
                <a:cubicBezTo>
                  <a:pt x="965200" y="61871"/>
                  <a:pt x="945742" y="51501"/>
                  <a:pt x="924560" y="48324"/>
                </a:cubicBezTo>
                <a:cubicBezTo>
                  <a:pt x="877552" y="41273"/>
                  <a:pt x="829733" y="41551"/>
                  <a:pt x="782320" y="38164"/>
                </a:cubicBezTo>
                <a:cubicBezTo>
                  <a:pt x="613246" y="-18194"/>
                  <a:pt x="679532" y="-3814"/>
                  <a:pt x="345440" y="28004"/>
                </a:cubicBezTo>
                <a:cubicBezTo>
                  <a:pt x="325781" y="29876"/>
                  <a:pt x="312685" y="50464"/>
                  <a:pt x="294640" y="58484"/>
                </a:cubicBezTo>
                <a:cubicBezTo>
                  <a:pt x="281880" y="64155"/>
                  <a:pt x="267547" y="65257"/>
                  <a:pt x="254000" y="68644"/>
                </a:cubicBezTo>
                <a:cubicBezTo>
                  <a:pt x="243840" y="75417"/>
                  <a:pt x="234442" y="83503"/>
                  <a:pt x="223520" y="88964"/>
                </a:cubicBezTo>
                <a:cubicBezTo>
                  <a:pt x="198958" y="101245"/>
                  <a:pt x="178442" y="99518"/>
                  <a:pt x="152400" y="109284"/>
                </a:cubicBezTo>
                <a:cubicBezTo>
                  <a:pt x="138219" y="114602"/>
                  <a:pt x="125307" y="122831"/>
                  <a:pt x="111760" y="129604"/>
                </a:cubicBezTo>
                <a:cubicBezTo>
                  <a:pt x="104987" y="139764"/>
                  <a:pt x="100074" y="151450"/>
                  <a:pt x="91440" y="160084"/>
                </a:cubicBezTo>
                <a:cubicBezTo>
                  <a:pt x="79466" y="172058"/>
                  <a:pt x="61640" y="177555"/>
                  <a:pt x="50800" y="190564"/>
                </a:cubicBezTo>
                <a:cubicBezTo>
                  <a:pt x="43944" y="198791"/>
                  <a:pt x="45429" y="211465"/>
                  <a:pt x="40640" y="221044"/>
                </a:cubicBezTo>
                <a:cubicBezTo>
                  <a:pt x="35179" y="231966"/>
                  <a:pt x="25279" y="240366"/>
                  <a:pt x="20320" y="251524"/>
                </a:cubicBezTo>
                <a:cubicBezTo>
                  <a:pt x="11621" y="271097"/>
                  <a:pt x="0" y="312484"/>
                  <a:pt x="0" y="312484"/>
                </a:cubicBezTo>
                <a:cubicBezTo>
                  <a:pt x="3387" y="373444"/>
                  <a:pt x="1911" y="434870"/>
                  <a:pt x="10160" y="495364"/>
                </a:cubicBezTo>
                <a:cubicBezTo>
                  <a:pt x="17362" y="548179"/>
                  <a:pt x="36825" y="530602"/>
                  <a:pt x="71120" y="556324"/>
                </a:cubicBezTo>
                <a:cubicBezTo>
                  <a:pt x="86446" y="567819"/>
                  <a:pt x="96171" y="585829"/>
                  <a:pt x="111760" y="596964"/>
                </a:cubicBezTo>
                <a:cubicBezTo>
                  <a:pt x="120475" y="603189"/>
                  <a:pt x="132212" y="603364"/>
                  <a:pt x="142240" y="607124"/>
                </a:cubicBezTo>
                <a:cubicBezTo>
                  <a:pt x="223140" y="637461"/>
                  <a:pt x="164658" y="623389"/>
                  <a:pt x="264160" y="637604"/>
                </a:cubicBezTo>
                <a:cubicBezTo>
                  <a:pt x="284480" y="644377"/>
                  <a:pt x="304068" y="653977"/>
                  <a:pt x="325120" y="657924"/>
                </a:cubicBezTo>
                <a:cubicBezTo>
                  <a:pt x="358573" y="664196"/>
                  <a:pt x="392688" y="668584"/>
                  <a:pt x="426720" y="668084"/>
                </a:cubicBezTo>
                <a:cubicBezTo>
                  <a:pt x="623242" y="665194"/>
                  <a:pt x="819573" y="654537"/>
                  <a:pt x="1016000" y="647764"/>
                </a:cubicBezTo>
                <a:cubicBezTo>
                  <a:pt x="1113625" y="628239"/>
                  <a:pt x="1023312" y="650935"/>
                  <a:pt x="1107440" y="617284"/>
                </a:cubicBezTo>
                <a:cubicBezTo>
                  <a:pt x="1127327" y="609329"/>
                  <a:pt x="1147884" y="603119"/>
                  <a:pt x="1168400" y="596964"/>
                </a:cubicBezTo>
                <a:cubicBezTo>
                  <a:pt x="1181775" y="592952"/>
                  <a:pt x="1196075" y="591990"/>
                  <a:pt x="1209040" y="586804"/>
                </a:cubicBezTo>
                <a:cubicBezTo>
                  <a:pt x="1260198" y="566341"/>
                  <a:pt x="1304708" y="534183"/>
                  <a:pt x="1351280" y="505524"/>
                </a:cubicBezTo>
                <a:cubicBezTo>
                  <a:pt x="1368098" y="495174"/>
                  <a:pt x="1383346" y="481289"/>
                  <a:pt x="1402080" y="475044"/>
                </a:cubicBezTo>
                <a:cubicBezTo>
                  <a:pt x="1437104" y="463369"/>
                  <a:pt x="1424987" y="472457"/>
                  <a:pt x="1442720" y="454724"/>
                </a:cubicBezTo>
              </a:path>
            </a:pathLst>
          </a:custGeom>
          <a:ln w="76200">
            <a:solidFill>
              <a:srgbClr val="FF0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10680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F48DC3-CF03-1FBF-10D5-C7B00B640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8E9DA09-4923-ED13-3D21-3F0AFD756EC3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11 ноября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458585-D39F-23DC-28BC-7678883A4683}"/>
              </a:ext>
            </a:extLst>
          </p:cNvPr>
          <p:cNvSpPr txBox="1"/>
          <p:nvPr/>
        </p:nvSpPr>
        <p:spPr>
          <a:xfrm>
            <a:off x="0" y="1060641"/>
            <a:ext cx="12192000" cy="582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Выучить наизусть четыре </a:t>
            </a:r>
            <a:r>
              <a:rPr lang="ru-RU" sz="2800" dirty="0"/>
              <a:t>скороговорки («Чешуя…», «Черепаха…», «Четверть…», «Наша дочь…»)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ru-RU" sz="28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Мини-тест «Что/Чтобы». Рассказать, как проходили, что было сложно.</a:t>
            </a:r>
            <a:endParaRPr lang="ru-RU" sz="2800" dirty="0">
              <a:solidFill>
                <a:schemeClr val="tx1"/>
              </a:solidFill>
            </a:endParaRP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</a:rPr>
              <a:t>3. По группе текстов «6 текстов (формат PDF)» (по теме "Семья" на странице Темы и тексты) — текст 3 («Количество детей в семье»):</a:t>
            </a:r>
          </a:p>
          <a:p>
            <a:pPr lvl="1"/>
            <a:r>
              <a:rPr lang="ru-RU" sz="2800" dirty="0">
                <a:solidFill>
                  <a:schemeClr val="tx1"/>
                </a:solidFill>
              </a:rPr>
              <a:t>1) прочитать текст;</a:t>
            </a:r>
          </a:p>
          <a:p>
            <a:pPr lvl="1"/>
            <a:r>
              <a:rPr lang="ru-RU" sz="2800" dirty="0">
                <a:solidFill>
                  <a:schemeClr val="tx1"/>
                </a:solidFill>
              </a:rPr>
              <a:t>2) пересказать текст, используя фразы с косвенной речью (</a:t>
            </a:r>
            <a:r>
              <a:rPr lang="ru-RU" sz="2800" i="1" dirty="0">
                <a:solidFill>
                  <a:srgbClr val="0070C0"/>
                </a:solidFill>
              </a:rPr>
              <a:t>Журналист спросил, …; отец Александр ответил, …; / добавил / высказал мнение / поинтересовался / привел пример …</a:t>
            </a:r>
            <a:r>
              <a:rPr lang="ru-RU" sz="2800" dirty="0">
                <a:solidFill>
                  <a:schemeClr val="tx1"/>
                </a:solidFill>
              </a:rPr>
              <a:t>);</a:t>
            </a:r>
          </a:p>
          <a:p>
            <a:pPr lvl="1"/>
            <a:r>
              <a:rPr lang="ru-RU" sz="2800" dirty="0">
                <a:solidFill>
                  <a:schemeClr val="tx1"/>
                </a:solidFill>
              </a:rPr>
              <a:t>3) ответить на вопросы по тексту;</a:t>
            </a:r>
          </a:p>
          <a:p>
            <a:pPr lvl="1"/>
            <a:r>
              <a:rPr lang="ru-RU" sz="2800" dirty="0">
                <a:solidFill>
                  <a:schemeClr val="tx1"/>
                </a:solidFill>
              </a:rPr>
              <a:t>4) прочитать разделы «Разные мнения» и кратко пересказать содержание;</a:t>
            </a:r>
          </a:p>
          <a:p>
            <a:pPr lvl="1"/>
            <a:r>
              <a:rPr lang="ru-RU" sz="2800" dirty="0">
                <a:solidFill>
                  <a:schemeClr val="tx1"/>
                </a:solidFill>
              </a:rPr>
              <a:t>5) по пунктам </a:t>
            </a:r>
            <a:r>
              <a:rPr lang="ru-RU" sz="2800" dirty="0">
                <a:solidFill>
                  <a:schemeClr val="tx1"/>
                </a:solidFill>
                <a:sym typeface="Wingdings 2" panose="05020102010507070707" pitchFamily="18" charset="2"/>
              </a:rPr>
              <a:t> высказать свое мнение.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9996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11808</TotalTime>
  <Words>2907</Words>
  <Application>Microsoft Office PowerPoint</Application>
  <PresentationFormat>Широкоэкранный</PresentationFormat>
  <Paragraphs>478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Lato</vt:lpstr>
      <vt:lpstr>Times New Roman</vt:lpstr>
      <vt:lpstr>Wingdings</vt:lpstr>
      <vt:lpstr>Wingdings 2</vt:lpstr>
      <vt:lpstr>Тема Office</vt:lpstr>
      <vt:lpstr>1_Тема Office</vt:lpstr>
      <vt:lpstr>Группа 101СА </vt:lpstr>
      <vt:lpstr>Фонетика Русские скороговорки и стихотворения</vt:lpstr>
      <vt:lpstr>чшщ</vt:lpstr>
      <vt:lpstr>Скороговорки</vt:lpstr>
      <vt:lpstr>Скороговорки</vt:lpstr>
      <vt:lpstr>Современный русский алфавит   </vt:lpstr>
      <vt:lpstr>Скороговорки</vt:lpstr>
      <vt:lpstr>Презентация PowerPoint</vt:lpstr>
      <vt:lpstr>Презентация PowerPoint</vt:lpstr>
      <vt:lpstr>Проверка ДЗ </vt:lpstr>
      <vt:lpstr>Презентация PowerPoint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 Перевод прямой речи в косвенную</vt:lpstr>
      <vt:lpstr>Прямая и косвенная речь Перевод прямой речи в косвенную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147</cp:revision>
  <dcterms:created xsi:type="dcterms:W3CDTF">2024-09-01T20:30:35Z</dcterms:created>
  <dcterms:modified xsi:type="dcterms:W3CDTF">2024-11-07T13:48:39Z</dcterms:modified>
</cp:coreProperties>
</file>