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256" r:id="rId3"/>
    <p:sldId id="273" r:id="rId4"/>
    <p:sldId id="658" r:id="rId5"/>
    <p:sldId id="648" r:id="rId6"/>
    <p:sldId id="654" r:id="rId7"/>
    <p:sldId id="526" r:id="rId8"/>
    <p:sldId id="441" r:id="rId9"/>
    <p:sldId id="664" r:id="rId10"/>
    <p:sldId id="525" r:id="rId11"/>
    <p:sldId id="665" r:id="rId12"/>
    <p:sldId id="527" r:id="rId13"/>
    <p:sldId id="528" r:id="rId14"/>
    <p:sldId id="666" r:id="rId15"/>
    <p:sldId id="667" r:id="rId16"/>
    <p:sldId id="668" r:id="rId17"/>
    <p:sldId id="543"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F57C"/>
    <a:srgbClr val="D3F9AE"/>
    <a:srgbClr val="B5F77B"/>
    <a:srgbClr val="FFFFFF"/>
    <a:srgbClr val="C3A8BF"/>
    <a:srgbClr val="B3A6E5"/>
    <a:srgbClr val="ABC0E4"/>
    <a:srgbClr val="F3F6FB"/>
    <a:srgbClr val="E5CBB1"/>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68" autoAdjust="0"/>
    <p:restoredTop sz="94660"/>
  </p:normalViewPr>
  <p:slideViewPr>
    <p:cSldViewPr snapToGrid="0">
      <p:cViewPr varScale="1">
        <p:scale>
          <a:sx n="57" d="100"/>
          <a:sy n="57" d="100"/>
        </p:scale>
        <p:origin x="254"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12095-B66C-4D65-955C-A4C5B1553B8B}" type="datetimeFigureOut">
              <a:rPr lang="ru-RU" smtClean="0"/>
              <a:t>24.10.2024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C7D8EF-D432-42D2-9983-35849A0EBDA8}" type="slidenum">
              <a:rPr lang="ru-RU" smtClean="0"/>
              <a:t>‹#›</a:t>
            </a:fld>
            <a:endParaRPr lang="ru-RU"/>
          </a:p>
        </p:txBody>
      </p:sp>
    </p:spTree>
    <p:extLst>
      <p:ext uri="{BB962C8B-B14F-4D97-AF65-F5344CB8AC3E}">
        <p14:creationId xmlns:p14="http://schemas.microsoft.com/office/powerpoint/2010/main" val="1489134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AC7D8EF-D432-42D2-9983-35849A0EBDA8}" type="slidenum">
              <a:rPr lang="ru-RU" smtClean="0"/>
              <a:t>1</a:t>
            </a:fld>
            <a:endParaRPr lang="ru-RU"/>
          </a:p>
        </p:txBody>
      </p:sp>
    </p:spTree>
    <p:extLst>
      <p:ext uri="{BB962C8B-B14F-4D97-AF65-F5344CB8AC3E}">
        <p14:creationId xmlns:p14="http://schemas.microsoft.com/office/powerpoint/2010/main" val="506744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961625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51499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04105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796383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07346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48271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180453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830835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558533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044755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682674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24.10.2024</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3464080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3602831" y="4851"/>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101СА </a:t>
            </a:r>
            <a:endParaRPr lang="ru-RU" sz="5400" b="1" spc="300" dirty="0">
              <a:solidFill>
                <a:srgbClr val="7030A0"/>
              </a:solidFill>
              <a:effectLst>
                <a:outerShdw blurRad="38100" dist="38100" dir="2700000" algn="tl">
                  <a:srgbClr val="000000">
                    <a:alpha val="43137"/>
                  </a:srgbClr>
                </a:outerShdw>
              </a:effectLst>
            </a:endParaRPr>
          </a:p>
        </p:txBody>
      </p:sp>
      <p:graphicFrame>
        <p:nvGraphicFramePr>
          <p:cNvPr id="12" name="Таблица 11">
            <a:extLst>
              <a:ext uri="{FF2B5EF4-FFF2-40B4-BE49-F238E27FC236}">
                <a16:creationId xmlns:a16="http://schemas.microsoft.com/office/drawing/2014/main" id="{DAF65ED5-1303-D50D-91AF-F4F5FCC2F08A}"/>
              </a:ext>
            </a:extLst>
          </p:cNvPr>
          <p:cNvGraphicFramePr>
            <a:graphicFrameLocks noGrp="1"/>
          </p:cNvGraphicFramePr>
          <p:nvPr>
            <p:extLst>
              <p:ext uri="{D42A27DB-BD31-4B8C-83A1-F6EECF244321}">
                <p14:modId xmlns:p14="http://schemas.microsoft.com/office/powerpoint/2010/main" val="3843365986"/>
              </p:ext>
            </p:extLst>
          </p:nvPr>
        </p:nvGraphicFramePr>
        <p:xfrm>
          <a:off x="147013" y="776578"/>
          <a:ext cx="4541475" cy="5920989"/>
        </p:xfrm>
        <a:graphic>
          <a:graphicData uri="http://schemas.openxmlformats.org/drawingml/2006/table">
            <a:tbl>
              <a:tblPr firstRow="1" firstCol="1" bandRow="1"/>
              <a:tblGrid>
                <a:gridCol w="487366">
                  <a:extLst>
                    <a:ext uri="{9D8B030D-6E8A-4147-A177-3AD203B41FA5}">
                      <a16:colId xmlns:a16="http://schemas.microsoft.com/office/drawing/2014/main" val="1258911635"/>
                    </a:ext>
                  </a:extLst>
                </a:gridCol>
                <a:gridCol w="1799539">
                  <a:extLst>
                    <a:ext uri="{9D8B030D-6E8A-4147-A177-3AD203B41FA5}">
                      <a16:colId xmlns:a16="http://schemas.microsoft.com/office/drawing/2014/main" val="269898606"/>
                    </a:ext>
                  </a:extLst>
                </a:gridCol>
                <a:gridCol w="450950">
                  <a:extLst>
                    <a:ext uri="{9D8B030D-6E8A-4147-A177-3AD203B41FA5}">
                      <a16:colId xmlns:a16="http://schemas.microsoft.com/office/drawing/2014/main" val="1118649554"/>
                    </a:ext>
                  </a:extLst>
                </a:gridCol>
                <a:gridCol w="612311">
                  <a:extLst>
                    <a:ext uri="{9D8B030D-6E8A-4147-A177-3AD203B41FA5}">
                      <a16:colId xmlns:a16="http://schemas.microsoft.com/office/drawing/2014/main" val="3119683142"/>
                    </a:ext>
                  </a:extLst>
                </a:gridCol>
                <a:gridCol w="1191309">
                  <a:extLst>
                    <a:ext uri="{9D8B030D-6E8A-4147-A177-3AD203B41FA5}">
                      <a16:colId xmlns:a16="http://schemas.microsoft.com/office/drawing/2014/main" val="3890629694"/>
                    </a:ext>
                  </a:extLst>
                </a:gridCol>
              </a:tblGrid>
              <a:tr h="311631">
                <a:tc>
                  <a:txBody>
                    <a:bodyPr/>
                    <a:lstStyle/>
                    <a:p>
                      <a:pPr marL="0" indent="0" algn="r" defTabSz="914400" rtl="0" eaLnBrk="1" latinLnBrk="0" hangingPunct="1">
                        <a:lnSpc>
                          <a:spcPct val="100000"/>
                        </a:lnSpc>
                        <a:spcAft>
                          <a:spcPts val="0"/>
                        </a:spcAft>
                        <a:buFont typeface="+mj-lt"/>
                        <a:buNone/>
                      </a:pPr>
                      <a:endPar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А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Тексты/??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Цзэжань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Гао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Цзэкунь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Синцю</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Дун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Жань</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Инь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Чжии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Инин</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ТунгэАА</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Лю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МинцзюньА</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Ляо</a:t>
                      </a:r>
                      <a:r>
                        <a:rPr lang="ru-RU" sz="18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Вэньцин</a:t>
                      </a:r>
                      <a:endParaRPr lang="ru-RU" sz="18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Пань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Юйчэнь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Хуан Инин 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Хэ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Хоулинь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Цзоу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ХаоюйАА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БотяньАА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Чжоу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Сяньчжи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Чжунтэн</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Шанюй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4722788"/>
                  </a:ext>
                </a:extLst>
              </a:tr>
            </a:tbl>
          </a:graphicData>
        </a:graphic>
      </p:graphicFrame>
      <p:sp>
        <p:nvSpPr>
          <p:cNvPr id="13" name="TextBox 12">
            <a:extLst>
              <a:ext uri="{FF2B5EF4-FFF2-40B4-BE49-F238E27FC236}">
                <a16:creationId xmlns:a16="http://schemas.microsoft.com/office/drawing/2014/main" id="{507CA5AC-2D16-4176-184B-3F995C5B7213}"/>
              </a:ext>
            </a:extLst>
          </p:cNvPr>
          <p:cNvSpPr txBox="1"/>
          <p:nvPr/>
        </p:nvSpPr>
        <p:spPr>
          <a:xfrm>
            <a:off x="4752680" y="744993"/>
            <a:ext cx="2686639" cy="255454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24 октября</a:t>
            </a:r>
          </a:p>
          <a:p>
            <a:pPr algn="ctr"/>
            <a:r>
              <a:rPr lang="ru-RU" sz="3200" b="1" dirty="0">
                <a:solidFill>
                  <a:srgbClr val="002060"/>
                </a:solidFill>
                <a:effectLst>
                  <a:outerShdw blurRad="38100" dist="38100" dir="2700000" algn="tl">
                    <a:srgbClr val="0070C0">
                      <a:alpha val="43000"/>
                    </a:srgbClr>
                  </a:outerShdw>
                </a:effectLst>
              </a:rPr>
              <a:t>2024 года,</a:t>
            </a:r>
          </a:p>
          <a:p>
            <a:pPr algn="ctr"/>
            <a:endParaRPr lang="ru-RU" sz="3200" b="1" dirty="0">
              <a:solidFill>
                <a:srgbClr val="002060"/>
              </a:solidFill>
              <a:effectLst>
                <a:outerShdw blurRad="38100" dist="38100" dir="2700000" algn="tl">
                  <a:srgbClr val="0070C0">
                    <a:alpha val="43000"/>
                  </a:srgbClr>
                </a:outerShdw>
              </a:effectLst>
            </a:endParaRPr>
          </a:p>
          <a:p>
            <a:pPr algn="ctr"/>
            <a:r>
              <a:rPr lang="ru-RU" sz="3200" b="1" dirty="0">
                <a:solidFill>
                  <a:srgbClr val="002060"/>
                </a:solidFill>
                <a:effectLst>
                  <a:outerShdw blurRad="38100" dist="38100" dir="2700000" algn="tl">
                    <a:srgbClr val="0070C0">
                      <a:alpha val="43000"/>
                    </a:srgbClr>
                  </a:outerShdw>
                </a:effectLst>
              </a:rPr>
              <a:t>13:30—15:00</a:t>
            </a:r>
          </a:p>
          <a:p>
            <a:pPr algn="ctr"/>
            <a:r>
              <a:rPr lang="ru-RU" sz="3200" b="1" dirty="0">
                <a:solidFill>
                  <a:srgbClr val="002060"/>
                </a:solidFill>
                <a:effectLst>
                  <a:outerShdw blurRad="38100" dist="38100" dir="2700000" algn="tl">
                    <a:srgbClr val="0070C0">
                      <a:alpha val="43000"/>
                    </a:srgbClr>
                  </a:outerShdw>
                </a:effectLst>
              </a:rPr>
              <a:t>15:15—16:45</a:t>
            </a:r>
          </a:p>
        </p:txBody>
      </p:sp>
      <p:graphicFrame>
        <p:nvGraphicFramePr>
          <p:cNvPr id="5" name="Таблица 4">
            <a:extLst>
              <a:ext uri="{FF2B5EF4-FFF2-40B4-BE49-F238E27FC236}">
                <a16:creationId xmlns:a16="http://schemas.microsoft.com/office/drawing/2014/main" id="{722FD2D1-84C5-C6FB-40DC-D3A82DCFD5B6}"/>
              </a:ext>
            </a:extLst>
          </p:cNvPr>
          <p:cNvGraphicFramePr>
            <a:graphicFrameLocks noGrp="1"/>
          </p:cNvGraphicFramePr>
          <p:nvPr>
            <p:extLst>
              <p:ext uri="{D42A27DB-BD31-4B8C-83A1-F6EECF244321}">
                <p14:modId xmlns:p14="http://schemas.microsoft.com/office/powerpoint/2010/main" val="1707411858"/>
              </p:ext>
            </p:extLst>
          </p:nvPr>
        </p:nvGraphicFramePr>
        <p:xfrm>
          <a:off x="7439319" y="818116"/>
          <a:ext cx="4752680" cy="5905284"/>
        </p:xfrm>
        <a:graphic>
          <a:graphicData uri="http://schemas.openxmlformats.org/drawingml/2006/table">
            <a:tbl>
              <a:tblPr firstRow="1" firstCol="1" bandRow="1"/>
              <a:tblGrid>
                <a:gridCol w="530761">
                  <a:extLst>
                    <a:ext uri="{9D8B030D-6E8A-4147-A177-3AD203B41FA5}">
                      <a16:colId xmlns:a16="http://schemas.microsoft.com/office/drawing/2014/main" val="1258911635"/>
                    </a:ext>
                  </a:extLst>
                </a:gridCol>
                <a:gridCol w="1671461">
                  <a:extLst>
                    <a:ext uri="{9D8B030D-6E8A-4147-A177-3AD203B41FA5}">
                      <a16:colId xmlns:a16="http://schemas.microsoft.com/office/drawing/2014/main" val="269898606"/>
                    </a:ext>
                  </a:extLst>
                </a:gridCol>
                <a:gridCol w="497541">
                  <a:extLst>
                    <a:ext uri="{9D8B030D-6E8A-4147-A177-3AD203B41FA5}">
                      <a16:colId xmlns:a16="http://schemas.microsoft.com/office/drawing/2014/main" val="1118649554"/>
                    </a:ext>
                  </a:extLst>
                </a:gridCol>
                <a:gridCol w="625900">
                  <a:extLst>
                    <a:ext uri="{9D8B030D-6E8A-4147-A177-3AD203B41FA5}">
                      <a16:colId xmlns:a16="http://schemas.microsoft.com/office/drawing/2014/main" val="1139242494"/>
                    </a:ext>
                  </a:extLst>
                </a:gridCol>
                <a:gridCol w="1427017">
                  <a:extLst>
                    <a:ext uri="{9D8B030D-6E8A-4147-A177-3AD203B41FA5}">
                      <a16:colId xmlns:a16="http://schemas.microsoft.com/office/drawing/2014/main" val="4293903696"/>
                    </a:ext>
                  </a:extLst>
                </a:gridCol>
              </a:tblGrid>
              <a:tr h="289824">
                <a:tc>
                  <a:txBody>
                    <a:bodyPr/>
                    <a:lstStyle/>
                    <a:p>
                      <a:pPr marL="0" indent="0" algn="r" defTabSz="914400" rtl="0" eaLnBrk="1" latinLnBrk="0" hangingPunct="1">
                        <a:lnSpc>
                          <a:spcPct val="100000"/>
                        </a:lnSpc>
                        <a:spcAft>
                          <a:spcPts val="0"/>
                        </a:spcAft>
                        <a:buFont typeface="+mj-lt"/>
                        <a:buNone/>
                      </a:pPr>
                      <a:endPar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Б (2)</a:t>
                      </a: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Тексты/??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Кайюн</a:t>
                      </a: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91456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Чжихао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Вэй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Юйсян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Гао Сибо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Цзявэнь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Лю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Чжихань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Ма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Тяньцзы</a:t>
                      </a: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Ню Мэн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Пэй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Юньсяо</a:t>
                      </a: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Сюй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Муяо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У Чжэн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Чжан Го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Ифань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Чжао Дань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Имин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ЦзюньА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Юй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Сяоян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ч3/3</a:t>
                      </a:r>
                      <a:endPar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Янь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Кэхань</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bl>
          </a:graphicData>
        </a:graphic>
      </p:graphicFrame>
      <p:sp>
        <p:nvSpPr>
          <p:cNvPr id="3" name="TextBox 2">
            <a:extLst>
              <a:ext uri="{FF2B5EF4-FFF2-40B4-BE49-F238E27FC236}">
                <a16:creationId xmlns:a16="http://schemas.microsoft.com/office/drawing/2014/main" id="{3B2F02F3-9000-D5A7-B4DC-2F6E803667E1}"/>
              </a:ext>
            </a:extLst>
          </p:cNvPr>
          <p:cNvSpPr txBox="1"/>
          <p:nvPr/>
        </p:nvSpPr>
        <p:spPr>
          <a:xfrm>
            <a:off x="4688488" y="3429000"/>
            <a:ext cx="2815024" cy="3416320"/>
          </a:xfrm>
          <a:prstGeom prst="rect">
            <a:avLst/>
          </a:prstGeom>
          <a:noFill/>
        </p:spPr>
        <p:txBody>
          <a:bodyPr wrap="square" rtlCol="0">
            <a:spAutoFit/>
          </a:bodyPr>
          <a:lstStyle/>
          <a:p>
            <a:pPr algn="ctr"/>
            <a:r>
              <a:rPr lang="ru-RU" sz="3600" dirty="0"/>
              <a:t>Не забывайте записать свое </a:t>
            </a:r>
            <a:r>
              <a:rPr lang="ru-RU" sz="3600" b="1" dirty="0"/>
              <a:t>имя</a:t>
            </a:r>
            <a:r>
              <a:rPr lang="ru-RU" sz="3600" dirty="0"/>
              <a:t> </a:t>
            </a:r>
            <a:r>
              <a:rPr lang="ru-RU" sz="3600" b="1" dirty="0">
                <a:effectLst>
                  <a:outerShdw blurRad="38100" dist="38100" dir="2700000" algn="tl">
                    <a:srgbClr val="000000">
                      <a:alpha val="43137"/>
                    </a:srgbClr>
                  </a:outerShdw>
                </a:effectLst>
              </a:rPr>
              <a:t>русскими</a:t>
            </a:r>
            <a:r>
              <a:rPr lang="ru-RU" sz="3600" dirty="0"/>
              <a:t> буквами!</a:t>
            </a:r>
          </a:p>
        </p:txBody>
      </p:sp>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89F8CBD2-83BC-4919-3126-C53DE2D2C66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3811DC-BE95-4F08-CCF3-90289619A863}"/>
              </a:ext>
            </a:extLst>
          </p:cNvPr>
          <p:cNvSpPr>
            <a:spLocks noGrp="1"/>
          </p:cNvSpPr>
          <p:nvPr>
            <p:ph type="title"/>
          </p:nvPr>
        </p:nvSpPr>
        <p:spPr>
          <a:xfrm>
            <a:off x="960437" y="783771"/>
            <a:ext cx="10515600" cy="5359854"/>
          </a:xfrm>
        </p:spPr>
        <p:txBody>
          <a:bodyPr anchor="ctr">
            <a:normAutofit/>
          </a:bodyPr>
          <a:lstStyle/>
          <a:p>
            <a:pPr algn="ctr">
              <a:lnSpc>
                <a:spcPct val="80000"/>
              </a:lnSpc>
              <a:spcBef>
                <a:spcPts val="0"/>
              </a:spcBef>
            </a:pPr>
            <a:r>
              <a:rPr lang="ru-RU" sz="28700" b="1" dirty="0">
                <a:solidFill>
                  <a:srgbClr val="006600"/>
                </a:solidFill>
                <a:effectLst>
                  <a:outerShdw blurRad="38100" dist="38100" dir="2700000" algn="tl">
                    <a:srgbClr val="000000">
                      <a:alpha val="43137"/>
                    </a:srgbClr>
                  </a:outerShdw>
                </a:effectLst>
              </a:rPr>
              <a:t>С</a:t>
            </a:r>
            <a:endParaRPr lang="ru-RU" sz="8800" dirty="0"/>
          </a:p>
        </p:txBody>
      </p:sp>
    </p:spTree>
    <p:extLst>
      <p:ext uri="{BB962C8B-B14F-4D97-AF65-F5344CB8AC3E}">
        <p14:creationId xmlns:p14="http://schemas.microsoft.com/office/powerpoint/2010/main" val="2406598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97419A21-8B8B-24CD-DF40-477924951860}"/>
              </a:ext>
            </a:extLst>
          </p:cNvPr>
          <p:cNvPicPr>
            <a:picLocks noChangeAspect="1"/>
          </p:cNvPicPr>
          <p:nvPr/>
        </p:nvPicPr>
        <p:blipFill>
          <a:blip r:embed="rId2"/>
          <a:stretch>
            <a:fillRect/>
          </a:stretch>
        </p:blipFill>
        <p:spPr>
          <a:xfrm>
            <a:off x="1529796" y="975573"/>
            <a:ext cx="4660604" cy="106320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8" name="Рисунок 7">
            <a:extLst>
              <a:ext uri="{FF2B5EF4-FFF2-40B4-BE49-F238E27FC236}">
                <a16:creationId xmlns:a16="http://schemas.microsoft.com/office/drawing/2014/main" id="{90BA0FB7-3F16-7EEC-037C-A156AAE04BF2}"/>
              </a:ext>
            </a:extLst>
          </p:cNvPr>
          <p:cNvPicPr>
            <a:picLocks noChangeAspect="1"/>
          </p:cNvPicPr>
          <p:nvPr/>
        </p:nvPicPr>
        <p:blipFill>
          <a:blip r:embed="rId3"/>
          <a:stretch>
            <a:fillRect/>
          </a:stretch>
        </p:blipFill>
        <p:spPr>
          <a:xfrm>
            <a:off x="9452344" y="108048"/>
            <a:ext cx="2490234" cy="1761610"/>
          </a:xfrm>
          <a:prstGeom prst="rect">
            <a:avLst/>
          </a:prstGeom>
        </p:spPr>
      </p:pic>
      <p:pic>
        <p:nvPicPr>
          <p:cNvPr id="9" name="Рисунок 8">
            <a:extLst>
              <a:ext uri="{FF2B5EF4-FFF2-40B4-BE49-F238E27FC236}">
                <a16:creationId xmlns:a16="http://schemas.microsoft.com/office/drawing/2014/main" id="{6CB169F2-15F9-0883-0D3E-BE24CE1E776A}"/>
              </a:ext>
            </a:extLst>
          </p:cNvPr>
          <p:cNvPicPr>
            <a:picLocks noChangeAspect="1"/>
          </p:cNvPicPr>
          <p:nvPr/>
        </p:nvPicPr>
        <p:blipFill>
          <a:blip r:embed="rId4"/>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A840F573-9C7B-C1C4-145D-0B99BC5499EE}"/>
              </a:ext>
            </a:extLst>
          </p:cNvPr>
          <p:cNvPicPr>
            <a:picLocks noChangeAspect="1"/>
          </p:cNvPicPr>
          <p:nvPr/>
        </p:nvPicPr>
        <p:blipFill>
          <a:blip r:embed="rId5"/>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44D1F948-C28E-5123-F504-ED1A122AF26B}"/>
              </a:ext>
            </a:extLst>
          </p:cNvPr>
          <p:cNvPicPr>
            <a:picLocks noChangeAspect="1"/>
          </p:cNvPicPr>
          <p:nvPr/>
        </p:nvPicPr>
        <p:blipFill>
          <a:blip r:embed="rId6"/>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E9716C1B-0645-AF96-9448-C91571FC1B13}"/>
              </a:ext>
            </a:extLst>
          </p:cNvPr>
          <p:cNvPicPr>
            <a:picLocks noChangeAspect="1"/>
          </p:cNvPicPr>
          <p:nvPr/>
        </p:nvPicPr>
        <p:blipFill>
          <a:blip r:embed="rId7"/>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878BD152-8A1E-4298-142E-3084E252A8DE}"/>
              </a:ext>
            </a:extLst>
          </p:cNvPr>
          <p:cNvPicPr>
            <a:picLocks noChangeAspect="1"/>
          </p:cNvPicPr>
          <p:nvPr/>
        </p:nvPicPr>
        <p:blipFill>
          <a:blip r:embed="rId8"/>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750256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 пал</a:t>
            </a:r>
            <a:b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chemeClr val="accent6">
                    <a:lumMod val="40000"/>
                    <a:lumOff val="60000"/>
                  </a:scheme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chemeClr val="accent6">
                    <a:lumMod val="40000"/>
                    <a:lumOff val="60000"/>
                  </a:scheme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chemeClr val="accent6">
                    <a:lumMod val="40000"/>
                    <a:lumOff val="60000"/>
                  </a:schemeClr>
                </a:solidFill>
                <a:effectLst/>
                <a:uLnTx/>
                <a:uFillTx/>
                <a:latin typeface="Calibri" panose="020F0502020204030204"/>
                <a:ea typeface="+mn-ea"/>
                <a:cs typeface="+mn-cs"/>
              </a:rPr>
              <a:t>.</a:t>
            </a:r>
          </a:p>
        </p:txBody>
      </p:sp>
      <p:pic>
        <p:nvPicPr>
          <p:cNvPr id="9" name="Рисунок 8">
            <a:extLst>
              <a:ext uri="{FF2B5EF4-FFF2-40B4-BE49-F238E27FC236}">
                <a16:creationId xmlns:a16="http://schemas.microsoft.com/office/drawing/2014/main" id="{6CB169F2-15F9-0883-0D3E-BE24CE1E776A}"/>
              </a:ext>
            </a:extLst>
          </p:cNvPr>
          <p:cNvPicPr>
            <a:picLocks noChangeAspect="1"/>
          </p:cNvPicPr>
          <p:nvPr/>
        </p:nvPicPr>
        <p:blipFill>
          <a:blip r:embed="rId2"/>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A840F573-9C7B-C1C4-145D-0B99BC5499EE}"/>
              </a:ext>
            </a:extLst>
          </p:cNvPr>
          <p:cNvPicPr>
            <a:picLocks noChangeAspect="1"/>
          </p:cNvPicPr>
          <p:nvPr/>
        </p:nvPicPr>
        <p:blipFill>
          <a:blip r:embed="rId3"/>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44D1F948-C28E-5123-F504-ED1A122AF26B}"/>
              </a:ext>
            </a:extLst>
          </p:cNvPr>
          <p:cNvPicPr>
            <a:picLocks noChangeAspect="1"/>
          </p:cNvPicPr>
          <p:nvPr/>
        </p:nvPicPr>
        <p:blipFill>
          <a:blip r:embed="rId4"/>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E9716C1B-0645-AF96-9448-C91571FC1B13}"/>
              </a:ext>
            </a:extLst>
          </p:cNvPr>
          <p:cNvPicPr>
            <a:picLocks noChangeAspect="1"/>
          </p:cNvPicPr>
          <p:nvPr/>
        </p:nvPicPr>
        <p:blipFill>
          <a:blip r:embed="rId5"/>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878BD152-8A1E-4298-142E-3084E252A8DE}"/>
              </a:ext>
            </a:extLst>
          </p:cNvPr>
          <p:cNvPicPr>
            <a:picLocks noChangeAspect="1"/>
          </p:cNvPicPr>
          <p:nvPr/>
        </p:nvPicPr>
        <p:blipFill>
          <a:blip r:embed="rId6"/>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3084859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3" name="TextBox 2">
            <a:extLst>
              <a:ext uri="{FF2B5EF4-FFF2-40B4-BE49-F238E27FC236}">
                <a16:creationId xmlns:a16="http://schemas.microsoft.com/office/drawing/2014/main" id="{9215C70A-A01D-CF00-8036-3A27A6AAEFBC}"/>
              </a:ext>
            </a:extLst>
          </p:cNvPr>
          <p:cNvSpPr txBox="1"/>
          <p:nvPr/>
        </p:nvSpPr>
        <p:spPr>
          <a:xfrm>
            <a:off x="277091" y="1203427"/>
            <a:ext cx="11340482" cy="5324471"/>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Два щенка́ щека́ к щеке́</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Щи́плют</a:t>
            </a: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щётку в уголке́.</a:t>
            </a: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9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9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9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9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4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Щено́чкам</a:t>
            </a: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щёточками </a:t>
            </a:r>
            <a:r>
              <a:rPr kumimoji="0" lang="ru-RU" sz="4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чи́стили</a:t>
            </a: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щёчки.</a:t>
            </a:r>
            <a:endParaRPr kumimoji="0" lang="ru-RU" sz="5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03AD7633-8408-ECA5-4974-64995C6A8D8A}"/>
              </a:ext>
            </a:extLst>
          </p:cNvPr>
          <p:cNvPicPr>
            <a:picLocks noChangeAspect="1"/>
          </p:cNvPicPr>
          <p:nvPr/>
        </p:nvPicPr>
        <p:blipFill>
          <a:blip r:embed="rId2"/>
          <a:stretch>
            <a:fillRect/>
          </a:stretch>
        </p:blipFill>
        <p:spPr>
          <a:xfrm>
            <a:off x="7231207" y="1065841"/>
            <a:ext cx="4268066" cy="2221583"/>
          </a:xfrm>
          <a:prstGeom prst="rect">
            <a:avLst/>
          </a:prstGeom>
        </p:spPr>
      </p:pic>
      <p:pic>
        <p:nvPicPr>
          <p:cNvPr id="14" name="Рисунок 13">
            <a:extLst>
              <a:ext uri="{FF2B5EF4-FFF2-40B4-BE49-F238E27FC236}">
                <a16:creationId xmlns:a16="http://schemas.microsoft.com/office/drawing/2014/main" id="{68FF60F5-36BF-38C6-EEF8-4AE2848BC27A}"/>
              </a:ext>
            </a:extLst>
          </p:cNvPr>
          <p:cNvPicPr>
            <a:picLocks noChangeAspect="1"/>
          </p:cNvPicPr>
          <p:nvPr/>
        </p:nvPicPr>
        <p:blipFill>
          <a:blip r:embed="rId3"/>
          <a:stretch>
            <a:fillRect/>
          </a:stretch>
        </p:blipFill>
        <p:spPr>
          <a:xfrm>
            <a:off x="3554162" y="3691852"/>
            <a:ext cx="3371850" cy="2246495"/>
          </a:xfrm>
          <a:prstGeom prst="rect">
            <a:avLst/>
          </a:prstGeom>
        </p:spPr>
      </p:pic>
      <p:pic>
        <p:nvPicPr>
          <p:cNvPr id="13" name="Рисунок 12">
            <a:extLst>
              <a:ext uri="{FF2B5EF4-FFF2-40B4-BE49-F238E27FC236}">
                <a16:creationId xmlns:a16="http://schemas.microsoft.com/office/drawing/2014/main" id="{9593AB55-1A4C-A6D9-94A1-DF72FDCF52F3}"/>
              </a:ext>
            </a:extLst>
          </p:cNvPr>
          <p:cNvPicPr>
            <a:picLocks noChangeAspect="1"/>
          </p:cNvPicPr>
          <p:nvPr/>
        </p:nvPicPr>
        <p:blipFill>
          <a:blip r:embed="rId4"/>
          <a:stretch>
            <a:fillRect/>
          </a:stretch>
        </p:blipFill>
        <p:spPr>
          <a:xfrm>
            <a:off x="6144896" y="3434409"/>
            <a:ext cx="1187811" cy="1187811"/>
          </a:xfrm>
          <a:prstGeom prst="rect">
            <a:avLst/>
          </a:prstGeom>
        </p:spPr>
      </p:pic>
      <p:pic>
        <p:nvPicPr>
          <p:cNvPr id="17" name="Рисунок 16">
            <a:extLst>
              <a:ext uri="{FF2B5EF4-FFF2-40B4-BE49-F238E27FC236}">
                <a16:creationId xmlns:a16="http://schemas.microsoft.com/office/drawing/2014/main" id="{F173D41F-97D2-874F-C210-99BC78F890C5}"/>
              </a:ext>
            </a:extLst>
          </p:cNvPr>
          <p:cNvPicPr>
            <a:picLocks noChangeAspect="1"/>
          </p:cNvPicPr>
          <p:nvPr/>
        </p:nvPicPr>
        <p:blipFill>
          <a:blip r:embed="rId5"/>
          <a:stretch>
            <a:fillRect/>
          </a:stretch>
        </p:blipFill>
        <p:spPr>
          <a:xfrm>
            <a:off x="9676214" y="3430207"/>
            <a:ext cx="2410691" cy="1356014"/>
          </a:xfrm>
          <a:prstGeom prst="rect">
            <a:avLst/>
          </a:prstGeom>
        </p:spPr>
      </p:pic>
      <p:pic>
        <p:nvPicPr>
          <p:cNvPr id="19" name="Рисунок 18">
            <a:extLst>
              <a:ext uri="{FF2B5EF4-FFF2-40B4-BE49-F238E27FC236}">
                <a16:creationId xmlns:a16="http://schemas.microsoft.com/office/drawing/2014/main" id="{F663B82A-84CF-AE6D-224B-18C6C73407EC}"/>
              </a:ext>
            </a:extLst>
          </p:cNvPr>
          <p:cNvPicPr>
            <a:picLocks noChangeAspect="1"/>
          </p:cNvPicPr>
          <p:nvPr/>
        </p:nvPicPr>
        <p:blipFill>
          <a:blip r:embed="rId6"/>
          <a:stretch>
            <a:fillRect/>
          </a:stretch>
        </p:blipFill>
        <p:spPr>
          <a:xfrm>
            <a:off x="7463746" y="4170109"/>
            <a:ext cx="2567398" cy="1711824"/>
          </a:xfrm>
          <a:prstGeom prst="rect">
            <a:avLst/>
          </a:prstGeom>
        </p:spPr>
      </p:pic>
      <p:pic>
        <p:nvPicPr>
          <p:cNvPr id="12" name="Рисунок 11">
            <a:extLst>
              <a:ext uri="{FF2B5EF4-FFF2-40B4-BE49-F238E27FC236}">
                <a16:creationId xmlns:a16="http://schemas.microsoft.com/office/drawing/2014/main" id="{70C4F1DA-E40E-E6B4-D0E8-CCE99223C046}"/>
              </a:ext>
            </a:extLst>
          </p:cNvPr>
          <p:cNvPicPr>
            <a:picLocks noChangeAspect="1"/>
          </p:cNvPicPr>
          <p:nvPr/>
        </p:nvPicPr>
        <p:blipFill>
          <a:blip r:embed="rId7"/>
          <a:stretch>
            <a:fillRect/>
          </a:stretch>
        </p:blipFill>
        <p:spPr>
          <a:xfrm>
            <a:off x="277091" y="2864733"/>
            <a:ext cx="3909584" cy="1711824"/>
          </a:xfrm>
          <a:prstGeom prst="rect">
            <a:avLst/>
          </a:prstGeom>
        </p:spPr>
      </p:pic>
      <p:pic>
        <p:nvPicPr>
          <p:cNvPr id="15" name="Рисунок 14">
            <a:extLst>
              <a:ext uri="{FF2B5EF4-FFF2-40B4-BE49-F238E27FC236}">
                <a16:creationId xmlns:a16="http://schemas.microsoft.com/office/drawing/2014/main" id="{6F78ED8B-5152-2CC8-BB02-8F5DD841AA71}"/>
              </a:ext>
            </a:extLst>
          </p:cNvPr>
          <p:cNvPicPr>
            <a:picLocks noChangeAspect="1"/>
          </p:cNvPicPr>
          <p:nvPr/>
        </p:nvPicPr>
        <p:blipFill>
          <a:blip r:embed="rId8"/>
          <a:stretch>
            <a:fillRect/>
          </a:stretch>
        </p:blipFill>
        <p:spPr>
          <a:xfrm>
            <a:off x="9876875" y="5044109"/>
            <a:ext cx="2161309" cy="1483789"/>
          </a:xfrm>
          <a:prstGeom prst="rect">
            <a:avLst/>
          </a:prstGeom>
        </p:spPr>
      </p:pic>
      <p:pic>
        <p:nvPicPr>
          <p:cNvPr id="20" name="Рисунок 19">
            <a:extLst>
              <a:ext uri="{FF2B5EF4-FFF2-40B4-BE49-F238E27FC236}">
                <a16:creationId xmlns:a16="http://schemas.microsoft.com/office/drawing/2014/main" id="{F7C1DDE2-CC01-DB40-882B-B90CF64344B9}"/>
              </a:ext>
            </a:extLst>
          </p:cNvPr>
          <p:cNvPicPr>
            <a:picLocks noChangeAspect="1"/>
          </p:cNvPicPr>
          <p:nvPr/>
        </p:nvPicPr>
        <p:blipFill>
          <a:blip r:embed="rId9"/>
          <a:stretch>
            <a:fillRect/>
          </a:stretch>
        </p:blipFill>
        <p:spPr>
          <a:xfrm>
            <a:off x="1254488" y="4988315"/>
            <a:ext cx="977395" cy="893618"/>
          </a:xfrm>
          <a:prstGeom prst="rect">
            <a:avLst/>
          </a:prstGeom>
        </p:spPr>
      </p:pic>
    </p:spTree>
    <p:extLst>
      <p:ext uri="{BB962C8B-B14F-4D97-AF65-F5344CB8AC3E}">
        <p14:creationId xmlns:p14="http://schemas.microsoft.com/office/powerpoint/2010/main" val="1431066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200000"/>
              </a:lnSpc>
            </a:pPr>
            <a:r>
              <a:rPr lang="ru-RU" sz="6600" b="1" dirty="0">
                <a:solidFill>
                  <a:srgbClr val="002060"/>
                </a:solidFill>
                <a:effectLst>
                  <a:outerShdw blurRad="38100" dist="38100" dir="2700000" algn="tl">
                    <a:srgbClr val="000000">
                      <a:alpha val="43137"/>
                    </a:srgbClr>
                  </a:outerShdw>
                </a:effectLst>
              </a:rPr>
              <a:t>Семья. </a:t>
            </a:r>
          </a:p>
          <a:p>
            <a:pPr algn="ctr">
              <a:lnSpc>
                <a:spcPct val="200000"/>
              </a:lnSpc>
            </a:pPr>
            <a:r>
              <a:rPr lang="ru-RU" sz="6600" b="1" dirty="0">
                <a:solidFill>
                  <a:srgbClr val="002060"/>
                </a:solidFill>
                <a:effectLst>
                  <a:outerShdw blurRad="38100" dist="38100" dir="2700000" algn="tl">
                    <a:srgbClr val="000000">
                      <a:alpha val="43137"/>
                    </a:srgbClr>
                  </a:outerShdw>
                </a:effectLst>
              </a:rPr>
              <a:t>Отцы и дети. </a:t>
            </a:r>
          </a:p>
          <a:p>
            <a:pPr algn="ctr">
              <a:lnSpc>
                <a:spcPct val="200000"/>
              </a:lnSpc>
            </a:pPr>
            <a:r>
              <a:rPr lang="ru-RU" sz="6600" b="1" dirty="0">
                <a:solidFill>
                  <a:srgbClr val="002060"/>
                </a:solidFill>
                <a:effectLst>
                  <a:outerShdw blurRad="38100" dist="38100" dir="2700000" algn="tl">
                    <a:srgbClr val="000000">
                      <a:alpha val="43137"/>
                    </a:srgbClr>
                  </a:outerShdw>
                </a:effectLst>
              </a:rPr>
              <a:t>Взаимоотношения поколений</a:t>
            </a:r>
          </a:p>
        </p:txBody>
      </p:sp>
    </p:spTree>
    <p:extLst>
      <p:ext uri="{BB962C8B-B14F-4D97-AF65-F5344CB8AC3E}">
        <p14:creationId xmlns:p14="http://schemas.microsoft.com/office/powerpoint/2010/main" val="3883580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E8D25BB-D0D4-22F4-1149-EDB1C666FF7B}"/>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1D676B2A-7C73-D911-B99E-FFE21836B24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24 октября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41DB8B97-EE15-8A67-36C9-97A538017CAB}"/>
              </a:ext>
            </a:extLst>
          </p:cNvPr>
          <p:cNvSpPr txBox="1"/>
          <p:nvPr/>
        </p:nvSpPr>
        <p:spPr>
          <a:xfrm>
            <a:off x="260350" y="868730"/>
            <a:ext cx="11931650" cy="5940088"/>
          </a:xfrm>
          <a:prstGeom prst="rect">
            <a:avLst/>
          </a:prstGeom>
          <a:noFill/>
        </p:spPr>
        <p:txBody>
          <a:bodyPr wrap="square">
            <a:spAutoFit/>
          </a:bodyPr>
          <a:lstStyle/>
          <a:p>
            <a:pPr marL="514350" indent="-514350">
              <a:spcBef>
                <a:spcPts val="1200"/>
              </a:spcBef>
              <a:spcAft>
                <a:spcPts val="1200"/>
              </a:spcAft>
              <a:buFont typeface="Arial" panose="020B0604020202020204" pitchFamily="34" charset="0"/>
              <a:buAutoNum type="arabicPeriod"/>
            </a:pPr>
            <a:r>
              <a:rPr lang="ru-RU" sz="4800" dirty="0">
                <a:solidFill>
                  <a:schemeClr val="accent6">
                    <a:lumMod val="40000"/>
                    <a:lumOff val="60000"/>
                  </a:schemeClr>
                </a:solidFill>
              </a:rPr>
              <a:t>Выучить наизусть скороговорку</a:t>
            </a:r>
            <a:br>
              <a:rPr lang="ru-RU" sz="4800" dirty="0">
                <a:solidFill>
                  <a:schemeClr val="accent6">
                    <a:lumMod val="40000"/>
                    <a:lumOff val="60000"/>
                  </a:schemeClr>
                </a:solidFill>
              </a:rPr>
            </a:br>
            <a:r>
              <a:rPr lang="ru-RU" sz="4800" dirty="0">
                <a:solidFill>
                  <a:schemeClr val="accent6">
                    <a:lumMod val="40000"/>
                    <a:lumOff val="60000"/>
                  </a:schemeClr>
                </a:solidFill>
              </a:rPr>
              <a:t>«За песчаной косой...».</a:t>
            </a:r>
          </a:p>
          <a:p>
            <a:pPr marL="514350" indent="-514350">
              <a:spcBef>
                <a:spcPts val="1200"/>
              </a:spcBef>
              <a:spcAft>
                <a:spcPts val="1200"/>
              </a:spcAft>
              <a:buFont typeface="Arial" panose="020B0604020202020204" pitchFamily="34" charset="0"/>
              <a:buAutoNum type="arabicPeriod"/>
            </a:pPr>
            <a:r>
              <a:rPr lang="ru-RU" sz="4800" dirty="0"/>
              <a:t>Прочитать тексты «</a:t>
            </a:r>
            <a:r>
              <a:rPr lang="ru-RU" sz="4800" b="1" dirty="0"/>
              <a:t>Взрослые и дети современной России</a:t>
            </a:r>
            <a:r>
              <a:rPr lang="ru-RU" sz="4800" dirty="0"/>
              <a:t>» и «</a:t>
            </a:r>
            <a:r>
              <a:rPr lang="ru-RU" sz="4800" b="1" dirty="0"/>
              <a:t>Семья как фактор развития поведения ребёнка</a:t>
            </a:r>
            <a:r>
              <a:rPr lang="ru-RU" sz="4800" dirty="0"/>
              <a:t>» </a:t>
            </a:r>
            <a:r>
              <a:rPr lang="ru-RU" sz="3600" dirty="0"/>
              <a:t>(тема «</a:t>
            </a:r>
            <a:r>
              <a:rPr lang="ru-RU" sz="3600" i="1" dirty="0"/>
              <a:t>Семья</a:t>
            </a:r>
            <a:r>
              <a:rPr lang="ru-RU" sz="3600" dirty="0"/>
              <a:t>» на странице «</a:t>
            </a:r>
            <a:r>
              <a:rPr lang="ru-RU" sz="3600" i="1" dirty="0"/>
              <a:t>Темы и тексты</a:t>
            </a:r>
            <a:r>
              <a:rPr lang="ru-RU" sz="3600" dirty="0"/>
              <a:t>» — второй и третий тексты из группы «</a:t>
            </a:r>
            <a:r>
              <a:rPr lang="ru-RU" sz="3600" i="1" dirty="0"/>
              <a:t>4 текста (формат PDF)</a:t>
            </a:r>
            <a:r>
              <a:rPr lang="ru-RU" sz="3600" dirty="0"/>
              <a:t> »). </a:t>
            </a:r>
            <a:r>
              <a:rPr lang="ru-RU" sz="4800" dirty="0"/>
              <a:t>Ответить на вопросы по текстам.</a:t>
            </a:r>
            <a:endParaRPr lang="ru-RU" sz="4800" i="1" dirty="0">
              <a:solidFill>
                <a:schemeClr val="tx1"/>
              </a:solidFill>
            </a:endParaRPr>
          </a:p>
        </p:txBody>
      </p:sp>
    </p:spTree>
    <p:extLst>
      <p:ext uri="{BB962C8B-B14F-4D97-AF65-F5344CB8AC3E}">
        <p14:creationId xmlns:p14="http://schemas.microsoft.com/office/powerpoint/2010/main" val="581088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3918"/>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18730" y="1415848"/>
            <a:ext cx="11354540"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Мы с удивлением узнаём, что в Японии ребёнку до пяти лет позволяется практически всё, что в Америке подростки в 15—16 лет покидают родительский дом и начинают самостоятельную жизнь, что в Индии совсем маленькую девочку могут выдать замуж. То, что для одного народа само собой разумеется, другому кажется необычным. Вот что пишет американский журналист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Дейвид</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Шиллер, который несколько лет провёл в Советском Союзе вместе со своими детьми: «Весьма оригинально в СССР (эти строки написаны в 1979 г.) относятся к детям. Ребёнка окружают беспрестанным вниманием и постоянно следят, чтобы он „далеко не уходил”. Родители, бабушки и дедушки на улице внимательно следят за детьми, не дают валяться в грязи, разбивать в кровь коленки».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Действительно, во многих российских семьях принято беспокоиться за детей и оберегать их от всевозможных опасностей. Главная задача, например, воспитателей — обеспечить полную безопасность детям, пусть даже ценой скуки и строгих ограничений. В России считается нормальным, что родители помогают своим взрослым детям деньгами или заботятся о внуках. В большинстве развитых стран это не принято, только исключительные обстоятельства способны вынудить человека обратиться за помощью к родителям.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1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0"/>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98629" y="1348520"/>
            <a:ext cx="11354540"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У заботы есть и обратная сторона. Родители считают себя вправе вмешиваться в жизнь взрослых детей, продолжать их оценивать и наставлять.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Высказывание «Я живу ради детей», довольно странно звучащее для жителей многих стран, вызывает в России понимание и уважение. Во многом это отношение сложилось в так называемые застойные годы, когда практически все иные пути личной самореализации, кроме воспитания детей, оказались перекрыты. Но, сделав ребёнка смыслом жизни, взрослый лишает его права выбора, ребёнок должен быть таким и только таким, каким видят его родители. Причём ребёнок невольно становится ответственным за то, удалась ли жизнь его родителей, а это слишком тяжёлый груз для него.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Взаимоотношения взрослых и детей в России прошли путь от домостроевского «почитай отца и мать» и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наказуй</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дитя» до семей конца советского периода, в которых ребёнок, часто единственный, был царём, богом, центром мироздания, при этом совершенно себе не принадлежа. Как показывает история, ни тот ни другой вариант хорошего будущего стране не обещали. Возможно, вопрос, есть ли россиянам на что надеяться, в гораздо большей степени решается сейчас не в парламенте или правительстве, а в семьях. От сегодняшних и завтрашних родителей зависит, появится ли в стране поколение, выросшее в любви и свободе.</a:t>
            </a:r>
          </a:p>
        </p:txBody>
      </p:sp>
    </p:spTree>
    <p:extLst>
      <p:ext uri="{BB962C8B-B14F-4D97-AF65-F5344CB8AC3E}">
        <p14:creationId xmlns:p14="http://schemas.microsoft.com/office/powerpoint/2010/main" val="2647484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B18FF4-97DE-43A8-8D98-4A8A25CCDC20}"/>
              </a:ext>
            </a:extLst>
          </p:cNvPr>
          <p:cNvSpPr txBox="1"/>
          <p:nvPr/>
        </p:nvSpPr>
        <p:spPr>
          <a:xfrm>
            <a:off x="124287" y="1602279"/>
            <a:ext cx="11943425" cy="4280531"/>
          </a:xfrm>
          <a:prstGeom prst="rect">
            <a:avLst/>
          </a:prstGeom>
          <a:noFill/>
        </p:spPr>
        <p:txBody>
          <a:bodyPr wrap="square">
            <a:spAutoFit/>
          </a:bodyPr>
          <a:lstStyle/>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 относятся к детям в российских семьях?</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Помогают ли родители своим взрослым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Какова обратная сторона родительской заботы?</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Почему в советский период родители посвящали всю свою жизнь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От чего зависит появление поколения, выросшего в любви и свободе?</a:t>
            </a:r>
          </a:p>
        </p:txBody>
      </p:sp>
      <p:sp>
        <p:nvSpPr>
          <p:cNvPr id="4" name="TextBox 3">
            <a:extLst>
              <a:ext uri="{FF2B5EF4-FFF2-40B4-BE49-F238E27FC236}">
                <a16:creationId xmlns:a16="http://schemas.microsoft.com/office/drawing/2014/main" id="{C3759DF2-9238-4DFA-A436-D1C8E1E84206}"/>
              </a:ext>
            </a:extLst>
          </p:cNvPr>
          <p:cNvSpPr txBox="1"/>
          <p:nvPr/>
        </p:nvSpPr>
        <p:spPr>
          <a:xfrm>
            <a:off x="2279789" y="3919"/>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Tree>
    <p:extLst>
      <p:ext uri="{BB962C8B-B14F-4D97-AF65-F5344CB8AC3E}">
        <p14:creationId xmlns:p14="http://schemas.microsoft.com/office/powerpoint/2010/main" val="3945739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01675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В американской психологии существует понятие «возрастная сегрегация», которое характеризует перемены, происходящие в последние годы в жизни детей и молодого поколения. Возрастная сегрегация проявляется в неспособности молодых людей найти место в жизни общества. При этом человек чувствует себя оторванным от окружающих его людей и дел и даже враждебным к ним: он хочет заниматься своим собственным делом, но часто не знает точно, какое это дело и как им надо заниматься. Когда же молодой человек находит его, практическая работа не приносит удовлетворения и интерес к ней быстро угасает. Этот факт оторванности молодых людей от других людей и настоящего дела в американской психологии получил название отчуждения.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Корни отчуждения американские исследователи ищут в особенностях современной семьи. Они обращают особое внимание на то обстоятельство, что большинство матерей работают. Характерно и то, что число других взрослых членов семьи, которые могли бы взять на себя обязанности по воспитанию ребенка в то время, когда матери работают, резко падает. Растет количество разводов, а следовательно, и детей, воспитывающихся без отцов. Естественно, что и материальный уровень жизни в этих семьях низкий. Однако с психологическим перенапряжением и неудачами приходится иметь дело не только семьям бедняков.</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254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118452"/>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Требования профессиональной деятельности, претендующие не только на рабочее, но и на свободное время матерей и отцов, приводят к тому, что ребенок чаще проводит время с пассивными нянями, чем с родителями. На вопросы анкет отцы — представители средних классов общества — ответили, что тратят на общение со своими годовалыми детьми в среднем 15-20 минут в день.</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Затрудняют общение ребенка и взрослого и многие достижения цивилизации: появление дополнительных телевизоров в семье, наличие семейных комнат и отдельных спален, специальных комнат для игр и т. п. ведут к дальнейшему углублению изоляции между поколениями. Невольно приходят на память картины иной, патриархальной семейной жизни, когда вся большая семья (обычно все три поколения жили вместе) собиралась хотя бы один раз в день за одним большим общим столом. Разумеется, в такой семье общение, забота и воспитание детей были непрерывными, а не дискретными. И главное, всегда рядом с ребенком был близкий человек. Современная цивилизация всё более отдаляется от условий, благоприятных для полноценного психического развития ребенка, все больше углубляя изоляцию и увеличивая дефицит общения ребенка со взрослым.</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360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4557081"/>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Крайний случай такой изоляции достигается с помощью прибора «искусственная нянька», снабженного специальным приспособлением для укачивания, которое автоматически приводится в действие звуком голоса младенца. Родители при таком воспитании выступают лишь в роли потенциальных наладчиков этого прибора.</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Итак, распад семьи, территориальное разделение жилых и деловых районов в городах, поток телевизионных передач, работающая мать и другие проявления «общественного прогресса» уменьшают возможности и потребности в содержательном общении между детьми и людьми старшего поколения и создают очень тяжелые условия для женщин. Растущее число разводов сопровождается в Америке новым явлением: нежеланием кого-либо из родителей брать на себя заботу о ребенке.</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Все эти и многие другие, еще более неблагоприятные условия не могут не сказываться на психическом развитии ребенка, что и приводит к отчуждению, причины которого — в дезорганизации семьи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040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37407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2253CAB-2BA7-446D-8868-FFFCFEE25637}"/>
              </a:ext>
            </a:extLst>
          </p:cNvPr>
          <p:cNvSpPr txBox="1"/>
          <p:nvPr/>
        </p:nvSpPr>
        <p:spPr>
          <a:xfrm>
            <a:off x="408373" y="1300065"/>
            <a:ext cx="11487705" cy="5140831"/>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отношения современного молодого человека с окружающими его людьми?</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проявляется возрастная сегрегация?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причины отчуждения молодого поколения?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Какова роль общения с родителями в процессе воспитания детей?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Сколько времени уделяет общению с детьми современная работающая мать?</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Каково влияние достижений цивилизации на процесс общения детей и родителей?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Чем отличался процесс воспитания в патриархальной семье?</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условия полноценного психического развития ребёнка.</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562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F92B27B-CC7C-D775-BBA0-8005DFF004C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164E845-2685-4936-AAC0-BC24F6EAE89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28 октября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0035FE27-886F-F07F-1E9C-A900F4D43CE7}"/>
              </a:ext>
            </a:extLst>
          </p:cNvPr>
          <p:cNvSpPr txBox="1"/>
          <p:nvPr/>
        </p:nvSpPr>
        <p:spPr>
          <a:xfrm>
            <a:off x="260350" y="868730"/>
            <a:ext cx="11931650" cy="5447645"/>
          </a:xfrm>
          <a:prstGeom prst="rect">
            <a:avLst/>
          </a:prstGeom>
          <a:noFill/>
        </p:spPr>
        <p:txBody>
          <a:bodyPr wrap="square">
            <a:spAutoFit/>
          </a:bodyPr>
          <a:lstStyle/>
          <a:p>
            <a:pPr marL="514350" indent="-514350">
              <a:spcBef>
                <a:spcPts val="1200"/>
              </a:spcBef>
              <a:spcAft>
                <a:spcPts val="1200"/>
              </a:spcAft>
              <a:buFont typeface="Arial" panose="020B0604020202020204" pitchFamily="34" charset="0"/>
              <a:buAutoNum type="arabicPeriod"/>
            </a:pPr>
            <a:r>
              <a:rPr lang="ru-RU" sz="4000" dirty="0">
                <a:solidFill>
                  <a:schemeClr val="tx1"/>
                </a:solidFill>
              </a:rPr>
              <a:t>Выучить наизусть скороговорки</a:t>
            </a:r>
            <a:br>
              <a:rPr lang="ru-RU" sz="4000" dirty="0">
                <a:solidFill>
                  <a:schemeClr val="tx1"/>
                </a:solidFill>
              </a:rPr>
            </a:br>
            <a:r>
              <a:rPr lang="ru-RU" sz="4000" dirty="0">
                <a:solidFill>
                  <a:schemeClr val="tx1"/>
                </a:solidFill>
              </a:rPr>
              <a:t>«Два щенка...» и «Щеночкам …».</a:t>
            </a:r>
          </a:p>
          <a:p>
            <a:pPr marL="514350" indent="-514350">
              <a:spcBef>
                <a:spcPts val="1200"/>
              </a:spcBef>
              <a:spcAft>
                <a:spcPts val="1200"/>
              </a:spcAft>
              <a:buFont typeface="Arial" panose="020B0604020202020204" pitchFamily="34" charset="0"/>
              <a:buAutoNum type="arabicPeriod"/>
            </a:pPr>
            <a:r>
              <a:rPr lang="ru-RU" sz="4000" dirty="0">
                <a:solidFill>
                  <a:schemeClr val="tx1"/>
                </a:solidFill>
              </a:rPr>
              <a:t>Прочитать текст «</a:t>
            </a:r>
            <a:r>
              <a:rPr lang="ru-RU" sz="4000" b="1" dirty="0"/>
              <a:t>Отрочество</a:t>
            </a:r>
            <a:r>
              <a:rPr lang="ru-RU" sz="4000" dirty="0">
                <a:solidFill>
                  <a:schemeClr val="tx1"/>
                </a:solidFill>
              </a:rPr>
              <a:t>» </a:t>
            </a:r>
            <a:r>
              <a:rPr lang="ru-RU" sz="2800" dirty="0"/>
              <a:t>(тема «</a:t>
            </a:r>
            <a:r>
              <a:rPr lang="ru-RU" sz="2800" i="1" dirty="0"/>
              <a:t>Семья</a:t>
            </a:r>
            <a:r>
              <a:rPr lang="ru-RU" sz="2800" dirty="0"/>
              <a:t>» на странице «</a:t>
            </a:r>
            <a:r>
              <a:rPr lang="ru-RU" sz="2800" i="1" dirty="0"/>
              <a:t>Темы и тексты</a:t>
            </a:r>
            <a:r>
              <a:rPr lang="ru-RU" sz="2800" dirty="0"/>
              <a:t>» — четвёртый текст из группы «</a:t>
            </a:r>
            <a:r>
              <a:rPr lang="ru-RU" sz="2800" i="1" dirty="0"/>
              <a:t>4 текста (формат PDF)</a:t>
            </a:r>
            <a:r>
              <a:rPr lang="ru-RU" sz="2800" dirty="0"/>
              <a:t> »). </a:t>
            </a:r>
            <a:r>
              <a:rPr lang="ru-RU" sz="4000" dirty="0">
                <a:solidFill>
                  <a:schemeClr val="tx1"/>
                </a:solidFill>
              </a:rPr>
              <a:t>Ответить на вопросы по тексту.</a:t>
            </a:r>
          </a:p>
          <a:p>
            <a:pPr marL="514350" indent="-514350">
              <a:spcBef>
                <a:spcPts val="1200"/>
              </a:spcBef>
              <a:spcAft>
                <a:spcPts val="1200"/>
              </a:spcAft>
              <a:buFont typeface="Arial" panose="020B0604020202020204" pitchFamily="34" charset="0"/>
              <a:buAutoNum type="arabicPeriod"/>
            </a:pPr>
            <a:r>
              <a:rPr lang="ru-RU" sz="4000" dirty="0"/>
              <a:t>Подготовить короткий доклад «Воспитание детей в Китае. Традиции и современность». Разбивайтесь на пары (по два человека).</a:t>
            </a:r>
            <a:endParaRPr lang="ru-RU" sz="4000" i="1" dirty="0">
              <a:solidFill>
                <a:schemeClr val="tx1"/>
              </a:solidFill>
            </a:endParaRPr>
          </a:p>
        </p:txBody>
      </p:sp>
    </p:spTree>
    <p:extLst>
      <p:ext uri="{BB962C8B-B14F-4D97-AF65-F5344CB8AC3E}">
        <p14:creationId xmlns:p14="http://schemas.microsoft.com/office/powerpoint/2010/main" val="25562685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10399</TotalTime>
  <Words>1662</Words>
  <Application>Microsoft Office PowerPoint</Application>
  <PresentationFormat>Широкоэкранный</PresentationFormat>
  <Paragraphs>245</Paragraphs>
  <Slides>16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16</vt:i4>
      </vt:variant>
    </vt:vector>
  </HeadingPairs>
  <TitlesOfParts>
    <vt:vector size="22" baseType="lpstr">
      <vt:lpstr>Arial</vt:lpstr>
      <vt:lpstr>Calibri</vt:lpstr>
      <vt:lpstr>Calibri Light</vt:lpstr>
      <vt:lpstr>Times New Roman</vt:lpstr>
      <vt:lpstr>Тема Office</vt:lpstr>
      <vt:lpstr>1_Тема Office</vt:lpstr>
      <vt:lpstr>Группа 101СА </vt:lpstr>
      <vt:lpstr>Фонетика Русские скороговорки и стихотворения</vt:lpstr>
      <vt:lpstr>С</vt:lpstr>
      <vt:lpstr>Скороговорки</vt:lpstr>
      <vt:lpstr>Скороговорки</vt:lpstr>
      <vt:lpstr>Скороговорки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120</cp:revision>
  <dcterms:created xsi:type="dcterms:W3CDTF">2024-09-01T20:30:35Z</dcterms:created>
  <dcterms:modified xsi:type="dcterms:W3CDTF">2024-10-24T13:45:53Z</dcterms:modified>
</cp:coreProperties>
</file>