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0" r:id="rId4"/>
    <p:sldId id="273" r:id="rId5"/>
    <p:sldId id="434" r:id="rId6"/>
    <p:sldId id="437" r:id="rId7"/>
    <p:sldId id="469" r:id="rId8"/>
    <p:sldId id="466" r:id="rId9"/>
    <p:sldId id="467" r:id="rId10"/>
    <p:sldId id="468" r:id="rId11"/>
    <p:sldId id="470" r:id="rId12"/>
    <p:sldId id="275" r:id="rId13"/>
    <p:sldId id="274" r:id="rId14"/>
    <p:sldId id="300" r:id="rId15"/>
    <p:sldId id="295" r:id="rId16"/>
    <p:sldId id="301" r:id="rId17"/>
    <p:sldId id="296" r:id="rId18"/>
    <p:sldId id="302" r:id="rId19"/>
    <p:sldId id="297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293" r:id="rId32"/>
    <p:sldId id="314" r:id="rId33"/>
    <p:sldId id="315" r:id="rId34"/>
    <p:sldId id="441" r:id="rId35"/>
    <p:sldId id="471" r:id="rId36"/>
    <p:sldId id="294" r:id="rId37"/>
    <p:sldId id="394" r:id="rId38"/>
    <p:sldId id="413" r:id="rId39"/>
    <p:sldId id="414" r:id="rId40"/>
    <p:sldId id="415" r:id="rId41"/>
    <p:sldId id="416" r:id="rId42"/>
    <p:sldId id="417" r:id="rId43"/>
    <p:sldId id="418" r:id="rId44"/>
    <p:sldId id="419" r:id="rId45"/>
    <p:sldId id="420" r:id="rId46"/>
    <p:sldId id="396" r:id="rId47"/>
    <p:sldId id="397" r:id="rId48"/>
    <p:sldId id="398" r:id="rId49"/>
    <p:sldId id="399" r:id="rId50"/>
    <p:sldId id="472" r:id="rId51"/>
    <p:sldId id="473" r:id="rId52"/>
    <p:sldId id="474" r:id="rId53"/>
    <p:sldId id="475" r:id="rId54"/>
    <p:sldId id="476" r:id="rId55"/>
    <p:sldId id="421" r:id="rId56"/>
    <p:sldId id="477" r:id="rId57"/>
    <p:sldId id="478" r:id="rId58"/>
    <p:sldId id="479" r:id="rId59"/>
    <p:sldId id="422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1" r:id="rId73"/>
    <p:sldId id="400" r:id="rId74"/>
    <p:sldId id="408" r:id="rId75"/>
    <p:sldId id="409" r:id="rId76"/>
    <p:sldId id="410" r:id="rId77"/>
    <p:sldId id="412" r:id="rId78"/>
    <p:sldId id="411" r:id="rId79"/>
    <p:sldId id="407" r:id="rId80"/>
    <p:sldId id="465" r:id="rId8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82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7" y="874782"/>
            <a:ext cx="4203903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11 октября 2024 года, 11:00—14:00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319703"/>
              </p:ext>
            </p:extLst>
          </p:nvPr>
        </p:nvGraphicFramePr>
        <p:xfrm>
          <a:off x="4601080" y="1015459"/>
          <a:ext cx="7462427" cy="5684520"/>
        </p:xfrm>
        <a:graphic>
          <a:graphicData uri="http://schemas.openxmlformats.org/drawingml/2006/table">
            <a:tbl>
              <a:tblPr firstRow="1" firstCol="1" bandRow="1"/>
              <a:tblGrid>
                <a:gridCol w="518160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98628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81533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78917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5944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918654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580546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1738889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чтение/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грамматикаПуть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/даты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4/4/34.4.3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3/13/322.2.2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2/0/43.4.4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4/002/43.3.4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4/4/244.4.3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3/4/223.2.2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4/4/333.3.2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3/4/34.4.4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4/4/443.4.4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4/0404/34.4.4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 1 курса специалитета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факультета психологии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931333" y="355600"/>
            <a:ext cx="1068652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002060"/>
                </a:solidFill>
              </a:rPr>
              <a:t>Я студент(ка)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1 (первого) курса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специалитета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факультета психологии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3936449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95CD9-6A8B-E2C5-EC35-09445209A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6096528" cy="34292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2AA28-FFF0-93A3-B00F-390863A1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34292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224365-3101-69DD-0029-C56316EDD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8703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0B3B5-DCD6-A050-95C5-E68944060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342840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64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EBCBA-A338-11E7-5487-239894FEA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806302-12AB-C7F4-516B-C0939EB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6" y="868730"/>
            <a:ext cx="12045244" cy="5385766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</a:t>
            </a:r>
            <a: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  <a:t>Скороговорка </a:t>
            </a:r>
            <a:r>
              <a:rPr lang="ru-RU" sz="4400" dirty="0">
                <a:solidFill>
                  <a:prstClr val="black"/>
                </a:solidFill>
                <a:ea typeface="+mn-ea"/>
                <a:cs typeface="+mn-cs"/>
              </a:rPr>
              <a:t>«Цапля, стоя на крыльце...» </a:t>
            </a:r>
            <a: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  <a:t>— наизусть.</a:t>
            </a:r>
            <a:b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4400" dirty="0">
                <a:solidFill>
                  <a:prstClr val="black"/>
                </a:solidFill>
                <a:ea typeface="+mn-ea"/>
                <a:cs typeface="+mn-cs"/>
              </a:rPr>
              <a:t>2. </a:t>
            </a:r>
            <a:r>
              <a:rPr lang="ru-RU" sz="4400" dirty="0">
                <a:solidFill>
                  <a:schemeClr val="bg1">
                    <a:lumMod val="75000"/>
                  </a:schemeClr>
                </a:solidFill>
              </a:rPr>
              <a:t>По материалам «Знакомство» (см. сайт) —страница 3: заполнить пропуски и ответить на вопросы</a:t>
            </a:r>
            <a:r>
              <a:rPr lang="ru-RU" sz="4400" dirty="0">
                <a:solidFill>
                  <a:prstClr val="black"/>
                </a:solidFill>
              </a:rPr>
              <a:t>. 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0E5749C-9A98-BF89-4FE3-4D2981FDF8A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72862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18AA5-1256-0FEF-791A-F6656DAB9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30E6B-4099-6434-8F20-C0B4844D9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52EF71-56EC-9EC0-06EC-46928639D749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Ца́пля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крыльце́,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Объясня́ет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Ц: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— Подойди́, цыплёнок 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Повторя́й-ка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цып-цып-цып.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Е́сли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вы́учишь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уро́к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Подарю́ тебе́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цвето́к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534CB09-58E4-BDB5-CB79-D06A9F839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8A935F1D-406A-F2AB-D9F7-194395613B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DA1C3786-3142-4E6B-3034-EF1A7A3E0D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547066-79DB-7AB3-E440-25CA850F2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6C96D28-D108-CDD8-DF57-BA67E37A2A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593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E632D-B5E1-9068-8964-56DCF27D5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C30F3-9007-507D-21F3-05D5D6340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F78F76-F7FF-4FB9-369F-682E4C95DAE6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Ца́пля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крыльце́,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Объясня́ет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Ц: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— Подойди́, цыплёнок 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Повторя́й-ка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цып-цып-цып.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Е́сли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вы́учишь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уро́к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Подарю́ тебе́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цвето́к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AD9D21-E2EA-0A49-2B6A-A3E3E7A65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879EA1CC-174A-EF2E-AC00-2026593D8D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61C4889-320A-EF8E-946E-74A1164515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5B810E-A7DA-3699-B798-B594BDD73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A88B985C-7E38-2377-4EF6-61702EE46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66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1E08B-61E2-E2CF-C7D4-3F068A69B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9D245502-3951-C16C-A7CC-F846595D0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57" y="934324"/>
            <a:ext cx="2058193" cy="123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0982866-592A-20EA-3F6D-D274438F8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20195">
            <a:off x="-433225" y="4423408"/>
            <a:ext cx="4135368" cy="1154967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429484F-30B0-D9F6-B386-B49C1811B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06" y="5308679"/>
            <a:ext cx="2454012" cy="15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E4E97DD5-CEF6-BC80-1B0B-E66266A129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3C2F238E-F0A9-6CB3-6C5C-F3B75266DC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3872A2-2566-E375-17F9-904CFF4870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9955">
            <a:off x="4997709" y="5541983"/>
            <a:ext cx="1271596" cy="14021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73520A8-3F6E-04B1-63F2-BBF75665EE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190420">
            <a:off x="7222195" y="5459282"/>
            <a:ext cx="1308984" cy="13686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39F0E76-61B5-F8F4-EB3C-81C3576CAE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069851" y="5487051"/>
            <a:ext cx="1852572" cy="13546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6A50220-11ED-A504-F07F-C7DBE3A039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4544" y="5346668"/>
            <a:ext cx="1527456" cy="81769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5B7AF852-EEB4-500A-E54E-48FE3F6B6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042" y="2802281"/>
            <a:ext cx="1674878" cy="22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42F4BBC-2A19-BEF4-9CC6-0A2BA03C3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876" y="39118"/>
            <a:ext cx="953403" cy="14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82F87DB-D0CD-6DEC-2F95-C494CD762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6" y="2392788"/>
            <a:ext cx="2433780" cy="16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3F031F60-31B0-2684-F2AB-B409DA6D6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5676">
            <a:off x="8621290" y="1049316"/>
            <a:ext cx="4282516" cy="113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C2FD1-8C18-2D4F-9AC0-1CC58284B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280" y="234321"/>
            <a:ext cx="5090160" cy="731621"/>
          </a:xfrm>
          <a:gradFill>
            <a:gsLst>
              <a:gs pos="0">
                <a:schemeClr val="accent6">
                  <a:lumMod val="5000"/>
                  <a:lumOff val="95000"/>
                  <a:alpha val="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50800" dir="5400000" algn="ctr" rotWithShape="0">
              <a:srgbClr val="000000">
                <a:alpha val="5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B904C6-D4F6-10DF-E86D-42B47E400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0737" y="957664"/>
            <a:ext cx="7210456" cy="498925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Цыплёнок в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ци́рке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на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цимба́лах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мотоци́кле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разъезжа́л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цифр знал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нема́ло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из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цили́ндра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достава́л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Морко́вь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огурцы́.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одного́ не знал: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пи́шут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ЦЫ, где — ЦИ.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57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4C7970-B291-F28C-E574-FA1C5ED10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E1C7C-1244-3B4A-DEA5-77FB6CF42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6" y="868730"/>
            <a:ext cx="12045244" cy="5385766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</a:t>
            </a:r>
            <a:r>
              <a:rPr lang="ru-RU" sz="4800" dirty="0">
                <a:solidFill>
                  <a:schemeClr val="bg1">
                    <a:lumMod val="75000"/>
                  </a:schemeClr>
                </a:solidFill>
                <a:ea typeface="+mn-ea"/>
                <a:cs typeface="+mn-cs"/>
              </a:rPr>
              <a:t>Скороговорка </a:t>
            </a:r>
            <a:r>
              <a:rPr lang="ru-RU" sz="4400" dirty="0">
                <a:solidFill>
                  <a:schemeClr val="bg1">
                    <a:lumMod val="75000"/>
                  </a:schemeClr>
                </a:solidFill>
                <a:ea typeface="+mn-ea"/>
                <a:cs typeface="+mn-cs"/>
              </a:rPr>
              <a:t>«Цапля, стоя на крыльце...» </a:t>
            </a:r>
            <a:r>
              <a:rPr lang="ru-RU" sz="4800" dirty="0">
                <a:solidFill>
                  <a:schemeClr val="bg1">
                    <a:lumMod val="75000"/>
                  </a:schemeClr>
                </a:solidFill>
                <a:ea typeface="+mn-ea"/>
                <a:cs typeface="+mn-cs"/>
              </a:rPr>
              <a:t>— наизусть.</a:t>
            </a:r>
            <a:b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4400" dirty="0">
                <a:solidFill>
                  <a:prstClr val="black"/>
                </a:solidFill>
                <a:ea typeface="+mn-ea"/>
                <a:cs typeface="+mn-cs"/>
              </a:rPr>
              <a:t>2. </a:t>
            </a:r>
            <a:r>
              <a:rPr lang="ru-RU" sz="4400" dirty="0">
                <a:solidFill>
                  <a:prstClr val="black"/>
                </a:solidFill>
              </a:rPr>
              <a:t>По материалам «Знакомство» (см. сайт) —страница 3: заполнить пропуски и ответить на вопросы. 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B170571-A214-6A89-74B7-D5610424AD0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38631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8DED-8DF5-4EFB-B397-E953C47E6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6757"/>
            <a:ext cx="12192000" cy="5077609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5592" y="1837681"/>
            <a:ext cx="4465468" cy="319596"/>
          </a:xfrm>
        </p:spPr>
        <p:txBody>
          <a:bodyPr>
            <a:normAutofit fontScale="475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Материалы по теме «Знакомство» (см. на сайте)</a:t>
            </a:r>
          </a:p>
        </p:txBody>
      </p:sp>
    </p:spTree>
    <p:extLst>
      <p:ext uri="{BB962C8B-B14F-4D97-AF65-F5344CB8AC3E}">
        <p14:creationId xmlns:p14="http://schemas.microsoft.com/office/powerpoint/2010/main" val="159216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4949091" cy="1042340"/>
          </a:xfrm>
        </p:spPr>
        <p:txBody>
          <a:bodyPr/>
          <a:lstStyle/>
          <a:p>
            <a:pPr algn="ctr"/>
            <a:r>
              <a:rPr lang="ru-RU" dirty="0"/>
              <a:t>Тема урока: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идти пешком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ехать на транспорте или техническом приспособлении: на автобусе, на трамвае, на троллейбусе, на электричке, на метро, на такси, на поезде, на лифте, на эскалаторе,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лететь на самолёте, на вертолёте, на дельтаплане,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плыть на корабле, на пароходе, на лодке,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(пере)сесть на автобус, на трамвай, на самолёт, на корабль,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увидеть кого-то в автобусе, в самолёте, в лифте, на корабле, на эскалаторе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перейти улицу на перекрёстке, на светофоре, по (наземному/подземному) переходу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на наземном переходе, в подземном переходе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идти по направлению движения (по движению)/против движения, в том же/в обратном направлении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проехать четыре остановки, выйти на четвёртой остановке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604C83F-7D1E-4AC5-A851-39712B7F9235}"/>
              </a:ext>
            </a:extLst>
          </p:cNvPr>
          <p:cNvSpPr txBox="1">
            <a:spLocks/>
          </p:cNvSpPr>
          <p:nvPr/>
        </p:nvSpPr>
        <p:spPr>
          <a:xfrm>
            <a:off x="5985411" y="316806"/>
            <a:ext cx="4673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добраться до …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доехать до …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дойти до …</a:t>
            </a:r>
          </a:p>
        </p:txBody>
      </p:sp>
    </p:spTree>
    <p:extLst>
      <p:ext uri="{BB962C8B-B14F-4D97-AF65-F5344CB8AC3E}">
        <p14:creationId xmlns:p14="http://schemas.microsoft.com/office/powerpoint/2010/main" val="3278972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8BB66C1-4262-43A0-9EC6-EA831831D3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923278"/>
          <a:ext cx="10515597" cy="5215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3610">
                  <a:extLst>
                    <a:ext uri="{9D8B030D-6E8A-4147-A177-3AD203B41FA5}">
                      <a16:colId xmlns:a16="http://schemas.microsoft.com/office/drawing/2014/main" val="3614791035"/>
                    </a:ext>
                  </a:extLst>
                </a:gridCol>
                <a:gridCol w="976543">
                  <a:extLst>
                    <a:ext uri="{9D8B030D-6E8A-4147-A177-3AD203B41FA5}">
                      <a16:colId xmlns:a16="http://schemas.microsoft.com/office/drawing/2014/main" val="2585536991"/>
                    </a:ext>
                  </a:extLst>
                </a:gridCol>
                <a:gridCol w="4775444">
                  <a:extLst>
                    <a:ext uri="{9D8B030D-6E8A-4147-A177-3AD203B41FA5}">
                      <a16:colId xmlns:a16="http://schemas.microsoft.com/office/drawing/2014/main" val="379797432"/>
                    </a:ext>
                  </a:extLst>
                </a:gridCol>
              </a:tblGrid>
              <a:tr h="1006728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Увидишь (ГДЕ?)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Иди, поверни (КУДА?)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02773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(прямо) перед (</a:t>
                      </a:r>
                      <a:r>
                        <a:rPr lang="ru-RU" sz="3600" i="1" dirty="0"/>
                        <a:t>собой)</a:t>
                      </a:r>
                      <a:r>
                        <a:rPr lang="ru-RU" sz="3600" i="0" dirty="0"/>
                        <a:t>, впереди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прямо, </a:t>
                      </a:r>
                    </a:p>
                    <a:p>
                      <a:r>
                        <a:rPr lang="ru-RU" sz="3600" dirty="0"/>
                        <a:t>вперёд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824333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направо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77654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слева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налево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616472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сзади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назад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578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797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… (</a:t>
            </a:r>
            <a:r>
              <a:rPr lang="ru-RU" dirty="0">
                <a:solidFill>
                  <a:srgbClr val="00B050"/>
                </a:solidFill>
              </a:rPr>
              <a:t>я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… (</a:t>
            </a:r>
            <a:r>
              <a:rPr lang="ru-RU" dirty="0">
                <a:solidFill>
                  <a:srgbClr val="00B050"/>
                </a:solidFill>
              </a:rPr>
              <a:t>школа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967249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… (</a:t>
            </a:r>
            <a:r>
              <a:rPr lang="ru-RU" dirty="0">
                <a:solidFill>
                  <a:srgbClr val="00B050"/>
                </a:solidFill>
              </a:rPr>
              <a:t>школа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801030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739024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115618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026334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20465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2064432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881542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713916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021317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 </a:t>
            </a:r>
            <a:r>
              <a:rPr lang="ru-RU" dirty="0"/>
              <a:t>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818389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 </a:t>
            </a:r>
            <a:r>
              <a:rPr lang="ru-RU" dirty="0"/>
              <a:t>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246387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742411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025033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3243356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</a:t>
            </a:r>
            <a:r>
              <a:rPr lang="ru-RU" dirty="0">
                <a:solidFill>
                  <a:srgbClr val="00B050"/>
                </a:solidFill>
              </a:rPr>
              <a:t>во втором подъезде</a:t>
            </a:r>
            <a:r>
              <a:rPr lang="ru-RU" dirty="0"/>
              <a:t>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443292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</a:t>
            </a:r>
            <a:r>
              <a:rPr lang="ru-RU" dirty="0">
                <a:solidFill>
                  <a:srgbClr val="00B050"/>
                </a:solidFill>
              </a:rPr>
              <a:t>во втором подъезде</a:t>
            </a:r>
            <a:r>
              <a:rPr lang="ru-RU" dirty="0"/>
              <a:t>. Квартира 29. Поднимайся </a:t>
            </a:r>
            <a:r>
              <a:rPr lang="ru-RU" dirty="0">
                <a:solidFill>
                  <a:srgbClr val="00B050"/>
                </a:solidFill>
              </a:rPr>
              <a:t>на третий этаж</a:t>
            </a:r>
            <a:r>
              <a:rPr lang="ru-RU" dirty="0"/>
              <a:t>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589660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fontScale="92500"/>
          </a:bodyPr>
          <a:lstStyle/>
          <a:p>
            <a:pPr marL="0" indent="457200">
              <a:buNone/>
            </a:pPr>
            <a:r>
              <a:rPr lang="ru-RU" sz="3600" i="1" dirty="0"/>
              <a:t>Здравствуй, Лена! У меня завтра день рождения. В субботу буду праздновать. Приходи </a:t>
            </a:r>
            <a:r>
              <a:rPr lang="ru-RU" sz="3600" i="1" dirty="0">
                <a:solidFill>
                  <a:srgbClr val="00B050"/>
                </a:solidFill>
              </a:rPr>
              <a:t>ко мне </a:t>
            </a:r>
            <a:r>
              <a:rPr lang="ru-RU" sz="3600" i="1" dirty="0"/>
              <a:t>в четыре часа.</a:t>
            </a:r>
          </a:p>
          <a:p>
            <a:pPr marL="0" indent="457200">
              <a:buNone/>
            </a:pPr>
            <a:r>
              <a:rPr lang="ru-RU" sz="3600" i="1" dirty="0"/>
              <a:t>Я живу недалеко от нашей школы. На улице Денисова. Если ты не знаешь, где это, я сейчас объясню, как идти </a:t>
            </a:r>
            <a:r>
              <a:rPr lang="ru-RU" sz="3600" i="1" dirty="0">
                <a:solidFill>
                  <a:srgbClr val="00B050"/>
                </a:solidFill>
              </a:rPr>
              <a:t>от школы</a:t>
            </a:r>
            <a:r>
              <a:rPr lang="ru-RU" sz="3600" i="1" dirty="0"/>
              <a:t>. </a:t>
            </a:r>
            <a:r>
              <a:rPr lang="ru-RU" sz="3600" i="1" dirty="0">
                <a:solidFill>
                  <a:srgbClr val="00B050"/>
                </a:solidFill>
              </a:rPr>
              <a:t>От входа</a:t>
            </a:r>
            <a:r>
              <a:rPr lang="ru-RU" sz="3600" i="1" dirty="0"/>
              <a:t> сначала идёшь </a:t>
            </a:r>
            <a:r>
              <a:rPr lang="ru-RU" sz="3600" i="1" dirty="0">
                <a:solidFill>
                  <a:srgbClr val="7030A0"/>
                </a:solidFill>
              </a:rPr>
              <a:t>направо</a:t>
            </a:r>
            <a:r>
              <a:rPr lang="ru-RU" sz="3600" i="1" dirty="0"/>
              <a:t> </a:t>
            </a:r>
            <a:r>
              <a:rPr lang="ru-RU" sz="3600" i="1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sz="3600" i="1" dirty="0"/>
              <a:t>, </a:t>
            </a:r>
            <a:r>
              <a:rPr lang="ru-RU" sz="3600" i="1" dirty="0">
                <a:solidFill>
                  <a:srgbClr val="7030A0"/>
                </a:solidFill>
              </a:rPr>
              <a:t>там </a:t>
            </a:r>
            <a:r>
              <a:rPr lang="ru-RU" sz="3600" i="1" dirty="0"/>
              <a:t>перейди улицу и поверни опять </a:t>
            </a:r>
            <a:r>
              <a:rPr lang="ru-RU" sz="3600" i="1" dirty="0">
                <a:solidFill>
                  <a:srgbClr val="7030A0"/>
                </a:solidFill>
              </a:rPr>
              <a:t>направо</a:t>
            </a:r>
            <a:r>
              <a:rPr lang="ru-RU" sz="3600" i="1" dirty="0"/>
              <a:t>. </a:t>
            </a:r>
            <a:r>
              <a:rPr lang="ru-RU" sz="3600" i="1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sz="3600" i="1" dirty="0"/>
              <a:t> поверни </a:t>
            </a:r>
            <a:r>
              <a:rPr lang="ru-RU" sz="3600" i="1" dirty="0">
                <a:solidFill>
                  <a:srgbClr val="7030A0"/>
                </a:solidFill>
              </a:rPr>
              <a:t>налево</a:t>
            </a:r>
            <a:r>
              <a:rPr lang="ru-RU" sz="3600" i="1" dirty="0"/>
              <a:t>. Пройди ещё немного и </a:t>
            </a:r>
            <a:r>
              <a:rPr lang="ru-RU" sz="3600" i="1" dirty="0">
                <a:solidFill>
                  <a:srgbClr val="7030A0"/>
                </a:solidFill>
              </a:rPr>
              <a:t>справа </a:t>
            </a:r>
            <a:r>
              <a:rPr lang="ru-RU" sz="3600" i="1" dirty="0"/>
              <a:t>увидишь маленькую улицу. Это улица Денисова. Тебе нужно перейти </a:t>
            </a:r>
            <a:r>
              <a:rPr lang="ru-RU" sz="3600" i="1" dirty="0">
                <a:solidFill>
                  <a:srgbClr val="00B050"/>
                </a:solidFill>
              </a:rPr>
              <a:t>на другую сторону</a:t>
            </a:r>
            <a:r>
              <a:rPr lang="ru-RU" sz="3600" i="1" dirty="0"/>
              <a:t> улицы, </a:t>
            </a:r>
            <a:r>
              <a:rPr lang="ru-RU" sz="3600" i="1" dirty="0">
                <a:solidFill>
                  <a:srgbClr val="00B050"/>
                </a:solidFill>
              </a:rPr>
              <a:t>перед тобой</a:t>
            </a:r>
            <a:r>
              <a:rPr lang="ru-RU" sz="3600" i="1" dirty="0"/>
              <a:t> будет красный дом. Это мой. Я живу </a:t>
            </a:r>
            <a:r>
              <a:rPr lang="ru-RU" sz="3600" i="1" dirty="0">
                <a:solidFill>
                  <a:srgbClr val="00B050"/>
                </a:solidFill>
              </a:rPr>
              <a:t>во втором подъезде</a:t>
            </a:r>
            <a:r>
              <a:rPr lang="ru-RU" sz="3600" i="1" dirty="0"/>
              <a:t>. Квартира 29. Это </a:t>
            </a:r>
            <a:r>
              <a:rPr lang="ru-RU" sz="3600" i="1" dirty="0">
                <a:solidFill>
                  <a:srgbClr val="00B050"/>
                </a:solidFill>
              </a:rPr>
              <a:t>на третьем этаже</a:t>
            </a:r>
            <a:r>
              <a:rPr lang="ru-RU" sz="3600" i="1" dirty="0"/>
              <a:t>. К сожалению, лифта нет.</a:t>
            </a:r>
          </a:p>
          <a:p>
            <a:pPr marL="0" indent="457200">
              <a:buNone/>
            </a:pPr>
            <a:r>
              <a:rPr lang="ru-RU" sz="3600" i="1" dirty="0"/>
              <a:t>Жду тебя в 16:00 в эту субботу! </a:t>
            </a:r>
          </a:p>
        </p:txBody>
      </p:sp>
    </p:spTree>
    <p:extLst>
      <p:ext uri="{BB962C8B-B14F-4D97-AF65-F5344CB8AC3E}">
        <p14:creationId xmlns:p14="http://schemas.microsoft.com/office/powerpoint/2010/main" val="3737500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073058"/>
            <a:ext cx="11150353" cy="5000410"/>
          </a:xfrm>
        </p:spPr>
        <p:txBody>
          <a:bodyPr>
            <a:normAutofit fontScale="92500" lnSpcReduction="10000"/>
          </a:bodyPr>
          <a:lstStyle/>
          <a:p>
            <a:pPr marL="0" indent="457200" algn="ctr">
              <a:buNone/>
            </a:pP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Жду на ДР суб.4ч.От шк.2р.напр,налев,</a:t>
            </a:r>
            <a:b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чер.ул,кр.д.Денисова</a:t>
            </a: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b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2,2п,3эт,29</a:t>
            </a:r>
          </a:p>
          <a:p>
            <a:pPr marL="0" indent="457200">
              <a:buNone/>
            </a:pPr>
            <a:endParaRPr lang="ru-RU" sz="60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endParaRPr lang="ru-RU" sz="3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ru-RU" sz="3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(69 знаков)</a:t>
            </a:r>
            <a:endParaRPr lang="ru-RU" sz="5400" i="1" dirty="0"/>
          </a:p>
        </p:txBody>
      </p:sp>
    </p:spTree>
    <p:extLst>
      <p:ext uri="{BB962C8B-B14F-4D97-AF65-F5344CB8AC3E}">
        <p14:creationId xmlns:p14="http://schemas.microsoft.com/office/powerpoint/2010/main" val="3019539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Даты и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08CE61-EA72-4595-8D90-AE90751A7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6931"/>
            <a:ext cx="12192000" cy="4405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97FE05-EBAF-4429-8518-D1B7442E0C1A}"/>
              </a:ext>
            </a:extLst>
          </p:cNvPr>
          <p:cNvSpPr txBox="1"/>
          <p:nvPr/>
        </p:nvSpPr>
        <p:spPr>
          <a:xfrm>
            <a:off x="7823200" y="2228671"/>
            <a:ext cx="4165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Дата — запись, включающая в себя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 месяца, месяц и год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иногда день недели, номер недели в году и систему летосчисления.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1EDB80-F4BA-4230-9543-CACA37A97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3" y="162382"/>
            <a:ext cx="621348" cy="65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144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1EDB80-F4BA-4230-9543-CACA37A97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3" y="192862"/>
            <a:ext cx="621348" cy="65041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8BFD0C-27C7-495D-8724-FE551158B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62" y="1752600"/>
            <a:ext cx="92106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18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</p:spTree>
    <p:extLst>
      <p:ext uri="{BB962C8B-B14F-4D97-AF65-F5344CB8AC3E}">
        <p14:creationId xmlns:p14="http://schemas.microsoft.com/office/powerpoint/2010/main" val="12647773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</p:spTree>
    <p:extLst>
      <p:ext uri="{BB962C8B-B14F-4D97-AF65-F5344CB8AC3E}">
        <p14:creationId xmlns:p14="http://schemas.microsoft.com/office/powerpoint/2010/main" val="31115471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8761366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второго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57F5428-AF54-7967-55AC-1D4B9792B9D7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1409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второго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0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сентября две тысячи двадцать второго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</p:spTree>
    <p:extLst>
      <p:ext uri="{BB962C8B-B14F-4D97-AF65-F5344CB8AC3E}">
        <p14:creationId xmlns:p14="http://schemas.microsoft.com/office/powerpoint/2010/main" val="2503339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второго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1426" y="2959099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531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второго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</a:t>
            </a:r>
            <a:r>
              <a:rPr kumimoji="0" lang="ru-RU" sz="3600" b="1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8410" y="2991755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3468C-AF4C-3250-6FFB-211F3BD001D4}"/>
              </a:ext>
            </a:extLst>
          </p:cNvPr>
          <p:cNvSpPr txBox="1"/>
          <p:nvPr/>
        </p:nvSpPr>
        <p:spPr>
          <a:xfrm>
            <a:off x="1239520" y="5104318"/>
            <a:ext cx="2885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это случилось?</a:t>
            </a:r>
            <a:b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 числа?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C14FB9B8-20AC-FC97-CB66-0A2EE0176445}"/>
              </a:ext>
            </a:extLst>
          </p:cNvPr>
          <p:cNvSpPr txBox="1">
            <a:spLocks/>
          </p:cNvSpPr>
          <p:nvPr/>
        </p:nvSpPr>
        <p:spPr>
          <a:xfrm>
            <a:off x="9234170" y="4211214"/>
            <a:ext cx="2825750" cy="9102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обстоятельство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604401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5" y="1876743"/>
            <a:ext cx="4084320" cy="815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D85E51D6-9FFA-4166-B8C7-46D19F3E3F73}"/>
              </a:ext>
            </a:extLst>
          </p:cNvPr>
          <p:cNvSpPr txBox="1">
            <a:spLocks/>
          </p:cNvSpPr>
          <p:nvPr/>
        </p:nvSpPr>
        <p:spPr>
          <a:xfrm>
            <a:off x="589280" y="2692400"/>
            <a:ext cx="11308080" cy="36474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месяца?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октября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года?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5F4DFAF-D34D-49FD-8A72-D21B7AC2D267}"/>
              </a:ext>
            </a:extLst>
          </p:cNvPr>
          <p:cNvCxnSpPr/>
          <p:nvPr/>
        </p:nvCxnSpPr>
        <p:spPr>
          <a:xfrm flipH="1">
            <a:off x="1432560" y="3230880"/>
            <a:ext cx="1645920" cy="49784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2163260-DB93-4929-9B04-C9F245C25F95}"/>
              </a:ext>
            </a:extLst>
          </p:cNvPr>
          <p:cNvCxnSpPr>
            <a:cxnSpLocks/>
          </p:cNvCxnSpPr>
          <p:nvPr/>
        </p:nvCxnSpPr>
        <p:spPr>
          <a:xfrm flipH="1">
            <a:off x="5435600" y="4124960"/>
            <a:ext cx="4378960" cy="57403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99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</p:txBody>
      </p:sp>
    </p:spTree>
    <p:extLst>
      <p:ext uri="{BB962C8B-B14F-4D97-AF65-F5344CB8AC3E}">
        <p14:creationId xmlns:p14="http://schemas.microsoft.com/office/powerpoint/2010/main" val="32491967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7410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289515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6955722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2565937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7188163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7341743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965116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7622091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3148794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4224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0116313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десятое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41894955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</p:txBody>
      </p:sp>
    </p:spTree>
    <p:extLst>
      <p:ext uri="{BB962C8B-B14F-4D97-AF65-F5344CB8AC3E}">
        <p14:creationId xmlns:p14="http://schemas.microsoft.com/office/powerpoint/2010/main" val="20436628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475615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162560" y="71120"/>
            <a:ext cx="93770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3693738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3424943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2977563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2891448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9467756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9838058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8127863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218153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8120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2089594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десятого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0274612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2509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день, когда я родился / родилась.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родился / родилась … 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9566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4991616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7015075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9952812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</p:spTree>
    <p:extLst>
      <p:ext uri="{BB962C8B-B14F-4D97-AF65-F5344CB8AC3E}">
        <p14:creationId xmlns:p14="http://schemas.microsoft.com/office/powerpoint/2010/main" val="12962478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04B0A54-866E-B197-4075-7972F3DB93F9}"/>
              </a:ext>
            </a:extLst>
          </p:cNvPr>
          <p:cNvSpPr txBox="1">
            <a:spLocks/>
          </p:cNvSpPr>
          <p:nvPr/>
        </p:nvSpPr>
        <p:spPr>
          <a:xfrm>
            <a:off x="179463" y="4730097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33227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04B0A54-866E-B197-4075-7972F3DB93F9}"/>
              </a:ext>
            </a:extLst>
          </p:cNvPr>
          <p:cNvSpPr txBox="1">
            <a:spLocks/>
          </p:cNvSpPr>
          <p:nvPr/>
        </p:nvSpPr>
        <p:spPr>
          <a:xfrm>
            <a:off x="179463" y="4730097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2CDBC0-CADD-5BF3-6C90-C998D98CA09C}"/>
              </a:ext>
            </a:extLst>
          </p:cNvPr>
          <p:cNvSpPr txBox="1"/>
          <p:nvPr/>
        </p:nvSpPr>
        <p:spPr>
          <a:xfrm>
            <a:off x="7309282" y="4686012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 тысячи двадцать втор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год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716486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-286689" y="2788773"/>
            <a:ext cx="10485120" cy="42370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родился / родилась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(полная дата)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родился / родилась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44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месяц+год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родился / родилась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(год)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E3C55A-12CE-7091-00E8-ADFEB7C2C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427" y="34804"/>
            <a:ext cx="5022574" cy="282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844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pPr algn="l"/>
            <a:r>
              <a:rPr lang="ru-RU" sz="3200" dirty="0"/>
              <a:t>1. </a:t>
            </a:r>
            <a:r>
              <a:rPr lang="ru-RU" sz="3200" dirty="0">
                <a:solidFill>
                  <a:schemeClr val="tx1"/>
                </a:solidFill>
              </a:rPr>
              <a:t>Скороговорку «Цыпленок в цирке выступал...» выучить наизусть.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2. Составить три варианта текста, объясняющего, как добраться от станции метро / автовокзала /железнодорожного вокзала до вашей квартиры / дома / комнаты: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а) разговор по телефону (диалог),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б) письмо,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в) смс (максимум — 70 символов с пробелами и знаками препинания).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3. </a:t>
            </a:r>
            <a:r>
              <a:rPr lang="ru-RU" sz="3200" dirty="0"/>
              <a:t>Тест по теме «Где-куда-откуда». </a:t>
            </a:r>
            <a:r>
              <a:rPr lang="ru-RU" sz="3200" i="1" dirty="0"/>
              <a:t>Ссылку на тест см. на сайте.</a:t>
            </a:r>
            <a:endParaRPr lang="ru-RU" sz="32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15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3478</TotalTime>
  <Words>6490</Words>
  <Application>Microsoft Office PowerPoint</Application>
  <PresentationFormat>Широкоэкранный</PresentationFormat>
  <Paragraphs>675</Paragraphs>
  <Slides>80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6" baseType="lpstr">
      <vt:lpstr>Arial</vt:lpstr>
      <vt:lpstr>Book Antiqua</vt:lpstr>
      <vt:lpstr>Calibri</vt:lpstr>
      <vt:lpstr>Calibri Light</vt:lpstr>
      <vt:lpstr>Times New Roman</vt:lpstr>
      <vt:lpstr>Тема Office</vt:lpstr>
      <vt:lpstr>1 курс (психологи 24 г/п)</vt:lpstr>
      <vt:lpstr>Расскажите о себе, пожалуйста…</vt:lpstr>
      <vt:lpstr>Презентация PowerPoint</vt:lpstr>
      <vt:lpstr>Фонетика Русские скороговорки и стихотворения</vt:lpstr>
      <vt:lpstr>Ц</vt:lpstr>
      <vt:lpstr>Презентация PowerPoint</vt:lpstr>
      <vt:lpstr>1. Скороговорка «Цапля, стоя на крыльце...» — наизусть.  2. По материалам «Знакомство» (см. сайт) —страница 3: заполнить пропуски и ответить на вопросы. </vt:lpstr>
      <vt:lpstr>Скороговорки</vt:lpstr>
      <vt:lpstr>Скороговорки</vt:lpstr>
      <vt:lpstr>Скороговорки</vt:lpstr>
      <vt:lpstr>1. Скороговорка «Цапля, стоя на крыльце...» — наизусть.  2. По материалам «Знакомство» (см. сайт) —страница 3: заполнить пропуски и ответить на вопросы. </vt:lpstr>
      <vt:lpstr>Тема урока: ЗНАКОМСТВО</vt:lpstr>
      <vt:lpstr>Тема урока: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Скороговорку «Цыпленок в цирке выступал...» выучить наизусть.  2. Составить три варианта текста, объясняющего, как добраться от станции метро / автовокзала /железнодорожного вокзала до вашей квартиры / дома / комнаты:             а) разговор по телефону (диалог),            б) письмо,            в) смс (максимум — 70 символов с пробелами и знаками препинания).  3. Тест по теме «Где-куда-откуда». Ссылку на тест см. на сайте.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49</cp:revision>
  <dcterms:created xsi:type="dcterms:W3CDTF">2024-09-01T20:30:35Z</dcterms:created>
  <dcterms:modified xsi:type="dcterms:W3CDTF">2024-10-11T10:48:17Z</dcterms:modified>
</cp:coreProperties>
</file>